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303" r:id="rId2"/>
    <p:sldId id="324" r:id="rId3"/>
    <p:sldId id="322" r:id="rId4"/>
    <p:sldId id="323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kel Frederic" initials="JF" lastIdx="1" clrIdx="0"/>
  <p:cmAuthor id="1" name="fmi" initials="f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B8"/>
    <a:srgbClr val="D270D0"/>
    <a:srgbClr val="DC006B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94609" autoAdjust="0"/>
  </p:normalViewPr>
  <p:slideViewPr>
    <p:cSldViewPr>
      <p:cViewPr varScale="1">
        <p:scale>
          <a:sx n="149" d="100"/>
          <a:sy n="149" d="100"/>
        </p:scale>
        <p:origin x="151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189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796BF-4436-4714-B31C-9C96E27900CE}" type="datetimeFigureOut">
              <a:rPr lang="fr-CH" smtClean="0"/>
              <a:t>14.12.2022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8430E-9A91-4728-86B5-FDCF98048CF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91334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EE0CF-6F8A-45F2-8B98-6951FB374AEC}" type="datetimeFigureOut">
              <a:rPr lang="fr-CH" smtClean="0"/>
              <a:t>14.12.2022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68C11-C4B6-44D6-9111-AF6A50EF5F6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6132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68C11-C4B6-44D6-9111-AF6A50EF5F60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022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6 oppositions // Attente objectif de réduction du PAL et capacité du territoire à absorber cette réduction // Sur demande SDT, retrait de la procédure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68C11-C4B6-44D6-9111-AF6A50EF5F60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5149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Création d’ensemble verts cohérents // Jardins vivants // Créations de vergers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68C11-C4B6-44D6-9111-AF6A50EF5F60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66648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Poumon vert // 2 secteurs d’habitation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68C11-C4B6-44D6-9111-AF6A50EF5F60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94292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8856" y="1412777"/>
            <a:ext cx="7772400" cy="72008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8856" y="2492896"/>
            <a:ext cx="6872808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Cliquez pour modifier le style des sous-titres du masque</a:t>
            </a:r>
            <a:endParaRPr lang="fr-CH" dirty="0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1115616" y="1268760"/>
            <a:ext cx="7558087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H" sz="2000">
              <a:solidFill>
                <a:srgbClr val="003D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34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380456"/>
            <a:ext cx="7570787" cy="489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141" name="Line 21"/>
          <p:cNvSpPr>
            <a:spLocks noChangeShapeType="1"/>
          </p:cNvSpPr>
          <p:nvPr userDrawn="1"/>
        </p:nvSpPr>
        <p:spPr bwMode="auto">
          <a:xfrm>
            <a:off x="1116013" y="6381750"/>
            <a:ext cx="7558087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H" sz="2000">
              <a:solidFill>
                <a:srgbClr val="003DB8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 userDrawn="1"/>
        </p:nvSpPr>
        <p:spPr bwMode="auto">
          <a:xfrm>
            <a:off x="1043608" y="6284168"/>
            <a:ext cx="14401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CA0057"/>
                </a:solidFill>
                <a:cs typeface="+mn-cs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dirty="0">
                <a:solidFill>
                  <a:srgbClr val="0070C0"/>
                </a:solidFill>
              </a:rPr>
              <a:t>21 juin 2018</a:t>
            </a:r>
          </a:p>
        </p:txBody>
      </p:sp>
      <p:sp>
        <p:nvSpPr>
          <p:cNvPr id="13" name="Rectangle 7"/>
          <p:cNvSpPr txBox="1">
            <a:spLocks noChangeArrowheads="1"/>
          </p:cNvSpPr>
          <p:nvPr userDrawn="1"/>
        </p:nvSpPr>
        <p:spPr bwMode="auto">
          <a:xfrm>
            <a:off x="6516216" y="6277199"/>
            <a:ext cx="2259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CA0057"/>
                </a:solidFill>
                <a:cs typeface="+mn-cs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srgbClr val="0070C0"/>
                </a:solidFill>
              </a:rPr>
              <a:t>Grégory</a:t>
            </a:r>
            <a:r>
              <a:rPr lang="en-US" baseline="0" dirty="0">
                <a:solidFill>
                  <a:srgbClr val="0070C0"/>
                </a:solidFill>
              </a:rPr>
              <a:t> Franc &amp; Yanick Matthey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Image 9" descr="http://courtedoux.ch/wp-content/themes/SolutionInformatique/img/logo_courtedoux.png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580" y="253473"/>
            <a:ext cx="2001520" cy="94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6013" y="254612"/>
            <a:ext cx="4464099" cy="940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rcRect r="89993"/>
          <a:stretch/>
        </p:blipFill>
        <p:spPr>
          <a:xfrm>
            <a:off x="-2890" y="0"/>
            <a:ext cx="530467" cy="6858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38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DC006B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000" b="1">
          <a:solidFill>
            <a:srgbClr val="CA0057"/>
          </a:solidFill>
          <a:latin typeface="Tahoma" pitchFamily="34" charset="0"/>
          <a:cs typeface="Times New Roman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2000" b="1">
          <a:solidFill>
            <a:srgbClr val="CA0057"/>
          </a:solidFill>
          <a:latin typeface="Tahoma" pitchFamily="34" charset="0"/>
          <a:cs typeface="Times New Roman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2000" b="1">
          <a:solidFill>
            <a:srgbClr val="CA0057"/>
          </a:solidFill>
          <a:latin typeface="Tahoma" pitchFamily="34" charset="0"/>
          <a:cs typeface="Times New Roman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2000" b="1">
          <a:solidFill>
            <a:srgbClr val="CA0057"/>
          </a:solidFill>
          <a:latin typeface="Tahoma" pitchFamily="34" charset="0"/>
          <a:cs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 b="1">
          <a:solidFill>
            <a:srgbClr val="CA0057"/>
          </a:solidFill>
          <a:latin typeface="Tahoma" pitchFamily="34" charset="0"/>
          <a:cs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 b="1">
          <a:solidFill>
            <a:srgbClr val="CA0057"/>
          </a:solidFill>
          <a:latin typeface="Tahoma" pitchFamily="34" charset="0"/>
          <a:cs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 b="1">
          <a:solidFill>
            <a:srgbClr val="CA0057"/>
          </a:solidFill>
          <a:latin typeface="Tahoma" pitchFamily="34" charset="0"/>
          <a:cs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 b="1">
          <a:solidFill>
            <a:srgbClr val="CA0057"/>
          </a:solidFill>
          <a:latin typeface="Tahoma" pitchFamily="34" charset="0"/>
          <a:cs typeface="Times New Roman" pitchFamily="18" charset="0"/>
        </a:defRPr>
      </a:lvl9pPr>
    </p:titleStyle>
    <p:bodyStyle>
      <a:lvl1pPr algn="just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defRPr sz="2000">
          <a:solidFill>
            <a:srgbClr val="003DB8"/>
          </a:solidFill>
          <a:latin typeface="+mn-lt"/>
          <a:ea typeface="+mn-ea"/>
          <a:cs typeface="+mn-cs"/>
        </a:defRPr>
      </a:lvl1pPr>
      <a:lvl2pPr marL="628650" indent="-449263" algn="just" rtl="0" fontAlgn="base">
        <a:spcBef>
          <a:spcPct val="20000"/>
        </a:spcBef>
        <a:spcAft>
          <a:spcPct val="0"/>
        </a:spcAft>
        <a:buClr>
          <a:srgbClr val="003DB8"/>
        </a:buClr>
        <a:buFont typeface="Wingdings" pitchFamily="2" charset="2"/>
        <a:buChar char="§"/>
        <a:defRPr sz="2000">
          <a:solidFill>
            <a:srgbClr val="003DB8"/>
          </a:solidFill>
          <a:latin typeface="+mn-lt"/>
          <a:cs typeface="+mn-cs"/>
        </a:defRPr>
      </a:lvl2pPr>
      <a:lvl3pPr marL="1257300" indent="-449263" algn="just" rtl="0" fontAlgn="base">
        <a:spcBef>
          <a:spcPct val="20000"/>
        </a:spcBef>
        <a:spcAft>
          <a:spcPct val="0"/>
        </a:spcAft>
        <a:buClr>
          <a:srgbClr val="003DB8"/>
        </a:buClr>
        <a:buFont typeface="Wingdings" pitchFamily="2" charset="2"/>
        <a:buChar char="§"/>
        <a:defRPr sz="2000">
          <a:solidFill>
            <a:srgbClr val="003DB8"/>
          </a:solidFill>
          <a:latin typeface="+mn-lt"/>
          <a:cs typeface="+mn-cs"/>
        </a:defRPr>
      </a:lvl3pPr>
      <a:lvl4pPr marL="1885950" indent="-449263" algn="just" rtl="0" fontAlgn="base">
        <a:spcBef>
          <a:spcPct val="20000"/>
        </a:spcBef>
        <a:spcAft>
          <a:spcPct val="0"/>
        </a:spcAft>
        <a:buClr>
          <a:srgbClr val="003DB8"/>
        </a:buClr>
        <a:buFont typeface="Wingdings" pitchFamily="2" charset="2"/>
        <a:buChar char="§"/>
        <a:defRPr sz="2000">
          <a:solidFill>
            <a:srgbClr val="003DB8"/>
          </a:solidFill>
          <a:latin typeface="+mn-lt"/>
          <a:cs typeface="+mn-cs"/>
        </a:defRPr>
      </a:lvl4pPr>
      <a:lvl5pPr marL="2428875" indent="-363538" algn="just" rtl="0" fontAlgn="base">
        <a:spcBef>
          <a:spcPct val="20000"/>
        </a:spcBef>
        <a:spcAft>
          <a:spcPct val="0"/>
        </a:spcAft>
        <a:buClr>
          <a:srgbClr val="003DB8"/>
        </a:buClr>
        <a:buFont typeface="Wingdings" pitchFamily="2" charset="2"/>
        <a:buChar char="§"/>
        <a:defRPr sz="2000">
          <a:solidFill>
            <a:srgbClr val="003DB8"/>
          </a:solidFill>
          <a:latin typeface="+mn-lt"/>
          <a:cs typeface="+mn-cs"/>
        </a:defRPr>
      </a:lvl5pPr>
      <a:lvl6pPr marL="2886075" indent="-363538" algn="just" rtl="0" fontAlgn="base">
        <a:spcBef>
          <a:spcPct val="20000"/>
        </a:spcBef>
        <a:spcAft>
          <a:spcPct val="0"/>
        </a:spcAft>
        <a:buClr>
          <a:srgbClr val="003DB8"/>
        </a:buClr>
        <a:buFont typeface="Wingdings" pitchFamily="2" charset="2"/>
        <a:buChar char="§"/>
        <a:defRPr sz="2000">
          <a:solidFill>
            <a:srgbClr val="003DB8"/>
          </a:solidFill>
          <a:latin typeface="+mn-lt"/>
          <a:cs typeface="+mn-cs"/>
        </a:defRPr>
      </a:lvl6pPr>
      <a:lvl7pPr marL="3343275" indent="-363538" algn="just" rtl="0" fontAlgn="base">
        <a:spcBef>
          <a:spcPct val="20000"/>
        </a:spcBef>
        <a:spcAft>
          <a:spcPct val="0"/>
        </a:spcAft>
        <a:buClr>
          <a:srgbClr val="003DB8"/>
        </a:buClr>
        <a:buFont typeface="Wingdings" pitchFamily="2" charset="2"/>
        <a:buChar char="§"/>
        <a:defRPr sz="2000">
          <a:solidFill>
            <a:srgbClr val="003DB8"/>
          </a:solidFill>
          <a:latin typeface="+mn-lt"/>
          <a:cs typeface="+mn-cs"/>
        </a:defRPr>
      </a:lvl7pPr>
      <a:lvl8pPr marL="3800475" indent="-363538" algn="just" rtl="0" fontAlgn="base">
        <a:spcBef>
          <a:spcPct val="20000"/>
        </a:spcBef>
        <a:spcAft>
          <a:spcPct val="0"/>
        </a:spcAft>
        <a:buClr>
          <a:srgbClr val="003DB8"/>
        </a:buClr>
        <a:buFont typeface="Wingdings" pitchFamily="2" charset="2"/>
        <a:buChar char="§"/>
        <a:defRPr sz="2000">
          <a:solidFill>
            <a:srgbClr val="003DB8"/>
          </a:solidFill>
          <a:latin typeface="+mn-lt"/>
          <a:cs typeface="+mn-cs"/>
        </a:defRPr>
      </a:lvl8pPr>
      <a:lvl9pPr marL="4257675" indent="-363538" algn="just" rtl="0" fontAlgn="base">
        <a:spcBef>
          <a:spcPct val="20000"/>
        </a:spcBef>
        <a:spcAft>
          <a:spcPct val="0"/>
        </a:spcAft>
        <a:buClr>
          <a:srgbClr val="003DB8"/>
        </a:buClr>
        <a:buFont typeface="Wingdings" pitchFamily="2" charset="2"/>
        <a:buChar char="§"/>
        <a:defRPr sz="2000">
          <a:solidFill>
            <a:srgbClr val="003DB8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27821" y="1268760"/>
            <a:ext cx="7772400" cy="1008112"/>
          </a:xfrm>
        </p:spPr>
        <p:txBody>
          <a:bodyPr/>
          <a:lstStyle/>
          <a:p>
            <a:r>
              <a:rPr lang="fr-CH" sz="2400" b="0" dirty="0">
                <a:solidFill>
                  <a:schemeClr val="tx1"/>
                </a:solidFill>
                <a:latin typeface="Swis721 BlkCn BT" panose="020B0806030502040204" pitchFamily="34" charset="0"/>
              </a:rPr>
              <a:t>LA BANDERATTE</a:t>
            </a:r>
            <a:br>
              <a:rPr lang="fr-CH" sz="2400" b="0" dirty="0">
                <a:solidFill>
                  <a:schemeClr val="tx1"/>
                </a:solidFill>
                <a:latin typeface="Swis721 BlkCn BT" panose="020B0806030502040204" pitchFamily="34" charset="0"/>
              </a:rPr>
            </a:br>
            <a:br>
              <a:rPr lang="fr-CH" sz="2400" b="0" dirty="0">
                <a:solidFill>
                  <a:schemeClr val="tx1"/>
                </a:solidFill>
                <a:latin typeface="Swis721 BlkCn BT" panose="020B0806030502040204" pitchFamily="34" charset="0"/>
              </a:rPr>
            </a:br>
            <a:br>
              <a:rPr lang="fr-CH" sz="2400" b="0" dirty="0">
                <a:solidFill>
                  <a:schemeClr val="tx1"/>
                </a:solidFill>
                <a:latin typeface="Swis721 BlkCn BT" panose="020B0806030502040204" pitchFamily="34" charset="0"/>
              </a:rPr>
            </a:br>
            <a:br>
              <a:rPr lang="fr-CH" sz="2400" b="0" dirty="0">
                <a:solidFill>
                  <a:schemeClr val="tx1"/>
                </a:solidFill>
                <a:latin typeface="Swis721 BlkCn BT" panose="020B0806030502040204" pitchFamily="34" charset="0"/>
              </a:rPr>
            </a:br>
            <a:r>
              <a:rPr lang="fr-CH" sz="2400" b="0" dirty="0">
                <a:solidFill>
                  <a:schemeClr val="tx1"/>
                </a:solidFill>
                <a:latin typeface="Swis721 BlkCn BT" panose="020B0806030502040204" pitchFamily="34" charset="0"/>
              </a:rPr>
              <a:t>ÉLABORATION D’UN NOUVEAU PLAN SPÉCIAL</a:t>
            </a:r>
            <a:br>
              <a:rPr lang="fr-CH" sz="2400" b="0" dirty="0">
                <a:solidFill>
                  <a:schemeClr val="tx1"/>
                </a:solidFill>
                <a:latin typeface="Swis721 BlkCn BT" panose="020B0806030502040204" pitchFamily="34" charset="0"/>
              </a:rPr>
            </a:br>
            <a:r>
              <a:rPr lang="fr-CH" sz="2400" b="0" dirty="0">
                <a:solidFill>
                  <a:schemeClr val="tx1"/>
                </a:solidFill>
                <a:latin typeface="Swis721 BlkCn BT" panose="020B0806030502040204" pitchFamily="34" charset="0"/>
              </a:rPr>
              <a:t>INVESTISSEMENT DE 20’000.--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014A760-6B27-C04E-8AD5-F81D4BD49E4F}"/>
              </a:ext>
            </a:extLst>
          </p:cNvPr>
          <p:cNvSpPr txBox="1"/>
          <p:nvPr/>
        </p:nvSpPr>
        <p:spPr>
          <a:xfrm>
            <a:off x="1115616" y="6453336"/>
            <a:ext cx="7704856" cy="3083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fr-FR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5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27821" y="1268760"/>
            <a:ext cx="7772400" cy="1008112"/>
          </a:xfrm>
        </p:spPr>
        <p:txBody>
          <a:bodyPr/>
          <a:lstStyle/>
          <a:p>
            <a:r>
              <a:rPr lang="fr-CH" sz="2400" b="0" dirty="0">
                <a:solidFill>
                  <a:schemeClr val="tx1"/>
                </a:solidFill>
                <a:latin typeface="Swis721 BlkCn BT" panose="020B0806030502040204" pitchFamily="34" charset="0"/>
              </a:rPr>
              <a:t>PS 2020</a:t>
            </a:r>
            <a:br>
              <a:rPr lang="fr-CH" sz="2400" b="0" dirty="0">
                <a:solidFill>
                  <a:schemeClr val="tx1"/>
                </a:solidFill>
                <a:latin typeface="Swis721 BlkCn BT" panose="020B0806030502040204" pitchFamily="34" charset="0"/>
              </a:rPr>
            </a:br>
            <a:r>
              <a:rPr lang="fr-CH" sz="2400" b="0" dirty="0">
                <a:solidFill>
                  <a:schemeClr val="tx1"/>
                </a:solidFill>
                <a:latin typeface="Swis721 BlkCn BT" panose="020B0806030502040204" pitchFamily="34" charset="0"/>
              </a:rPr>
              <a:t>BANDERATTE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014A760-6B27-C04E-8AD5-F81D4BD49E4F}"/>
              </a:ext>
            </a:extLst>
          </p:cNvPr>
          <p:cNvSpPr txBox="1"/>
          <p:nvPr/>
        </p:nvSpPr>
        <p:spPr>
          <a:xfrm>
            <a:off x="1115616" y="6453336"/>
            <a:ext cx="7704856" cy="3083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fr-FR" sz="1000" dirty="0">
              <a:solidFill>
                <a:srgbClr val="0070C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3A7748C-0F65-CFA3-F85E-82D3C4EAA4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1296000"/>
            <a:ext cx="7380312" cy="504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2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27821" y="1268760"/>
            <a:ext cx="7772400" cy="1008112"/>
          </a:xfrm>
        </p:spPr>
        <p:txBody>
          <a:bodyPr/>
          <a:lstStyle/>
          <a:p>
            <a:r>
              <a:rPr lang="fr-FR" sz="2400" b="0" u="sng" dirty="0">
                <a:solidFill>
                  <a:schemeClr val="tx1"/>
                </a:solidFill>
                <a:latin typeface="Swis721 BlkCn BT" panose="020B0806030502040204" pitchFamily="34" charset="0"/>
              </a:rPr>
              <a:t>P</a:t>
            </a:r>
            <a:r>
              <a:rPr lang="fr-CH" sz="2400" b="0" u="sng" dirty="0">
                <a:solidFill>
                  <a:schemeClr val="tx1"/>
                </a:solidFill>
                <a:latin typeface="Swis721 BlkCn BT" panose="020B0806030502040204" pitchFamily="34" charset="0"/>
              </a:rPr>
              <a:t>AL</a:t>
            </a:r>
            <a:br>
              <a:rPr lang="fr-CH" sz="2400" b="0" dirty="0">
                <a:solidFill>
                  <a:schemeClr val="tx1"/>
                </a:solidFill>
                <a:latin typeface="Swis721 BlkCn BT" panose="020B0806030502040204" pitchFamily="34" charset="0"/>
              </a:rPr>
            </a:br>
            <a:br>
              <a:rPr lang="fr-CH" sz="2400" b="0" dirty="0">
                <a:solidFill>
                  <a:schemeClr val="tx1"/>
                </a:solidFill>
                <a:latin typeface="Swis721 BlkCn BT" panose="020B0806030502040204" pitchFamily="34" charset="0"/>
              </a:rPr>
            </a:br>
            <a:r>
              <a:rPr lang="fr-CH" sz="1200" b="0" u="sng" dirty="0">
                <a:solidFill>
                  <a:schemeClr val="tx1"/>
                </a:solidFill>
                <a:latin typeface="Swis721 BlkCn BT" panose="020B0806030502040204" pitchFamily="34" charset="0"/>
              </a:rPr>
              <a:t>OBJECTIF DE REDIMENSIONNEMENT VALIDÉ:</a:t>
            </a:r>
            <a:br>
              <a:rPr lang="fr-CH" sz="1200" b="0" u="sng" dirty="0">
                <a:solidFill>
                  <a:schemeClr val="tx1"/>
                </a:solidFill>
                <a:latin typeface="Swis721 BlkCn BT" panose="020B0806030502040204" pitchFamily="34" charset="0"/>
              </a:rPr>
            </a:br>
            <a:r>
              <a:rPr lang="fr-CH" sz="2400" b="0" dirty="0">
                <a:solidFill>
                  <a:schemeClr val="tx1"/>
                </a:solidFill>
                <a:latin typeface="Swis721 BlkCn BT" panose="020B0806030502040204" pitchFamily="34" charset="0"/>
              </a:rPr>
              <a:t>3.7 hectares</a:t>
            </a:r>
            <a:br>
              <a:rPr lang="fr-CH" sz="2400" b="0" dirty="0">
                <a:solidFill>
                  <a:schemeClr val="tx1"/>
                </a:solidFill>
                <a:latin typeface="Swis721 BlkCn BT" panose="020B0806030502040204" pitchFamily="34" charset="0"/>
              </a:rPr>
            </a:br>
            <a:br>
              <a:rPr lang="fr-CH" sz="2400" b="0" dirty="0">
                <a:solidFill>
                  <a:schemeClr val="tx1"/>
                </a:solidFill>
                <a:latin typeface="Swis721 BlkCn BT" panose="020B0806030502040204" pitchFamily="34" charset="0"/>
              </a:rPr>
            </a:br>
            <a:r>
              <a:rPr lang="fr-CH" sz="1200" b="0" u="sng" dirty="0">
                <a:solidFill>
                  <a:schemeClr val="tx1"/>
                </a:solidFill>
                <a:latin typeface="Swis721 BlkCn BT" panose="020B0806030502040204" pitchFamily="34" charset="0"/>
              </a:rPr>
              <a:t>Objectif atteint:</a:t>
            </a:r>
            <a:br>
              <a:rPr lang="fr-CH" sz="1200" b="0" u="sng" dirty="0">
                <a:solidFill>
                  <a:schemeClr val="tx1"/>
                </a:solidFill>
                <a:latin typeface="Swis721 BlkCn BT" panose="020B0806030502040204" pitchFamily="34" charset="0"/>
              </a:rPr>
            </a:br>
            <a:r>
              <a:rPr lang="fr-CH" sz="2400" b="0" dirty="0">
                <a:solidFill>
                  <a:schemeClr val="tx1"/>
                </a:solidFill>
                <a:latin typeface="Swis721 BlkCn BT" panose="020B0806030502040204" pitchFamily="34" charset="0"/>
              </a:rPr>
              <a:t>5.7 hectares</a:t>
            </a:r>
            <a:br>
              <a:rPr lang="fr-CH" sz="2400" b="0" dirty="0">
                <a:solidFill>
                  <a:schemeClr val="tx1"/>
                </a:solidFill>
                <a:latin typeface="Swis721 BlkCn BT" panose="020B0806030502040204" pitchFamily="34" charset="0"/>
              </a:rPr>
            </a:br>
            <a:br>
              <a:rPr lang="fr-CH" sz="2400" b="0" dirty="0">
                <a:solidFill>
                  <a:schemeClr val="tx1"/>
                </a:solidFill>
                <a:latin typeface="Swis721 BlkCn BT" panose="020B0806030502040204" pitchFamily="34" charset="0"/>
              </a:rPr>
            </a:br>
            <a:r>
              <a:rPr lang="fr-CH" sz="1600" b="0" u="sng" dirty="0">
                <a:solidFill>
                  <a:schemeClr val="tx1"/>
                </a:solidFill>
                <a:latin typeface="Swis721 BlkCn BT" panose="020B0806030502040204" pitchFamily="34" charset="0"/>
              </a:rPr>
              <a:t>Réduction supplémentaire:</a:t>
            </a:r>
            <a:br>
              <a:rPr lang="fr-CH" sz="2400" b="0" dirty="0">
                <a:solidFill>
                  <a:schemeClr val="tx1"/>
                </a:solidFill>
                <a:latin typeface="Swis721 BlkCn BT" panose="020B0806030502040204" pitchFamily="34" charset="0"/>
              </a:rPr>
            </a:br>
            <a:r>
              <a:rPr lang="fr-CH" sz="2400" b="0" dirty="0">
                <a:solidFill>
                  <a:schemeClr val="tx1"/>
                </a:solidFill>
                <a:latin typeface="Swis721 BlkCn BT" panose="020B0806030502040204" pitchFamily="34" charset="0"/>
              </a:rPr>
              <a:t>2 hectares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014A760-6B27-C04E-8AD5-F81D4BD49E4F}"/>
              </a:ext>
            </a:extLst>
          </p:cNvPr>
          <p:cNvSpPr txBox="1"/>
          <p:nvPr/>
        </p:nvSpPr>
        <p:spPr>
          <a:xfrm>
            <a:off x="1115616" y="6453336"/>
            <a:ext cx="7704856" cy="3083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fr-FR" sz="1000" dirty="0">
              <a:solidFill>
                <a:srgbClr val="0070C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B156B2-A9B6-18EA-3442-D5F3406A2A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r="1396"/>
          <a:stretch/>
        </p:blipFill>
        <p:spPr>
          <a:xfrm>
            <a:off x="3707904" y="1340768"/>
            <a:ext cx="4968552" cy="49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1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27821" y="1268760"/>
            <a:ext cx="7772400" cy="1008112"/>
          </a:xfrm>
        </p:spPr>
        <p:txBody>
          <a:bodyPr/>
          <a:lstStyle/>
          <a:p>
            <a:r>
              <a:rPr lang="fr-FR" sz="2400" b="0" u="sng" dirty="0">
                <a:solidFill>
                  <a:schemeClr val="tx1"/>
                </a:solidFill>
                <a:latin typeface="Swis721 BlkCn BT" panose="020B0806030502040204" pitchFamily="34" charset="0"/>
              </a:rPr>
              <a:t>PS 2023</a:t>
            </a:r>
            <a:br>
              <a:rPr lang="fr-FR" sz="2400" b="0" u="sng" dirty="0">
                <a:solidFill>
                  <a:schemeClr val="tx1"/>
                </a:solidFill>
                <a:latin typeface="Swis721 BlkCn BT" panose="020B0806030502040204" pitchFamily="34" charset="0"/>
              </a:rPr>
            </a:br>
            <a:r>
              <a:rPr lang="fr-FR" sz="2400" b="0" u="sng" dirty="0">
                <a:solidFill>
                  <a:schemeClr val="tx1"/>
                </a:solidFill>
                <a:latin typeface="Swis721 BlkCn BT" panose="020B0806030502040204" pitchFamily="34" charset="0"/>
              </a:rPr>
              <a:t>BANDERATTE</a:t>
            </a:r>
            <a:br>
              <a:rPr lang="fr-CH" sz="2400" b="0" dirty="0">
                <a:solidFill>
                  <a:schemeClr val="tx1"/>
                </a:solidFill>
                <a:latin typeface="Swis721 BlkCn BT" panose="020B0806030502040204" pitchFamily="34" charset="0"/>
              </a:rPr>
            </a:br>
            <a:br>
              <a:rPr lang="fr-CH" sz="2400" b="0" dirty="0">
                <a:solidFill>
                  <a:schemeClr val="tx1"/>
                </a:solidFill>
                <a:latin typeface="Swis721 BlkCn BT" panose="020B0806030502040204" pitchFamily="34" charset="0"/>
              </a:rPr>
            </a:br>
            <a:endParaRPr lang="fr-CH" sz="2400" b="0" dirty="0">
              <a:solidFill>
                <a:schemeClr val="tx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014A760-6B27-C04E-8AD5-F81D4BD49E4F}"/>
              </a:ext>
            </a:extLst>
          </p:cNvPr>
          <p:cNvSpPr txBox="1"/>
          <p:nvPr/>
        </p:nvSpPr>
        <p:spPr>
          <a:xfrm>
            <a:off x="1115616" y="6453336"/>
            <a:ext cx="7704856" cy="3083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fr-FR" sz="1000" dirty="0">
              <a:solidFill>
                <a:srgbClr val="0070C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096818-45E0-C781-E0EB-A2A80679A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6598210" cy="4248472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46A1C71E-6101-FBF4-014F-DDB1120F8C66}"/>
              </a:ext>
            </a:extLst>
          </p:cNvPr>
          <p:cNvSpPr/>
          <p:nvPr/>
        </p:nvSpPr>
        <p:spPr bwMode="auto">
          <a:xfrm rot="20163210">
            <a:off x="2329460" y="2866033"/>
            <a:ext cx="3990192" cy="1296144"/>
          </a:xfrm>
          <a:prstGeom prst="ellipse">
            <a:avLst/>
          </a:prstGeom>
          <a:noFill/>
          <a:ln w="31750" cap="flat" cmpd="sng" algn="ctr">
            <a:solidFill>
              <a:srgbClr val="CA0057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000" b="0" i="0" u="none" strike="noStrike" cap="none" normalizeH="0" baseline="0">
              <a:ln>
                <a:noFill/>
              </a:ln>
              <a:solidFill>
                <a:srgbClr val="003DB8"/>
              </a:solidFill>
              <a:effectLst/>
              <a:latin typeface="Tahoma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8B2E94A-7913-0E7B-39A1-587DDD8E4581}"/>
              </a:ext>
            </a:extLst>
          </p:cNvPr>
          <p:cNvSpPr/>
          <p:nvPr/>
        </p:nvSpPr>
        <p:spPr bwMode="auto">
          <a:xfrm rot="798283">
            <a:off x="5843238" y="4006824"/>
            <a:ext cx="1423837" cy="1345657"/>
          </a:xfrm>
          <a:prstGeom prst="ellipse">
            <a:avLst/>
          </a:prstGeom>
          <a:noFill/>
          <a:ln w="31750" cap="flat" cmpd="sng" algn="ctr">
            <a:solidFill>
              <a:srgbClr val="CA0057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000" b="0" i="0" u="none" strike="noStrike" cap="none" normalizeH="0" baseline="0">
              <a:ln>
                <a:noFill/>
              </a:ln>
              <a:solidFill>
                <a:srgbClr val="003DB8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202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Tahoma"/>
        <a:ea typeface=""/>
        <a:cs typeface="Times New Roman"/>
      </a:majorFont>
      <a:minorFont>
        <a:latin typeface="Tahoma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A0057"/>
          </a:solidFill>
          <a:prstDash val="solid"/>
          <a:round/>
          <a:headEnd type="none" w="med" len="med"/>
          <a:tailEnd type="triangle" w="med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DB8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A0057"/>
          </a:solidFill>
          <a:prstDash val="solid"/>
          <a:round/>
          <a:headEnd type="none" w="med" len="med"/>
          <a:tailEnd type="triangle" w="med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DB8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Éclipse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</Words>
  <Application>Microsoft Office PowerPoint</Application>
  <PresentationFormat>Affichage à l'écran (4:3)</PresentationFormat>
  <Paragraphs>11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Calibri</vt:lpstr>
      <vt:lpstr>Swis721 BlkCn BT</vt:lpstr>
      <vt:lpstr>Tahoma</vt:lpstr>
      <vt:lpstr>Wingdings</vt:lpstr>
      <vt:lpstr>Éclipse</vt:lpstr>
      <vt:lpstr>LA BANDERATTE    ÉLABORATION D’UN NOUVEAU PLAN SPÉCIAL INVESTISSEMENT DE 20’000.--</vt:lpstr>
      <vt:lpstr>PS 2020 BANDERATTE</vt:lpstr>
      <vt:lpstr>PAL  OBJECTIF DE REDIMENSIONNEMENT VALIDÉ: 3.7 hectares  Objectif atteint: 5.7 hectares  Réduction supplémentaire: 2 hectares</vt:lpstr>
      <vt:lpstr>PS 2023 BANDERATTE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Jakel Frederic</dc:creator>
  <cp:lastModifiedBy>François Minger</cp:lastModifiedBy>
  <cp:revision>193</cp:revision>
  <dcterms:created xsi:type="dcterms:W3CDTF">2014-08-14T12:12:15Z</dcterms:created>
  <dcterms:modified xsi:type="dcterms:W3CDTF">2022-12-14T13:59:11Z</dcterms:modified>
</cp:coreProperties>
</file>