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4" r:id="rId4"/>
    <p:sldId id="278" r:id="rId5"/>
    <p:sldId id="259" r:id="rId6"/>
    <p:sldId id="276" r:id="rId7"/>
    <p:sldId id="277" r:id="rId8"/>
    <p:sldId id="270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9CB9"/>
    <a:srgbClr val="EDCD00"/>
    <a:srgbClr val="EADB16"/>
    <a:srgbClr val="389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4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31472-9694-4B1B-8E4C-D3671AA987C8}" type="datetimeFigureOut">
              <a:rPr lang="fr-CH" smtClean="0"/>
              <a:t>09.12.2020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63145-490A-4480-BEBC-F6516600719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9962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63145-490A-4480-BEBC-F6516600719A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7125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00FF-292B-468D-8B7D-E31698C08B40}" type="datetime1">
              <a:rPr lang="fr-CH" smtClean="0"/>
              <a:t>09.12.2020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INFO - 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7667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B566-6B2C-42C5-825B-BDD1AEF5ECE5}" type="datetime1">
              <a:rPr lang="fr-CH" smtClean="0"/>
              <a:t>09.12.2020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INFO - 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9263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7FE9-AB80-426C-AAC4-DC34355B9349}" type="datetime1">
              <a:rPr lang="fr-CH" smtClean="0"/>
              <a:t>09.12.2020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INFO - 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524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0A18-0319-49B9-9ABC-FEBA68845145}" type="datetime1">
              <a:rPr lang="fr-CH" smtClean="0"/>
              <a:t>09.12.2020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INFO - 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053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F3E3-C2EE-47FD-B683-DD132B2E4CC7}" type="datetime1">
              <a:rPr lang="fr-CH" smtClean="0"/>
              <a:t>09.12.2020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INFO - 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5290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8F86-D883-4C3B-BF93-4B8DB0AD70CE}" type="datetime1">
              <a:rPr lang="fr-CH" smtClean="0"/>
              <a:t>09.12.2020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INFO - </a:t>
            </a:r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3607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C2C9-D362-449A-8A12-DAF45DE7C2F6}" type="datetime1">
              <a:rPr lang="fr-CH" smtClean="0"/>
              <a:t>09.12.2020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INFO - </a:t>
            </a:r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5419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AAF-20DD-49C0-808B-9E20172EC8BD}" type="datetime1">
              <a:rPr lang="fr-CH" smtClean="0"/>
              <a:t>09.12.2020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INFO - </a:t>
            </a: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3123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DBC9-D3E2-4B52-BB0B-E7DAE7FA19A9}" type="datetime1">
              <a:rPr lang="fr-CH" smtClean="0"/>
              <a:t>09.12.2020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INFO - </a:t>
            </a:r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0723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1568-453D-492D-900B-C904B4D3BD7D}" type="datetime1">
              <a:rPr lang="fr-CH" smtClean="0"/>
              <a:t>09.12.2020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INFO - </a:t>
            </a:r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44848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151C-A2BB-4BFC-AFA3-07409065C0C1}" type="datetime1">
              <a:rPr lang="fr-CH" smtClean="0"/>
              <a:t>09.12.2020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INFO - </a:t>
            </a:r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792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5466E-95D5-4DC7-8BFB-08A7188C11BF}" type="datetime1">
              <a:rPr lang="fr-CH" smtClean="0"/>
              <a:t>09.12.2020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H" smtClean="0"/>
              <a:t>INFO - 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1442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Budget%202021%20fonctionnement%20(avec%20rend.%20immeuble)%20-%20version%2007.12.2020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Budget%202021%20investissements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412776"/>
            <a:ext cx="9144000" cy="2882751"/>
          </a:xfrm>
          <a:solidFill>
            <a:srgbClr val="279CB9"/>
          </a:solidFill>
        </p:spPr>
        <p:txBody>
          <a:bodyPr>
            <a:noAutofit/>
          </a:bodyPr>
          <a:lstStyle/>
          <a:p>
            <a:r>
              <a:rPr lang="fr-CH" sz="3600" b="1" dirty="0" smtClean="0">
                <a:solidFill>
                  <a:schemeClr val="bg1"/>
                </a:solidFill>
              </a:rPr>
              <a:t>Budget 2021</a:t>
            </a:r>
            <a:br>
              <a:rPr lang="fr-CH" sz="3600" b="1" dirty="0" smtClean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/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Prendre connaissance et accepter le budget </a:t>
            </a:r>
            <a:r>
              <a:rPr lang="fr-CH" sz="3600" b="1" dirty="0" smtClean="0">
                <a:solidFill>
                  <a:schemeClr val="bg1"/>
                </a:solidFill>
              </a:rPr>
              <a:t>2021 </a:t>
            </a:r>
            <a:r>
              <a:rPr lang="fr-CH" sz="3600" b="1" dirty="0">
                <a:solidFill>
                  <a:schemeClr val="bg1"/>
                </a:solidFill>
              </a:rPr>
              <a:t>ainsi que la quotité et les taxes y relatives</a:t>
            </a:r>
            <a:br>
              <a:rPr lang="fr-CH" sz="3600" b="1" dirty="0">
                <a:solidFill>
                  <a:schemeClr val="bg1"/>
                </a:solidFill>
              </a:rPr>
            </a:br>
            <a:endParaRPr lang="fr-CH" sz="3600" b="1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39752" cy="1403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51520" y="4881934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 smtClean="0"/>
              <a:t>Courtedoux</a:t>
            </a:r>
            <a:r>
              <a:rPr lang="fr-CH" dirty="0" smtClean="0"/>
              <a:t>, le 10.12.20</a:t>
            </a:r>
          </a:p>
          <a:p>
            <a:endParaRPr lang="fr-CH" dirty="0"/>
          </a:p>
          <a:p>
            <a:r>
              <a:rPr lang="fr-CH" dirty="0" smtClean="0"/>
              <a:t>Y. Matthey</a:t>
            </a:r>
            <a:endParaRPr lang="fr-CH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454834" y="6352864"/>
            <a:ext cx="2133600" cy="365125"/>
          </a:xfrm>
        </p:spPr>
        <p:txBody>
          <a:bodyPr/>
          <a:lstStyle/>
          <a:p>
            <a:fld id="{C450BB15-96F4-4253-ACB3-1DAC9F248DCB}" type="datetime1">
              <a:rPr lang="fr-CH" smtClean="0"/>
              <a:t>09.12.2020</a:t>
            </a:fld>
            <a:endParaRPr lang="fr-CH" dirty="0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28384" y="6381328"/>
            <a:ext cx="899120" cy="365125"/>
          </a:xfrm>
        </p:spPr>
        <p:txBody>
          <a:bodyPr/>
          <a:lstStyle/>
          <a:p>
            <a:r>
              <a:rPr lang="fr-CH" dirty="0" smtClean="0"/>
              <a:t>Page </a:t>
            </a:r>
            <a:fld id="{355DEBC3-9EBA-4AE2-9C1D-7746C33A65C8}" type="slidenum">
              <a:rPr lang="fr-CH" smtClean="0"/>
              <a:t>1</a:t>
            </a:fld>
            <a:r>
              <a:rPr lang="fr-CH" dirty="0" smtClean="0"/>
              <a:t> / </a:t>
            </a:r>
            <a:r>
              <a:rPr lang="fr-CH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80924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81DD-23DD-4583-BB65-A030046CA441}" type="datetime1">
              <a:rPr lang="fr-CH" smtClean="0"/>
              <a:t>09.12.2020</a:t>
            </a:fld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28384" y="6381328"/>
            <a:ext cx="899120" cy="365125"/>
          </a:xfrm>
        </p:spPr>
        <p:txBody>
          <a:bodyPr/>
          <a:lstStyle/>
          <a:p>
            <a:r>
              <a:rPr lang="fr-CH" dirty="0" smtClean="0"/>
              <a:t>Page </a:t>
            </a:r>
            <a:fld id="{355DEBC3-9EBA-4AE2-9C1D-7746C33A65C8}" type="slidenum">
              <a:rPr lang="fr-CH" smtClean="0"/>
              <a:t>2</a:t>
            </a:fld>
            <a:r>
              <a:rPr lang="fr-CH" dirty="0" smtClean="0"/>
              <a:t> / </a:t>
            </a:r>
            <a:r>
              <a:rPr lang="fr-CH" dirty="0"/>
              <a:t>9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260649"/>
            <a:ext cx="9144000" cy="576064"/>
          </a:xfrm>
          <a:prstGeom prst="rect">
            <a:avLst/>
          </a:prstGeom>
          <a:solidFill>
            <a:srgbClr val="279CB9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b="1" dirty="0" smtClean="0">
                <a:solidFill>
                  <a:schemeClr val="bg1"/>
                </a:solidFill>
              </a:rPr>
              <a:t>  </a:t>
            </a:r>
            <a:r>
              <a:rPr lang="fr-CH" sz="3300" b="1" dirty="0" smtClean="0">
                <a:solidFill>
                  <a:schemeClr val="bg1"/>
                </a:solidFill>
              </a:rPr>
              <a:t>Table des matières</a:t>
            </a:r>
            <a:endParaRPr lang="fr-CH" sz="33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800200" cy="108012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395536" y="1268760"/>
            <a:ext cx="607153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fr-CH" sz="2800" b="1" dirty="0" smtClean="0"/>
              <a:t>Entrée en matière, résumé</a:t>
            </a:r>
            <a:br>
              <a:rPr lang="fr-CH" sz="2800" b="1" dirty="0" smtClean="0"/>
            </a:br>
            <a:endParaRPr lang="fr-CH" sz="2800" b="1" dirty="0" smtClean="0"/>
          </a:p>
          <a:p>
            <a:pPr marL="457200" indent="-457200">
              <a:buFontTx/>
              <a:buAutoNum type="arabicPeriod"/>
            </a:pPr>
            <a:r>
              <a:rPr lang="fr-CH" sz="2800" b="1" dirty="0"/>
              <a:t>Base pour l’établissement du </a:t>
            </a:r>
            <a:r>
              <a:rPr lang="fr-CH" sz="2800" b="1" dirty="0" smtClean="0"/>
              <a:t>budget</a:t>
            </a:r>
            <a:endParaRPr lang="fr-CH" sz="2800" b="1" dirty="0"/>
          </a:p>
          <a:p>
            <a:pPr marL="457200" indent="-457200">
              <a:buAutoNum type="arabicPeriod"/>
            </a:pPr>
            <a:r>
              <a:rPr lang="fr-CH" sz="2800" b="1" dirty="0" smtClean="0"/>
              <a:t>Budget de fonctionnement</a:t>
            </a:r>
          </a:p>
          <a:p>
            <a:pPr marL="457200" indent="-457200">
              <a:buAutoNum type="arabicPeriod"/>
            </a:pPr>
            <a:r>
              <a:rPr lang="fr-CH" sz="2800" b="1" dirty="0" smtClean="0"/>
              <a:t>Budget d’investissement</a:t>
            </a:r>
          </a:p>
        </p:txBody>
      </p:sp>
    </p:spTree>
    <p:extLst>
      <p:ext uri="{BB962C8B-B14F-4D97-AF65-F5344CB8AC3E}">
        <p14:creationId xmlns:p14="http://schemas.microsoft.com/office/powerpoint/2010/main" val="390612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81DD-23DD-4583-BB65-A030046CA441}" type="datetime1">
              <a:rPr lang="fr-CH" smtClean="0"/>
              <a:t>09.12.2020</a:t>
            </a:fld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28384" y="6381328"/>
            <a:ext cx="899120" cy="365125"/>
          </a:xfrm>
        </p:spPr>
        <p:txBody>
          <a:bodyPr/>
          <a:lstStyle/>
          <a:p>
            <a:r>
              <a:rPr lang="fr-CH" dirty="0" smtClean="0"/>
              <a:t>Page </a:t>
            </a:r>
            <a:fld id="{355DEBC3-9EBA-4AE2-9C1D-7746C33A65C8}" type="slidenum">
              <a:rPr lang="fr-CH" smtClean="0"/>
              <a:t>3</a:t>
            </a:fld>
            <a:r>
              <a:rPr lang="fr-CH" dirty="0" smtClean="0"/>
              <a:t> / </a:t>
            </a:r>
            <a:r>
              <a:rPr lang="fr-CH" dirty="0"/>
              <a:t>9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260649"/>
            <a:ext cx="9144000" cy="576064"/>
          </a:xfrm>
          <a:prstGeom prst="rect">
            <a:avLst/>
          </a:prstGeom>
          <a:solidFill>
            <a:srgbClr val="279CB9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sz="2800" b="1" dirty="0" smtClean="0">
                <a:solidFill>
                  <a:schemeClr val="bg1"/>
                </a:solidFill>
              </a:rPr>
              <a:t>  </a:t>
            </a:r>
            <a:r>
              <a:rPr lang="fr-CH" sz="3900" b="1" dirty="0">
                <a:solidFill>
                  <a:schemeClr val="bg1"/>
                </a:solidFill>
              </a:rPr>
              <a:t>1</a:t>
            </a:r>
            <a:r>
              <a:rPr lang="fr-CH" sz="3900" b="1" dirty="0" smtClean="0">
                <a:solidFill>
                  <a:schemeClr val="bg1"/>
                </a:solidFill>
              </a:rPr>
              <a:t>. </a:t>
            </a:r>
            <a:r>
              <a:rPr lang="fr-CH" sz="2800" b="1" dirty="0" smtClean="0">
                <a:solidFill>
                  <a:schemeClr val="bg1"/>
                </a:solidFill>
              </a:rPr>
              <a:t>Entrée en matière, résumé</a:t>
            </a:r>
            <a:endParaRPr lang="fr-CH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800200" cy="108012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4" name="Sous-titre 3"/>
          <p:cNvSpPr txBox="1">
            <a:spLocks/>
          </p:cNvSpPr>
          <p:nvPr/>
        </p:nvSpPr>
        <p:spPr>
          <a:xfrm>
            <a:off x="752963" y="4852474"/>
            <a:ext cx="8151313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itchFamily="34" charset="0"/>
              <a:buChar char="•"/>
              <a:tabLst>
                <a:tab pos="5557838" algn="l"/>
                <a:tab pos="7531100" algn="r"/>
              </a:tabLst>
            </a:pPr>
            <a:endParaRPr lang="fr-CH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152484"/>
              </p:ext>
            </p:extLst>
          </p:nvPr>
        </p:nvGraphicFramePr>
        <p:xfrm>
          <a:off x="462372" y="1715588"/>
          <a:ext cx="8219256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53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H" dirty="0" smtClean="0"/>
                        <a:t>BUDGET  (CHF)</a:t>
                      </a:r>
                      <a:endParaRPr lang="fr-C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2021</a:t>
                      </a:r>
                      <a:endParaRPr lang="fr-CH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2020</a:t>
                      </a:r>
                      <a:endParaRPr lang="fr-CH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fr-CH" sz="2000" b="1" dirty="0" smtClean="0"/>
                        <a:t>Fonctionnement</a:t>
                      </a:r>
                      <a:endParaRPr lang="fr-CH" sz="2000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2000" b="1" dirty="0" smtClean="0"/>
                        <a:t>Charges</a:t>
                      </a:r>
                      <a:endParaRPr lang="fr-CH" sz="2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2000" b="1" dirty="0" smtClean="0"/>
                        <a:t>Produits</a:t>
                      </a:r>
                      <a:endParaRPr lang="fr-CH" sz="2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2000" b="1" dirty="0" smtClean="0"/>
                        <a:t>Charges</a:t>
                      </a:r>
                      <a:endParaRPr lang="fr-CH" sz="2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2000" b="1" dirty="0" smtClean="0"/>
                        <a:t>Produits</a:t>
                      </a:r>
                      <a:endParaRPr lang="fr-CH" sz="2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C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2000" b="1" dirty="0" smtClean="0"/>
                        <a:t>3’272’527</a:t>
                      </a:r>
                      <a:endParaRPr lang="fr-CH" sz="2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2000" b="1" dirty="0" smtClean="0"/>
                        <a:t>3’198’416</a:t>
                      </a:r>
                      <a:endParaRPr lang="fr-CH" sz="2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2000" b="1" dirty="0" smtClean="0"/>
                        <a:t>3’294’545</a:t>
                      </a:r>
                      <a:endParaRPr lang="fr-CH" sz="2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2000" b="1" dirty="0" smtClean="0"/>
                        <a:t>3’152’431</a:t>
                      </a:r>
                      <a:endParaRPr lang="fr-CH" sz="2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2000" b="1" baseline="0" dirty="0" smtClean="0"/>
                        <a:t>Fonctionnement net</a:t>
                      </a:r>
                      <a:endParaRPr lang="fr-C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2000" b="1" dirty="0" smtClean="0">
                          <a:solidFill>
                            <a:srgbClr val="FF0000"/>
                          </a:solidFill>
                        </a:rPr>
                        <a:t>      74’111</a:t>
                      </a:r>
                      <a:endParaRPr lang="fr-C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2000" b="1" dirty="0" smtClean="0">
                          <a:solidFill>
                            <a:srgbClr val="FF0000"/>
                          </a:solidFill>
                        </a:rPr>
                        <a:t>   142’114</a:t>
                      </a:r>
                      <a:endParaRPr lang="fr-C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fr-CH" sz="2000" b="1" dirty="0" smtClean="0"/>
                        <a:t>Investissements</a:t>
                      </a:r>
                      <a:endParaRPr lang="fr-CH" sz="2000" b="1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2000" b="1" dirty="0" smtClean="0"/>
                        <a:t>Dépenses</a:t>
                      </a:r>
                      <a:endParaRPr lang="fr-CH" sz="20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2000" b="1" dirty="0" smtClean="0"/>
                        <a:t>Recettes</a:t>
                      </a:r>
                      <a:endParaRPr lang="fr-CH" sz="20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2000" b="1" dirty="0" smtClean="0"/>
                        <a:t>Dépenses</a:t>
                      </a:r>
                      <a:endParaRPr lang="fr-CH" sz="20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2000" b="1" dirty="0" smtClean="0"/>
                        <a:t>Recettes</a:t>
                      </a:r>
                      <a:endParaRPr lang="fr-CH" sz="20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C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2000" b="1" dirty="0" smtClean="0"/>
                        <a:t>   707’000</a:t>
                      </a:r>
                      <a:endParaRPr lang="fr-CH" sz="20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sz="20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2000" b="1" dirty="0" smtClean="0"/>
                        <a:t>3’116’820</a:t>
                      </a:r>
                      <a:endParaRPr lang="fr-CH" sz="20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2000" b="1" dirty="0" smtClean="0"/>
                        <a:t>    258’450</a:t>
                      </a:r>
                      <a:endParaRPr lang="fr-CH" sz="20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2000" b="1" smtClean="0"/>
                        <a:t>Investissemets </a:t>
                      </a:r>
                      <a:r>
                        <a:rPr lang="fr-CH" sz="2000" b="1" dirty="0" smtClean="0"/>
                        <a:t>nets</a:t>
                      </a:r>
                      <a:endParaRPr lang="fr-CH" sz="20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sz="20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2000" b="1" dirty="0" smtClean="0">
                          <a:solidFill>
                            <a:srgbClr val="FF0000"/>
                          </a:solidFill>
                        </a:rPr>
                        <a:t>    707’000</a:t>
                      </a:r>
                      <a:endParaRPr lang="fr-CH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sz="20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2000" b="1" dirty="0" smtClean="0">
                          <a:solidFill>
                            <a:srgbClr val="FF0000"/>
                          </a:solidFill>
                        </a:rPr>
                        <a:t> 2’858’370</a:t>
                      </a:r>
                      <a:endParaRPr lang="fr-CH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3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81DD-23DD-4583-BB65-A030046CA441}" type="datetime1">
              <a:rPr lang="fr-CH" smtClean="0"/>
              <a:t>09.12.2020</a:t>
            </a:fld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28384" y="6381328"/>
            <a:ext cx="899120" cy="365125"/>
          </a:xfrm>
        </p:spPr>
        <p:txBody>
          <a:bodyPr/>
          <a:lstStyle/>
          <a:p>
            <a:r>
              <a:rPr lang="fr-CH" dirty="0" smtClean="0"/>
              <a:t>Page </a:t>
            </a:r>
            <a:fld id="{355DEBC3-9EBA-4AE2-9C1D-7746C33A65C8}" type="slidenum">
              <a:rPr lang="fr-CH" smtClean="0"/>
              <a:t>4</a:t>
            </a:fld>
            <a:r>
              <a:rPr lang="fr-CH" dirty="0" smtClean="0"/>
              <a:t> / </a:t>
            </a:r>
            <a:r>
              <a:rPr lang="fr-CH" dirty="0"/>
              <a:t>9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260648"/>
            <a:ext cx="9144000" cy="576064"/>
          </a:xfrm>
          <a:prstGeom prst="rect">
            <a:avLst/>
          </a:prstGeom>
          <a:solidFill>
            <a:srgbClr val="279CB9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sz="2800" b="1" dirty="0" smtClean="0">
                <a:solidFill>
                  <a:schemeClr val="bg1"/>
                </a:solidFill>
              </a:rPr>
              <a:t>  </a:t>
            </a:r>
            <a:r>
              <a:rPr lang="fr-CH" sz="3900" b="1" dirty="0">
                <a:solidFill>
                  <a:schemeClr val="bg1"/>
                </a:solidFill>
              </a:rPr>
              <a:t>1</a:t>
            </a:r>
            <a:r>
              <a:rPr lang="fr-CH" sz="3900" b="1" dirty="0" smtClean="0">
                <a:solidFill>
                  <a:schemeClr val="bg1"/>
                </a:solidFill>
              </a:rPr>
              <a:t>. </a:t>
            </a:r>
            <a:r>
              <a:rPr lang="fr-CH" sz="2800" b="1" dirty="0" smtClean="0">
                <a:solidFill>
                  <a:schemeClr val="bg1"/>
                </a:solidFill>
              </a:rPr>
              <a:t>Entrée en </a:t>
            </a:r>
            <a:r>
              <a:rPr lang="fr-CH" sz="2800" b="1" dirty="0" smtClean="0">
                <a:solidFill>
                  <a:schemeClr val="bg1"/>
                </a:solidFill>
              </a:rPr>
              <a:t>matière, résumé</a:t>
            </a:r>
            <a:endParaRPr lang="fr-CH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800200" cy="108012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4" name="Sous-titre 3"/>
          <p:cNvSpPr txBox="1">
            <a:spLocks/>
          </p:cNvSpPr>
          <p:nvPr/>
        </p:nvSpPr>
        <p:spPr>
          <a:xfrm>
            <a:off x="752963" y="4852474"/>
            <a:ext cx="8151313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itchFamily="34" charset="0"/>
              <a:buChar char="•"/>
              <a:tabLst>
                <a:tab pos="5557838" algn="l"/>
                <a:tab pos="7531100" algn="r"/>
              </a:tabLst>
            </a:pPr>
            <a:endParaRPr lang="fr-CH" sz="2400" dirty="0" smtClean="0">
              <a:solidFill>
                <a:schemeClr val="tx1"/>
              </a:solidFill>
            </a:endParaRPr>
          </a:p>
        </p:txBody>
      </p:sp>
      <p:sp>
        <p:nvSpPr>
          <p:cNvPr id="10" name="Sous-titre 3"/>
          <p:cNvSpPr txBox="1">
            <a:spLocks/>
          </p:cNvSpPr>
          <p:nvPr/>
        </p:nvSpPr>
        <p:spPr>
          <a:xfrm>
            <a:off x="398444" y="1206213"/>
            <a:ext cx="8422028" cy="4746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5557838" algn="l"/>
                <a:tab pos="7531100" algn="r"/>
              </a:tabLst>
            </a:pPr>
            <a:r>
              <a:rPr lang="fr-CH" sz="2400" dirty="0" smtClean="0"/>
              <a:t>La conjoncture économique et les effets de la réforme fiscale contribue à une forte baisse des revenus d’impôts : </a:t>
            </a:r>
            <a:br>
              <a:rPr lang="fr-CH" sz="2400" dirty="0" smtClean="0"/>
            </a:br>
            <a:r>
              <a:rPr lang="fr-CH" sz="2400" dirty="0" smtClean="0"/>
              <a:t>-   82KCHF revenu P.PH.</a:t>
            </a:r>
            <a:br>
              <a:rPr lang="fr-CH" sz="2400" dirty="0" smtClean="0"/>
            </a:br>
            <a:r>
              <a:rPr lang="fr-CH" sz="2400" dirty="0" smtClean="0"/>
              <a:t>-     8KCHF impôt des frontaliers</a:t>
            </a:r>
            <a:br>
              <a:rPr lang="fr-CH" sz="2400" dirty="0" smtClean="0"/>
            </a:br>
            <a:r>
              <a:rPr lang="fr-CH" sz="2400" dirty="0" smtClean="0"/>
              <a:t>- 100KCHF impôt des P.M.</a:t>
            </a:r>
          </a:p>
          <a:p>
            <a:pPr>
              <a:tabLst>
                <a:tab pos="5557838" algn="l"/>
                <a:tab pos="7531100" algn="r"/>
              </a:tabLst>
            </a:pPr>
            <a:r>
              <a:rPr lang="fr-CH" sz="2400" dirty="0" smtClean="0"/>
              <a:t>Charges de l’enseignements stables; </a:t>
            </a:r>
          </a:p>
          <a:p>
            <a:pPr>
              <a:tabLst>
                <a:tab pos="5557838" algn="l"/>
                <a:tab pos="7531100" algn="r"/>
              </a:tabLst>
            </a:pPr>
            <a:r>
              <a:rPr lang="fr-CH" sz="2400" dirty="0" smtClean="0"/>
              <a:t>Charges liées au social stable;</a:t>
            </a:r>
          </a:p>
          <a:p>
            <a:pPr>
              <a:tabLst>
                <a:tab pos="5557838" algn="l"/>
                <a:tab pos="7531100" algn="r"/>
              </a:tabLst>
            </a:pPr>
            <a:r>
              <a:rPr lang="fr-CH" sz="2400" dirty="0" smtClean="0"/>
              <a:t>En 2021, nous allons toucher 5KCHF de la péréquation financière</a:t>
            </a:r>
          </a:p>
          <a:p>
            <a:pPr>
              <a:tabLst>
                <a:tab pos="5557838" algn="l"/>
                <a:tab pos="7531100" algn="r"/>
              </a:tabLst>
            </a:pPr>
            <a:r>
              <a:rPr lang="fr-CH" sz="2400" dirty="0" smtClean="0"/>
              <a:t>200KCHF de prélèvement sur le fond de politique budgétaire</a:t>
            </a:r>
            <a:br>
              <a:rPr lang="fr-CH" sz="2400" dirty="0" smtClean="0"/>
            </a:br>
            <a:r>
              <a:rPr lang="fr-CH" sz="2400" dirty="0" smtClean="0"/>
              <a:t>(proportionnellement, situation un peu plus favorable que celle du canton)</a:t>
            </a:r>
          </a:p>
          <a:p>
            <a:pPr>
              <a:tabLst>
                <a:tab pos="5557838" algn="l"/>
                <a:tab pos="7531100" algn="r"/>
              </a:tabLst>
            </a:pPr>
            <a:endParaRPr lang="fr-CH" sz="2400" dirty="0"/>
          </a:p>
          <a:p>
            <a:pPr marL="0" indent="0">
              <a:buNone/>
              <a:tabLst>
                <a:tab pos="5557838" algn="l"/>
                <a:tab pos="7531100" algn="r"/>
              </a:tabLst>
            </a:pPr>
            <a:r>
              <a:rPr lang="fr-CH" sz="2400" dirty="0" smtClean="0"/>
              <a:t>Beaucoup d’incertitudes notamment à cause des impôts. La prudence s’impose et il s’agit de voir si la réalité des comptes «colle» réellement avec le budget sur ces 3 prochaines années.</a:t>
            </a:r>
          </a:p>
        </p:txBody>
      </p:sp>
    </p:spTree>
    <p:extLst>
      <p:ext uri="{BB962C8B-B14F-4D97-AF65-F5344CB8AC3E}">
        <p14:creationId xmlns:p14="http://schemas.microsoft.com/office/powerpoint/2010/main" val="132758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81DD-23DD-4583-BB65-A030046CA441}" type="datetime1">
              <a:rPr lang="fr-CH" smtClean="0"/>
              <a:t>09.12.2020</a:t>
            </a:fld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28384" y="6381328"/>
            <a:ext cx="899120" cy="365125"/>
          </a:xfrm>
        </p:spPr>
        <p:txBody>
          <a:bodyPr/>
          <a:lstStyle/>
          <a:p>
            <a:r>
              <a:rPr lang="fr-CH" dirty="0" smtClean="0"/>
              <a:t>Page </a:t>
            </a:r>
            <a:fld id="{355DEBC3-9EBA-4AE2-9C1D-7746C33A65C8}" type="slidenum">
              <a:rPr lang="fr-CH" smtClean="0"/>
              <a:t>5</a:t>
            </a:fld>
            <a:r>
              <a:rPr lang="fr-CH" dirty="0" smtClean="0"/>
              <a:t> / </a:t>
            </a:r>
            <a:r>
              <a:rPr lang="fr-CH" dirty="0"/>
              <a:t>9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260649"/>
            <a:ext cx="9144000" cy="576064"/>
          </a:xfrm>
          <a:prstGeom prst="rect">
            <a:avLst/>
          </a:prstGeom>
          <a:solidFill>
            <a:srgbClr val="279CB9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b="1" dirty="0" smtClean="0">
                <a:solidFill>
                  <a:schemeClr val="bg1"/>
                </a:solidFill>
              </a:rPr>
              <a:t>  </a:t>
            </a:r>
            <a:r>
              <a:rPr lang="fr-CH" b="1" dirty="0" smtClean="0">
                <a:solidFill>
                  <a:schemeClr val="bg1"/>
                </a:solidFill>
              </a:rPr>
              <a:t>2. </a:t>
            </a:r>
            <a:r>
              <a:rPr lang="fr-CH" sz="3300" b="1" dirty="0" smtClean="0">
                <a:solidFill>
                  <a:schemeClr val="bg1"/>
                </a:solidFill>
              </a:rPr>
              <a:t>Base pour l’établissement du budget</a:t>
            </a:r>
            <a:endParaRPr lang="fr-CH" sz="33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800200" cy="108012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4" y="1009418"/>
            <a:ext cx="7578352" cy="5378185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5074167" y="5804637"/>
            <a:ext cx="2769973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36000" rIns="0" rtlCol="0">
            <a:spAutoFit/>
          </a:bodyPr>
          <a:lstStyle/>
          <a:p>
            <a:r>
              <a:rPr lang="fr-CH" sz="1700" dirty="0" smtClean="0"/>
              <a:t>     Habitants autres communes</a:t>
            </a:r>
            <a:endParaRPr lang="fr-CH" sz="17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731765" y="5837906"/>
            <a:ext cx="512969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36000" rIns="0" rtlCol="0">
            <a:spAutoFit/>
          </a:bodyPr>
          <a:lstStyle/>
          <a:p>
            <a:r>
              <a:rPr lang="fr-CH" sz="1700" b="1" dirty="0" smtClean="0">
                <a:solidFill>
                  <a:srgbClr val="FF0000"/>
                </a:solidFill>
              </a:rPr>
              <a:t>100.-</a:t>
            </a:r>
            <a:endParaRPr lang="fr-CH" sz="1700" b="1" dirty="0">
              <a:solidFill>
                <a:srgbClr val="FF0000"/>
              </a:solidFill>
            </a:endParaRPr>
          </a:p>
        </p:txBody>
      </p:sp>
      <p:cxnSp>
        <p:nvCxnSpPr>
          <p:cNvPr id="3" name="Connecteur droit 2"/>
          <p:cNvCxnSpPr/>
          <p:nvPr/>
        </p:nvCxnSpPr>
        <p:spPr>
          <a:xfrm flipV="1">
            <a:off x="5364088" y="4941168"/>
            <a:ext cx="288032" cy="28803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5317811" y="4900518"/>
            <a:ext cx="432048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36000" rIns="0" rtlCol="0">
            <a:spAutoFit/>
          </a:bodyPr>
          <a:lstStyle/>
          <a:p>
            <a:r>
              <a:rPr lang="fr-CH" sz="1700" dirty="0" smtClean="0"/>
              <a:t>90.-</a:t>
            </a:r>
            <a:endParaRPr lang="fr-CH" sz="1700" dirty="0"/>
          </a:p>
        </p:txBody>
      </p:sp>
      <p:cxnSp>
        <p:nvCxnSpPr>
          <p:cNvPr id="11" name="Connecteur droit 10"/>
          <p:cNvCxnSpPr/>
          <p:nvPr/>
        </p:nvCxnSpPr>
        <p:spPr>
          <a:xfrm flipV="1">
            <a:off x="7632340" y="4941168"/>
            <a:ext cx="288032" cy="28803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7623631" y="4902412"/>
            <a:ext cx="432048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36000" rIns="0" rtlCol="0">
            <a:spAutoFit/>
          </a:bodyPr>
          <a:lstStyle/>
          <a:p>
            <a:r>
              <a:rPr lang="fr-CH" sz="1700" dirty="0" smtClean="0"/>
              <a:t>45.-</a:t>
            </a:r>
            <a:endParaRPr lang="fr-CH" sz="1700" dirty="0"/>
          </a:p>
        </p:txBody>
      </p:sp>
      <p:sp>
        <p:nvSpPr>
          <p:cNvPr id="13" name="ZoneTexte 12"/>
          <p:cNvSpPr txBox="1"/>
          <p:nvPr/>
        </p:nvSpPr>
        <p:spPr>
          <a:xfrm>
            <a:off x="5074167" y="5517232"/>
            <a:ext cx="2558173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36000" rIns="0" rtlCol="0">
            <a:spAutoFit/>
          </a:bodyPr>
          <a:lstStyle/>
          <a:p>
            <a:r>
              <a:rPr lang="fr-CH" sz="1700" dirty="0" smtClean="0"/>
              <a:t>     Habitants de </a:t>
            </a:r>
            <a:r>
              <a:rPr lang="fr-CH" sz="1700" dirty="0" err="1" smtClean="0"/>
              <a:t>Courtedoux</a:t>
            </a:r>
            <a:endParaRPr lang="fr-CH" sz="17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733837" y="5519548"/>
            <a:ext cx="512969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36000" rIns="0" rtlCol="0">
            <a:spAutoFit/>
          </a:bodyPr>
          <a:lstStyle/>
          <a:p>
            <a:r>
              <a:rPr lang="fr-CH" sz="1700" b="1" dirty="0">
                <a:solidFill>
                  <a:srgbClr val="FF0000"/>
                </a:solidFill>
              </a:rPr>
              <a:t>5</a:t>
            </a:r>
            <a:r>
              <a:rPr lang="fr-CH" sz="1700" b="1" dirty="0" smtClean="0">
                <a:solidFill>
                  <a:srgbClr val="FF0000"/>
                </a:solidFill>
              </a:rPr>
              <a:t>0.-</a:t>
            </a:r>
            <a:endParaRPr lang="fr-CH" sz="17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79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81DD-23DD-4583-BB65-A030046CA441}" type="datetime1">
              <a:rPr lang="fr-CH" smtClean="0"/>
              <a:t>09.12.2020</a:t>
            </a:fld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28384" y="6381328"/>
            <a:ext cx="899120" cy="365125"/>
          </a:xfrm>
        </p:spPr>
        <p:txBody>
          <a:bodyPr/>
          <a:lstStyle/>
          <a:p>
            <a:r>
              <a:rPr lang="fr-CH" dirty="0" smtClean="0"/>
              <a:t>Page </a:t>
            </a:r>
            <a:fld id="{355DEBC3-9EBA-4AE2-9C1D-7746C33A65C8}" type="slidenum">
              <a:rPr lang="fr-CH" smtClean="0"/>
              <a:t>6</a:t>
            </a:fld>
            <a:r>
              <a:rPr lang="fr-CH" dirty="0" smtClean="0"/>
              <a:t> / </a:t>
            </a:r>
            <a:r>
              <a:rPr lang="fr-CH" dirty="0"/>
              <a:t>9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260649"/>
            <a:ext cx="9144000" cy="576064"/>
          </a:xfrm>
          <a:prstGeom prst="rect">
            <a:avLst/>
          </a:prstGeom>
          <a:solidFill>
            <a:srgbClr val="279CB9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b="1" dirty="0" smtClean="0">
                <a:solidFill>
                  <a:schemeClr val="bg1"/>
                </a:solidFill>
              </a:rPr>
              <a:t>  3. </a:t>
            </a:r>
            <a:r>
              <a:rPr lang="fr-CH" sz="3300" b="1" dirty="0">
                <a:solidFill>
                  <a:schemeClr val="bg1"/>
                </a:solidFill>
              </a:rPr>
              <a:t>B</a:t>
            </a:r>
            <a:r>
              <a:rPr lang="fr-CH" sz="3300" b="1" dirty="0" smtClean="0">
                <a:solidFill>
                  <a:schemeClr val="bg1"/>
                </a:solidFill>
              </a:rPr>
              <a:t>udget de fonctionnement</a:t>
            </a:r>
            <a:endParaRPr lang="fr-CH" sz="33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800200" cy="108012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Image 1">
            <a:hlinkClick r:id="rId3" action="ppaction://hlinkfile"/>
          </p:cNvPr>
          <p:cNvPicPr>
            <a:picLocks noChangeAspect="1"/>
          </p:cNvPicPr>
          <p:nvPr/>
        </p:nvPicPr>
        <p:blipFill rotWithShape="1">
          <a:blip r:embed="rId4"/>
          <a:srcRect l="13878" t="13946" r="30408" b="7687"/>
          <a:stretch/>
        </p:blipFill>
        <p:spPr>
          <a:xfrm>
            <a:off x="1387928" y="1130018"/>
            <a:ext cx="6368144" cy="503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33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81DD-23DD-4583-BB65-A030046CA441}" type="datetime1">
              <a:rPr lang="fr-CH" smtClean="0"/>
              <a:t>09.12.2020</a:t>
            </a:fld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28384" y="6381328"/>
            <a:ext cx="899120" cy="365125"/>
          </a:xfrm>
        </p:spPr>
        <p:txBody>
          <a:bodyPr/>
          <a:lstStyle/>
          <a:p>
            <a:r>
              <a:rPr lang="fr-CH" dirty="0" smtClean="0"/>
              <a:t>Page </a:t>
            </a:r>
            <a:fld id="{355DEBC3-9EBA-4AE2-9C1D-7746C33A65C8}" type="slidenum">
              <a:rPr lang="fr-CH" smtClean="0"/>
              <a:t>7</a:t>
            </a:fld>
            <a:r>
              <a:rPr lang="fr-CH" dirty="0" smtClean="0"/>
              <a:t> / </a:t>
            </a:r>
            <a:r>
              <a:rPr lang="fr-CH" dirty="0"/>
              <a:t>9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260649"/>
            <a:ext cx="9144000" cy="576064"/>
          </a:xfrm>
          <a:prstGeom prst="rect">
            <a:avLst/>
          </a:prstGeom>
          <a:solidFill>
            <a:srgbClr val="279CB9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5738813" algn="l"/>
              </a:tabLst>
            </a:pPr>
            <a:r>
              <a:rPr lang="fr-CH" b="1" dirty="0" smtClean="0">
                <a:solidFill>
                  <a:schemeClr val="bg1"/>
                </a:solidFill>
              </a:rPr>
              <a:t>  4. </a:t>
            </a:r>
            <a:r>
              <a:rPr lang="fr-CH" sz="3300" b="1" dirty="0" smtClean="0">
                <a:solidFill>
                  <a:schemeClr val="bg1"/>
                </a:solidFill>
              </a:rPr>
              <a:t>Budget</a:t>
            </a:r>
            <a:r>
              <a:rPr lang="fr-CH" b="1" dirty="0" smtClean="0">
                <a:solidFill>
                  <a:schemeClr val="bg1"/>
                </a:solidFill>
              </a:rPr>
              <a:t> </a:t>
            </a:r>
            <a:r>
              <a:rPr lang="fr-CH" sz="3300" b="1" dirty="0" smtClean="0">
                <a:solidFill>
                  <a:schemeClr val="bg1"/>
                </a:solidFill>
              </a:rPr>
              <a:t>d’investissement</a:t>
            </a:r>
            <a:endParaRPr lang="fr-CH" sz="33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800200" cy="108012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Image 2">
            <a:hlinkClick r:id="rId3" action="ppaction://hlinkfile"/>
          </p:cNvPr>
          <p:cNvPicPr>
            <a:picLocks noChangeAspect="1"/>
          </p:cNvPicPr>
          <p:nvPr/>
        </p:nvPicPr>
        <p:blipFill rotWithShape="1">
          <a:blip r:embed="rId4"/>
          <a:srcRect l="19556" t="14691" r="22556" b="15186"/>
          <a:stretch/>
        </p:blipFill>
        <p:spPr>
          <a:xfrm>
            <a:off x="924560" y="1196752"/>
            <a:ext cx="7294880" cy="497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19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81DD-23DD-4583-BB65-A030046CA441}" type="datetime1">
              <a:rPr lang="fr-CH" smtClean="0"/>
              <a:t>09.12.2020</a:t>
            </a:fld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920372" y="6381328"/>
            <a:ext cx="1007132" cy="365125"/>
          </a:xfrm>
        </p:spPr>
        <p:txBody>
          <a:bodyPr/>
          <a:lstStyle/>
          <a:p>
            <a:r>
              <a:rPr lang="fr-CH" dirty="0" smtClean="0"/>
              <a:t>Page 9 / </a:t>
            </a:r>
            <a:r>
              <a:rPr lang="fr-CH" dirty="0"/>
              <a:t>9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260649"/>
            <a:ext cx="9144000" cy="576064"/>
          </a:xfrm>
          <a:prstGeom prst="rect">
            <a:avLst/>
          </a:prstGeom>
          <a:solidFill>
            <a:srgbClr val="279CB9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b="1" dirty="0" smtClean="0">
                <a:solidFill>
                  <a:schemeClr val="bg1"/>
                </a:solidFill>
              </a:rPr>
              <a:t>  </a:t>
            </a:r>
            <a:r>
              <a:rPr lang="fr-CH" b="1" dirty="0">
                <a:solidFill>
                  <a:schemeClr val="bg1"/>
                </a:solidFill>
              </a:rPr>
              <a:t> </a:t>
            </a:r>
            <a:r>
              <a:rPr lang="fr-CH" b="1" dirty="0" smtClean="0">
                <a:solidFill>
                  <a:schemeClr val="bg1"/>
                </a:solidFill>
              </a:rPr>
              <a:t>   Merci de votre attention</a:t>
            </a:r>
            <a:endParaRPr lang="fr-CH" sz="33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800200" cy="108012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223604" y="4149080"/>
            <a:ext cx="86317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3600" dirty="0" smtClean="0"/>
              <a:t>AVEZ-VOUS DES QUESTIONS ?</a:t>
            </a:r>
            <a:endParaRPr lang="fr-CH" sz="3600" dirty="0"/>
          </a:p>
        </p:txBody>
      </p:sp>
      <p:sp>
        <p:nvSpPr>
          <p:cNvPr id="8" name="Rectangle 7"/>
          <p:cNvSpPr/>
          <p:nvPr/>
        </p:nvSpPr>
        <p:spPr>
          <a:xfrm>
            <a:off x="35496" y="1980398"/>
            <a:ext cx="90079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3600" dirty="0" smtClean="0"/>
              <a:t>Un gros </a:t>
            </a:r>
            <a:r>
              <a:rPr lang="fr-CH" sz="3600" b="1" dirty="0" smtClean="0"/>
              <a:t>MERCI</a:t>
            </a:r>
            <a:r>
              <a:rPr lang="fr-CH" sz="3600" dirty="0" smtClean="0"/>
              <a:t> à tous et à tous mes collègues du conseil pour ces 5 belles années!</a:t>
            </a:r>
            <a:endParaRPr lang="fr-CH" sz="3600" dirty="0"/>
          </a:p>
        </p:txBody>
      </p:sp>
    </p:spTree>
    <p:extLst>
      <p:ext uri="{BB962C8B-B14F-4D97-AF65-F5344CB8AC3E}">
        <p14:creationId xmlns:p14="http://schemas.microsoft.com/office/powerpoint/2010/main" val="294317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11030</TotalTime>
  <Words>321</Words>
  <Application>Microsoft Office PowerPoint</Application>
  <PresentationFormat>Affichage à l'écran (4:3)</PresentationFormat>
  <Paragraphs>73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Thème Office</vt:lpstr>
      <vt:lpstr>Budget 2021  Prendre connaissance et accepter le budget 2021 ainsi que la quotité et les taxes y relatives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 – Réorganisation du SEPE</dc:title>
  <dc:creator>Matthey Yanick</dc:creator>
  <cp:lastModifiedBy>Matthey Yanick</cp:lastModifiedBy>
  <cp:revision>178</cp:revision>
  <dcterms:created xsi:type="dcterms:W3CDTF">2015-06-15T09:54:18Z</dcterms:created>
  <dcterms:modified xsi:type="dcterms:W3CDTF">2020-12-09T07:15:18Z</dcterms:modified>
</cp:coreProperties>
</file>