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4" r:id="rId4"/>
    <p:sldId id="278" r:id="rId5"/>
    <p:sldId id="259" r:id="rId6"/>
    <p:sldId id="276" r:id="rId7"/>
    <p:sldId id="279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CB9"/>
    <a:srgbClr val="EDCD00"/>
    <a:srgbClr val="EADB16"/>
    <a:srgbClr val="389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31472-9694-4B1B-8E4C-D3671AA987C8}" type="datetimeFigureOut">
              <a:rPr lang="fr-CH" smtClean="0"/>
              <a:t>14.12.2021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63145-490A-4480-BEBC-F6516600719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63145-490A-4480-BEBC-F6516600719A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7125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00FF-292B-468D-8B7D-E31698C08B40}" type="datetime1">
              <a:rPr lang="fr-CH" smtClean="0"/>
              <a:t>14.12.2021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667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B566-6B2C-42C5-825B-BDD1AEF5ECE5}" type="datetime1">
              <a:rPr lang="fr-CH" smtClean="0"/>
              <a:t>14.12.2021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263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7FE9-AB80-426C-AAC4-DC34355B9349}" type="datetime1">
              <a:rPr lang="fr-CH" smtClean="0"/>
              <a:t>14.12.2021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524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A18-0319-49B9-9ABC-FEBA68845145}" type="datetime1">
              <a:rPr lang="fr-CH" smtClean="0"/>
              <a:t>14.12.2021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53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F3E3-C2EE-47FD-B683-DD132B2E4CC7}" type="datetime1">
              <a:rPr lang="fr-CH" smtClean="0"/>
              <a:t>14.12.2021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5290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8F86-D883-4C3B-BF93-4B8DB0AD70CE}" type="datetime1">
              <a:rPr lang="fr-CH" smtClean="0"/>
              <a:t>14.12.2021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607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5C2C9-D362-449A-8A12-DAF45DE7C2F6}" type="datetime1">
              <a:rPr lang="fr-CH" smtClean="0"/>
              <a:t>14.12.2021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19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AAF-20DD-49C0-808B-9E20172EC8BD}" type="datetime1">
              <a:rPr lang="fr-CH" smtClean="0"/>
              <a:t>14.12.2021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123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DBC9-D3E2-4B52-BB0B-E7DAE7FA19A9}" type="datetime1">
              <a:rPr lang="fr-CH" smtClean="0"/>
              <a:t>14.12.2021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72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1568-453D-492D-900B-C904B4D3BD7D}" type="datetime1">
              <a:rPr lang="fr-CH" smtClean="0"/>
              <a:t>14.12.2021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48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B151C-A2BB-4BFC-AFA3-07409065C0C1}" type="datetime1">
              <a:rPr lang="fr-CH" smtClean="0"/>
              <a:t>14.12.2021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INFO -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792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466E-95D5-4DC7-8BFB-08A7188C11BF}" type="datetime1">
              <a:rPr lang="fr-CH" smtClean="0"/>
              <a:t>14.12.2021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INFO -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DEBC3-9EBA-4AE2-9C1D-7746C33A65C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442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1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1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2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10" Type="http://schemas.openxmlformats.org/officeDocument/2006/relationships/image" Target="../media/image2.png"/><Relationship Id="rId4" Type="http://schemas.openxmlformats.org/officeDocument/2006/relationships/tags" Target="../tags/tag26.xm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1.xml"/><Relationship Id="rId7" Type="http://schemas.openxmlformats.org/officeDocument/2006/relationships/image" Target="../media/image1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6.xml"/><Relationship Id="rId7" Type="http://schemas.openxmlformats.org/officeDocument/2006/relationships/image" Target="../media/image1.png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image" Target="../media/image1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1412776"/>
            <a:ext cx="9144000" cy="2882751"/>
          </a:xfrm>
          <a:solidFill>
            <a:srgbClr val="279CB9"/>
          </a:solidFill>
        </p:spPr>
        <p:txBody>
          <a:bodyPr>
            <a:noAutofit/>
          </a:bodyPr>
          <a:lstStyle/>
          <a:p>
            <a:r>
              <a:rPr lang="fr-CH" sz="4800" b="1" dirty="0">
                <a:solidFill>
                  <a:schemeClr val="bg1"/>
                </a:solidFill>
              </a:rPr>
              <a:t>Budget 2022</a:t>
            </a:r>
            <a:br>
              <a:rPr lang="fr-CH" sz="3600" b="1" dirty="0">
                <a:solidFill>
                  <a:schemeClr val="bg1"/>
                </a:solidFill>
              </a:rPr>
            </a:br>
            <a:br>
              <a:rPr lang="fr-CH" sz="3600" b="1" dirty="0">
                <a:solidFill>
                  <a:schemeClr val="bg1"/>
                </a:solidFill>
              </a:rPr>
            </a:br>
            <a:r>
              <a:rPr lang="fr-CH" sz="3600" b="1" dirty="0">
                <a:solidFill>
                  <a:schemeClr val="bg1"/>
                </a:solidFill>
              </a:rPr>
              <a:t>Prendre connaissance et accepter le budget 2022 ainsi que la quotité et les taxes y relatives</a:t>
            </a:r>
            <a:br>
              <a:rPr lang="fr-CH" sz="3600" b="1" dirty="0">
                <a:solidFill>
                  <a:schemeClr val="bg1"/>
                </a:solidFill>
              </a:rPr>
            </a:br>
            <a:endParaRPr lang="fr-CH" sz="3600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39752" cy="140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251520" y="488193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Courtedoux, le 09.12.2021</a:t>
            </a:r>
          </a:p>
          <a:p>
            <a:endParaRPr lang="fr-CH" dirty="0"/>
          </a:p>
          <a:p>
            <a:r>
              <a:rPr lang="fr-CH" dirty="0"/>
              <a:t>Grégory Franc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4834" y="6352864"/>
            <a:ext cx="2133600" cy="365125"/>
          </a:xfrm>
        </p:spPr>
        <p:txBody>
          <a:bodyPr/>
          <a:lstStyle/>
          <a:p>
            <a:fld id="{C450BB15-96F4-4253-ACB3-1DAC9F248DCB}" type="datetime1">
              <a:rPr lang="fr-CH" smtClean="0"/>
              <a:t>14.12.2021</a:t>
            </a:fld>
            <a:endParaRPr lang="fr-CH" dirty="0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1</a:t>
            </a:fld>
            <a:r>
              <a:rPr lang="fr-CH" dirty="0"/>
              <a:t> / 9</a:t>
            </a:r>
          </a:p>
        </p:txBody>
      </p:sp>
    </p:spTree>
    <p:extLst>
      <p:ext uri="{BB962C8B-B14F-4D97-AF65-F5344CB8AC3E}">
        <p14:creationId xmlns:p14="http://schemas.microsoft.com/office/powerpoint/2010/main" val="380924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14.12.2021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2</a:t>
            </a:fld>
            <a:r>
              <a:rPr lang="fr-CH" dirty="0"/>
              <a:t> / 9</a:t>
            </a:r>
          </a:p>
        </p:txBody>
      </p:sp>
      <p:sp>
        <p:nvSpPr>
          <p:cNvPr id="9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>
                <a:solidFill>
                  <a:schemeClr val="bg1"/>
                </a:solidFill>
              </a:rPr>
              <a:t>  </a:t>
            </a:r>
            <a:r>
              <a:rPr lang="fr-CH" sz="3300" b="1" dirty="0">
                <a:solidFill>
                  <a:schemeClr val="bg1"/>
                </a:solidFill>
              </a:rPr>
              <a:t>Table des matières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ZoneTexte 5"/>
          <p:cNvSpPr txBox="1"/>
          <p:nvPr>
            <p:custDataLst>
              <p:tags r:id="rId5"/>
            </p:custDataLst>
          </p:nvPr>
        </p:nvSpPr>
        <p:spPr>
          <a:xfrm>
            <a:off x="395536" y="1268760"/>
            <a:ext cx="7458901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fr-CH" sz="3600" dirty="0"/>
              <a:t>Entrée en matière, résumé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fr-CH" sz="3600" dirty="0"/>
              <a:t>Base pour l’établissement du budget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fr-CH" sz="3600" dirty="0"/>
              <a:t>Budget de fonctionnement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fr-CH" sz="3600" dirty="0"/>
              <a:t>Budget d’investissement</a:t>
            </a:r>
          </a:p>
        </p:txBody>
      </p:sp>
    </p:spTree>
    <p:extLst>
      <p:ext uri="{BB962C8B-B14F-4D97-AF65-F5344CB8AC3E}">
        <p14:creationId xmlns:p14="http://schemas.microsoft.com/office/powerpoint/2010/main" val="390612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14.12.2021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3</a:t>
            </a:fld>
            <a:r>
              <a:rPr lang="fr-CH" dirty="0"/>
              <a:t> / 9</a:t>
            </a:r>
          </a:p>
        </p:txBody>
      </p:sp>
      <p:sp>
        <p:nvSpPr>
          <p:cNvPr id="9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b="1" dirty="0">
                <a:solidFill>
                  <a:schemeClr val="bg1"/>
                </a:solidFill>
              </a:rPr>
              <a:t>  </a:t>
            </a:r>
            <a:r>
              <a:rPr lang="fr-CH" sz="3900" b="1" dirty="0">
                <a:solidFill>
                  <a:schemeClr val="bg1"/>
                </a:solidFill>
              </a:rPr>
              <a:t>1. </a:t>
            </a:r>
            <a:r>
              <a:rPr lang="fr-CH" sz="2800" b="1" dirty="0">
                <a:solidFill>
                  <a:schemeClr val="bg1"/>
                </a:solidFill>
              </a:rPr>
              <a:t>Entrée en matière, résumé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38634379"/>
              </p:ext>
            </p:extLst>
          </p:nvPr>
        </p:nvGraphicFramePr>
        <p:xfrm>
          <a:off x="462372" y="1715588"/>
          <a:ext cx="8219256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BUDGET  [CHF]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dirty="0"/>
                        <a:t>2022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dirty="0"/>
                        <a:t>2021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CH" sz="2000" b="1" dirty="0"/>
                        <a:t>Fonctionnement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Charges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Produits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Charges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Produits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3'101'564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3'026'690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3’041’527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2’967’416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 baseline="0" dirty="0"/>
                        <a:t>Fonctionnement net</a:t>
                      </a:r>
                      <a:endParaRPr lang="fr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-74'874</a:t>
                      </a:r>
                      <a:endParaRPr lang="fr-CH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>
                          <a:solidFill>
                            <a:srgbClr val="FF0000"/>
                          </a:solidFill>
                        </a:rPr>
                        <a:t>      -74’111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CH" sz="2000" b="1" dirty="0"/>
                        <a:t>Investissements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Dépenses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Recettes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Dépenses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Recettes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C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1'323'200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   707’000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2000" b="1"/>
                        <a:t>Investissemets </a:t>
                      </a:r>
                      <a:r>
                        <a:rPr lang="fr-CH" sz="2000" b="1" dirty="0"/>
                        <a:t>nets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***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-1'323'200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/>
                        <a:t>***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>
                          <a:solidFill>
                            <a:srgbClr val="FF0000"/>
                          </a:solidFill>
                        </a:rPr>
                        <a:t>    -707’000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3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14.12.2021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4</a:t>
            </a:fld>
            <a:r>
              <a:rPr lang="fr-CH" dirty="0"/>
              <a:t> / 9</a:t>
            </a:r>
          </a:p>
        </p:txBody>
      </p:sp>
      <p:sp>
        <p:nvSpPr>
          <p:cNvPr id="9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0" y="260648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2800" b="1" dirty="0">
                <a:solidFill>
                  <a:schemeClr val="bg1"/>
                </a:solidFill>
              </a:rPr>
              <a:t>  </a:t>
            </a:r>
            <a:r>
              <a:rPr lang="fr-CH" sz="3900" b="1" dirty="0">
                <a:solidFill>
                  <a:schemeClr val="bg1"/>
                </a:solidFill>
              </a:rPr>
              <a:t>1. </a:t>
            </a:r>
            <a:r>
              <a:rPr lang="fr-CH" sz="2800" b="1" dirty="0">
                <a:solidFill>
                  <a:schemeClr val="bg1"/>
                </a:solidFill>
              </a:rPr>
              <a:t>Entrée en matière, résumé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Sous-titre 3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752963" y="4852474"/>
            <a:ext cx="8151313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  <a:tabLst>
                <a:tab pos="5557838" algn="l"/>
                <a:tab pos="7531100" algn="r"/>
              </a:tabLst>
            </a:pPr>
            <a:endParaRPr lang="fr-CH" sz="2400" dirty="0">
              <a:solidFill>
                <a:schemeClr val="tx1"/>
              </a:solidFill>
            </a:endParaRPr>
          </a:p>
        </p:txBody>
      </p:sp>
      <p:sp>
        <p:nvSpPr>
          <p:cNvPr id="10" name="Sous-titre 3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98444" y="1108730"/>
            <a:ext cx="8422028" cy="5150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557838" algn="l"/>
                <a:tab pos="7531100" algn="r"/>
              </a:tabLst>
            </a:pPr>
            <a:r>
              <a:rPr lang="fr-CH" sz="2000" dirty="0"/>
              <a:t>Compliqué d’anticiper et de budgétiser les différentes rentrées fiscales au vue de la situation sanitaire;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000" dirty="0"/>
              <a:t>Charges de l’enseignement plutôt stables +16k (analyse difficile MCH1&gt;2); 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000" dirty="0"/>
              <a:t>Charges liées au social en hausse </a:t>
            </a:r>
            <a:r>
              <a:rPr lang="fr-CH" sz="2000" dirty="0">
                <a:sym typeface="Wingdings" panose="05000000000000000000" pitchFamily="2" charset="2"/>
              </a:rPr>
              <a:t></a:t>
            </a:r>
            <a:r>
              <a:rPr lang="fr-CH" sz="2000" dirty="0"/>
              <a:t> +27k;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000" dirty="0"/>
              <a:t>En 2022, nous allons toucher 29KCHF de la péréquation financière;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000" dirty="0"/>
              <a:t>Aucun prélèvement sur le fond de politique budgétaire;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000" dirty="0"/>
              <a:t>Répartition des salaires dans les différents services;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000" dirty="0"/>
              <a:t>Budget prudent et réaliste en tenant compte des informations et des chiffres de RCJU;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000" dirty="0"/>
              <a:t>Être très attentif suite au passage définitif à MCH2 ces deux prochaines années (compte vs budget);</a:t>
            </a:r>
          </a:p>
          <a:p>
            <a:pPr>
              <a:tabLst>
                <a:tab pos="5557838" algn="l"/>
                <a:tab pos="7531100" algn="r"/>
              </a:tabLst>
            </a:pPr>
            <a:r>
              <a:rPr lang="fr-CH" sz="2000" dirty="0"/>
              <a:t>Bilan des services: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193141470"/>
              </p:ext>
            </p:extLst>
          </p:nvPr>
        </p:nvGraphicFramePr>
        <p:xfrm>
          <a:off x="2911548" y="5091912"/>
          <a:ext cx="418549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748">
                  <a:extLst>
                    <a:ext uri="{9D8B030D-6E8A-4147-A177-3AD203B41FA5}">
                      <a16:colId xmlns:a16="http://schemas.microsoft.com/office/drawing/2014/main" val="2646442498"/>
                    </a:ext>
                  </a:extLst>
                </a:gridCol>
                <a:gridCol w="2092748">
                  <a:extLst>
                    <a:ext uri="{9D8B030D-6E8A-4147-A177-3AD203B41FA5}">
                      <a16:colId xmlns:a16="http://schemas.microsoft.com/office/drawing/2014/main" val="1110746966"/>
                    </a:ext>
                  </a:extLst>
                </a:gridCol>
              </a:tblGrid>
              <a:tr h="29955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Eau propre</a:t>
                      </a:r>
                      <a:endParaRPr lang="fr-C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dirty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CH" sz="2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H" sz="2000" dirty="0">
                          <a:solidFill>
                            <a:srgbClr val="FF0000"/>
                          </a:solidFill>
                        </a:rPr>
                        <a:t>2’500 </a:t>
                      </a:r>
                      <a:r>
                        <a:rPr lang="fr-CH" sz="2000" dirty="0"/>
                        <a:t>CHF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637646"/>
                  </a:ext>
                </a:extLst>
              </a:tr>
              <a:tr h="29955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Eau</a:t>
                      </a:r>
                      <a:r>
                        <a:rPr lang="fr-FR" sz="2000" baseline="0" dirty="0"/>
                        <a:t> usée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dirty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fr-CH" sz="200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CH" sz="2000" dirty="0">
                          <a:solidFill>
                            <a:srgbClr val="00B050"/>
                          </a:solidFill>
                        </a:rPr>
                        <a:t>29’500 </a:t>
                      </a:r>
                      <a:r>
                        <a:rPr lang="fr-CH" sz="2000" dirty="0"/>
                        <a:t>CHF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433423"/>
                  </a:ext>
                </a:extLst>
              </a:tr>
              <a:tr h="32452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Gestion déchet</a:t>
                      </a:r>
                      <a:endParaRPr lang="fr-CH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dirty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fr-CH" sz="2000" baseline="0" dirty="0">
                          <a:solidFill>
                            <a:srgbClr val="00B050"/>
                          </a:solidFill>
                        </a:rPr>
                        <a:t> 6</a:t>
                      </a:r>
                      <a:r>
                        <a:rPr lang="fr-CH" sz="2000" dirty="0">
                          <a:solidFill>
                            <a:srgbClr val="00B050"/>
                          </a:solidFill>
                        </a:rPr>
                        <a:t>’136 </a:t>
                      </a:r>
                      <a:r>
                        <a:rPr lang="fr-CH" sz="2000" dirty="0"/>
                        <a:t>CHF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820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58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14.12.2021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5</a:t>
            </a:fld>
            <a:r>
              <a:rPr lang="fr-CH" dirty="0"/>
              <a:t> / 9</a:t>
            </a:r>
          </a:p>
        </p:txBody>
      </p:sp>
      <p:sp>
        <p:nvSpPr>
          <p:cNvPr id="9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>
                <a:solidFill>
                  <a:schemeClr val="bg1"/>
                </a:solidFill>
              </a:rPr>
              <a:t>  2. </a:t>
            </a:r>
            <a:r>
              <a:rPr lang="fr-CH" sz="3300" b="1" dirty="0">
                <a:solidFill>
                  <a:schemeClr val="bg1"/>
                </a:solidFill>
              </a:rPr>
              <a:t>Base pour l’établissement du budget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068E221-8358-411E-BCFD-119E6D217A68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079207" y="1120107"/>
            <a:ext cx="6841165" cy="4617786"/>
          </a:xfrm>
          <a:prstGeom prst="rect">
            <a:avLst/>
          </a:prstGeom>
        </p:spPr>
      </p:pic>
      <p:sp>
        <p:nvSpPr>
          <p:cNvPr id="18" name="Sous-titre 3">
            <a:extLst>
              <a:ext uri="{FF2B5EF4-FFF2-40B4-BE49-F238E27FC236}">
                <a16:creationId xmlns:a16="http://schemas.microsoft.com/office/drawing/2014/main" id="{1D7E7DCB-28B8-4055-9AFC-EF086A319E1B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1079207" y="5797890"/>
            <a:ext cx="5045146" cy="576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5557838" algn="l"/>
                <a:tab pos="7531100" algn="r"/>
              </a:tabLst>
            </a:pPr>
            <a:r>
              <a:rPr lang="fr-CH" sz="2400" dirty="0">
                <a:sym typeface="Wingdings" panose="05000000000000000000" pitchFamily="2" charset="2"/>
              </a:rPr>
              <a:t> Aucun changement depuis 2021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193279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14.12.2021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6</a:t>
            </a:fld>
            <a:r>
              <a:rPr lang="fr-CH" dirty="0"/>
              <a:t> / 9</a:t>
            </a:r>
          </a:p>
        </p:txBody>
      </p:sp>
      <p:sp>
        <p:nvSpPr>
          <p:cNvPr id="9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>
                <a:solidFill>
                  <a:schemeClr val="bg1"/>
                </a:solidFill>
              </a:rPr>
              <a:t>  3. </a:t>
            </a:r>
            <a:r>
              <a:rPr lang="fr-CH" sz="3300" b="1" dirty="0">
                <a:solidFill>
                  <a:schemeClr val="bg1"/>
                </a:solidFill>
              </a:rPr>
              <a:t>Budget de fonctionnement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02752" y="1459719"/>
            <a:ext cx="8775930" cy="179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3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14.12.2021</a:t>
            </a:fld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8028384" y="6381328"/>
            <a:ext cx="899120" cy="365125"/>
          </a:xfrm>
        </p:spPr>
        <p:txBody>
          <a:bodyPr/>
          <a:lstStyle/>
          <a:p>
            <a:r>
              <a:rPr lang="fr-CH" dirty="0"/>
              <a:t>Page </a:t>
            </a:r>
            <a:fld id="{355DEBC3-9EBA-4AE2-9C1D-7746C33A65C8}" type="slidenum">
              <a:rPr lang="fr-CH" smtClean="0"/>
              <a:t>7</a:t>
            </a:fld>
            <a:r>
              <a:rPr lang="fr-CH" dirty="0"/>
              <a:t> / 9</a:t>
            </a:r>
          </a:p>
        </p:txBody>
      </p:sp>
      <p:sp>
        <p:nvSpPr>
          <p:cNvPr id="9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>
                <a:solidFill>
                  <a:schemeClr val="bg1"/>
                </a:solidFill>
              </a:rPr>
              <a:t>  4. </a:t>
            </a:r>
            <a:r>
              <a:rPr lang="fr-CH" sz="3300" b="1" dirty="0">
                <a:solidFill>
                  <a:schemeClr val="bg1"/>
                </a:solidFill>
              </a:rPr>
              <a:t>Budget d’investissement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65341" y="1414692"/>
            <a:ext cx="8799916" cy="185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85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B92C81DD-23DD-4583-BB65-A030046CA441}" type="datetime1">
              <a:rPr lang="fr-CH" smtClean="0"/>
              <a:t>14.12.2021</a:t>
            </a:fld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920372" y="6381328"/>
            <a:ext cx="1007132" cy="365125"/>
          </a:xfrm>
        </p:spPr>
        <p:txBody>
          <a:bodyPr/>
          <a:lstStyle/>
          <a:p>
            <a:r>
              <a:rPr lang="fr-CH" dirty="0"/>
              <a:t>Page 9 / 9</a:t>
            </a:r>
          </a:p>
        </p:txBody>
      </p:sp>
      <p:sp>
        <p:nvSpPr>
          <p:cNvPr id="9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0" y="260649"/>
            <a:ext cx="9144000" cy="576064"/>
          </a:xfrm>
          <a:prstGeom prst="rect">
            <a:avLst/>
          </a:prstGeom>
          <a:solidFill>
            <a:srgbClr val="279CB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b="1" dirty="0">
                <a:solidFill>
                  <a:schemeClr val="bg1"/>
                </a:solidFill>
              </a:rPr>
              <a:t>      Merci de votre attention</a:t>
            </a:r>
            <a:endParaRPr lang="fr-CH" sz="33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800200" cy="108012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Rectangle 12"/>
          <p:cNvSpPr/>
          <p:nvPr>
            <p:custDataLst>
              <p:tags r:id="rId5"/>
            </p:custDataLst>
          </p:nvPr>
        </p:nvSpPr>
        <p:spPr>
          <a:xfrm>
            <a:off x="256135" y="2511666"/>
            <a:ext cx="86317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3600" dirty="0"/>
              <a:t>AVEZ-VOUS DES QUESTIONS ?</a:t>
            </a:r>
          </a:p>
        </p:txBody>
      </p:sp>
    </p:spTree>
    <p:extLst>
      <p:ext uri="{BB962C8B-B14F-4D97-AF65-F5344CB8AC3E}">
        <p14:creationId xmlns:p14="http://schemas.microsoft.com/office/powerpoint/2010/main" val="29431700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298</Words>
  <Application>Microsoft Office PowerPoint</Application>
  <PresentationFormat>Affichage à l'écran 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Budget 2022  Prendre connaissance et accepter le budget 2022 ainsi que la quotité et les taxes y relatives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– Réorganisation du SEPE</dc:title>
  <dc:creator>Matthey Yanick</dc:creator>
  <cp:lastModifiedBy>Karine Cerf</cp:lastModifiedBy>
  <cp:revision>194</cp:revision>
  <dcterms:created xsi:type="dcterms:W3CDTF">2015-06-15T09:54:18Z</dcterms:created>
  <dcterms:modified xsi:type="dcterms:W3CDTF">2021-12-14T10:17:35Z</dcterms:modified>
</cp:coreProperties>
</file>