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71" r:id="rId6"/>
    <p:sldId id="260" r:id="rId7"/>
    <p:sldId id="272" r:id="rId8"/>
    <p:sldId id="273" r:id="rId9"/>
    <p:sldId id="261" r:id="rId10"/>
    <p:sldId id="268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9CB9"/>
    <a:srgbClr val="ED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7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235AB-A589-4C89-AD80-BCCE3E1800CE}" type="datetimeFigureOut">
              <a:rPr lang="fr-CH" smtClean="0"/>
              <a:t>08.12.2023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87B0D-5E60-4DFD-AC65-459021E2746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60929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A13020-E66E-3B63-F8DF-3F5A04A39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82E4767-BED2-8783-B692-1E19F5DC44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2AE7CF-A76F-E714-6734-F4DD7FE51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EB6A-AF39-4DF9-90E8-FBA1CEAD8E6A}" type="datetimeFigureOut">
              <a:rPr lang="fr-CH" smtClean="0"/>
              <a:t>08.12.2023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029577-DD10-6951-8558-D94437A9B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452777-E00C-1427-ED10-F2FD3C30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252D-C49C-4006-A947-0F6A3FC244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8212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51C1FE-F9D7-D3CB-E463-DECF2E1AE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FD9A810-ED61-B2D3-2D3F-B065B70F7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9B97A7-CCF3-F387-2967-BE5A13329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EB6A-AF39-4DF9-90E8-FBA1CEAD8E6A}" type="datetimeFigureOut">
              <a:rPr lang="fr-CH" smtClean="0"/>
              <a:t>08.12.2023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F1E118-3D31-6F97-4294-804F1F213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371A7F-C7C2-3100-41D4-F52CD1421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252D-C49C-4006-A947-0F6A3FC244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4196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91604C9-8A28-954E-8E77-B1E6E3D4FE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14FED0C-ABC0-3CAC-9E64-1F86F57F5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25C92E-0600-8D43-AF01-6C06D0FC8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EB6A-AF39-4DF9-90E8-FBA1CEAD8E6A}" type="datetimeFigureOut">
              <a:rPr lang="fr-CH" smtClean="0"/>
              <a:t>08.12.2023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9ECCBD-3801-EDB0-52E5-D6FB9918C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C67CB5-078E-19A5-7F2F-EC62C7128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252D-C49C-4006-A947-0F6A3FC244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4219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03A867-0E05-4FB8-6697-467D4092C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3FD804-45F9-0EDA-D15D-941E32B11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E6AF32-4AC1-5CF2-1F8E-1333D70D7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EB6A-AF39-4DF9-90E8-FBA1CEAD8E6A}" type="datetimeFigureOut">
              <a:rPr lang="fr-CH" smtClean="0"/>
              <a:t>08.12.2023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42D3D2-5770-9BD2-B320-E90235350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537A29-2926-AD5E-9602-A79C9606A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252D-C49C-4006-A947-0F6A3FC244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0162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BD4FA8-4F09-ECB9-C655-FF09D28B2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DEC3BE-7F61-CAFB-D52F-BE104EB7F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526370-F3E4-4A1A-035F-66D253C67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EB6A-AF39-4DF9-90E8-FBA1CEAD8E6A}" type="datetimeFigureOut">
              <a:rPr lang="fr-CH" smtClean="0"/>
              <a:t>08.12.2023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541A6C-E7E9-B4BC-7B80-4613FC0A0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2C5014-D367-0E56-B818-45572F3FC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252D-C49C-4006-A947-0F6A3FC244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320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4B9FAF-5426-5912-A05E-941F151B1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7973D9-BE87-6EA3-7C10-F12858CB8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48318C-ACDE-F8E9-5BFE-991352348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E328EE-446B-9E0B-3F47-F04E11E26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EB6A-AF39-4DF9-90E8-FBA1CEAD8E6A}" type="datetimeFigureOut">
              <a:rPr lang="fr-CH" smtClean="0"/>
              <a:t>08.12.2023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5D13753-84BF-71A2-6BD9-DCB31A234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104E82-0C71-8019-9D72-4470A9C58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252D-C49C-4006-A947-0F6A3FC244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9585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C88C70-5906-1885-1373-FAE9434CC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96B656E-7AA7-F9A1-C839-A4C17D0DD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EE2657-A8B0-A1DB-5885-0CE219791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FE66F16-5B48-015E-2CD5-C5F3B61832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3FB2BEB-3ED3-8F1F-2E57-2E8FB47E2B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1E05D3D-2BC7-0AE1-BD79-FE348D3E3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EB6A-AF39-4DF9-90E8-FBA1CEAD8E6A}" type="datetimeFigureOut">
              <a:rPr lang="fr-CH" smtClean="0"/>
              <a:t>08.12.2023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4AD7787-BC13-1473-A031-8C8D874D5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C748C69-66B8-CF84-78AF-5BEB42C90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252D-C49C-4006-A947-0F6A3FC244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9747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2EB651-A914-2FF5-F060-10F435A8E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ECB0610-D961-B531-B421-F980B66DE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EB6A-AF39-4DF9-90E8-FBA1CEAD8E6A}" type="datetimeFigureOut">
              <a:rPr lang="fr-CH" smtClean="0"/>
              <a:t>08.12.2023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3946C25-86D3-E3F3-FF2B-74908B72B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693774E-1342-B844-3D22-863D1DAD1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252D-C49C-4006-A947-0F6A3FC244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3211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061CAC2-3AED-9CF5-5558-CBE8503BF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EB6A-AF39-4DF9-90E8-FBA1CEAD8E6A}" type="datetimeFigureOut">
              <a:rPr lang="fr-CH" smtClean="0"/>
              <a:t>08.12.2023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8F536D8-4178-4775-D357-2E8578D0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662183C-52EC-7D58-5808-A90F0896C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252D-C49C-4006-A947-0F6A3FC244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8944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70DC27-7946-5F7C-6104-19F26CE6B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9BB95F-E830-278A-F887-FC44EE9CE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0CF02E3-EAE5-F628-EB96-64993CE49D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FED826-709A-65CA-6DD7-34867B9AF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EB6A-AF39-4DF9-90E8-FBA1CEAD8E6A}" type="datetimeFigureOut">
              <a:rPr lang="fr-CH" smtClean="0"/>
              <a:t>08.12.2023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09DB481-6AEB-6EC9-8C6D-C5D117A67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E13FC77-2870-B3BB-435D-7940AFD00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252D-C49C-4006-A947-0F6A3FC244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9455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42B963-AD39-BC07-1903-52E1A0C14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2B25BD0-5960-679B-6CE4-77FBEAF7DB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869DBC-BB3C-84A7-0B6D-182F9842E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ED6633-3DCD-E9B6-845D-FC43F9DF3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EB6A-AF39-4DF9-90E8-FBA1CEAD8E6A}" type="datetimeFigureOut">
              <a:rPr lang="fr-CH" smtClean="0"/>
              <a:t>08.12.2023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EB0092-EBF6-3050-7A95-2652F973A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A1B2CC-B9C5-CAD5-BA82-B56A487C9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252D-C49C-4006-A947-0F6A3FC244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2299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B1660B5-4199-D618-957C-2E5ABD72D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B7EB99-6ED8-C7C2-BF32-8A472E409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339178-1585-C911-3E82-313B225ABF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DEB6A-AF39-4DF9-90E8-FBA1CEAD8E6A}" type="datetimeFigureOut">
              <a:rPr lang="fr-CH" smtClean="0"/>
              <a:t>08.12.2023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138333-A530-C017-504D-D85D945621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109DA0-323D-C9CA-561E-575EE0F0AF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5252D-C49C-4006-A947-0F6A3FC244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5029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mptesdeFonctionnement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7971508-FF66-C90C-E7D2-FD97B3E46897}"/>
              </a:ext>
            </a:extLst>
          </p:cNvPr>
          <p:cNvSpPr txBox="1"/>
          <p:nvPr/>
        </p:nvSpPr>
        <p:spPr>
          <a:xfrm>
            <a:off x="1582685" y="3450194"/>
            <a:ext cx="90266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dirty="0">
                <a:latin typeface="Helvetica" pitchFamily="2" charset="0"/>
              </a:rPr>
              <a:t>Prendre connaissance et accepter le budget 2024 ainsi que la quotité et les taxes y relatives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7144C05-4DFC-6835-F9AB-030FE1F65C91}"/>
              </a:ext>
            </a:extLst>
          </p:cNvPr>
          <p:cNvSpPr txBox="1"/>
          <p:nvPr/>
        </p:nvSpPr>
        <p:spPr>
          <a:xfrm>
            <a:off x="1740973" y="2182505"/>
            <a:ext cx="871004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7500" b="1" dirty="0">
                <a:latin typeface="Helvetica" pitchFamily="2" charset="0"/>
              </a:rPr>
              <a:t>Budget 2024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392" y="372516"/>
            <a:ext cx="2269215" cy="107787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35ACAA6-A079-6A82-C807-203B35296BC0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12 décembre 2023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6182DB5-5D65-D4F6-FE0E-F13438D2E22E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Denis </a:t>
            </a:r>
            <a:r>
              <a:rPr lang="fr-CH" sz="1600" dirty="0" err="1">
                <a:solidFill>
                  <a:schemeClr val="bg1"/>
                </a:solidFill>
                <a:latin typeface="Helvetica" pitchFamily="2" charset="0"/>
              </a:rPr>
              <a:t>Gatherat</a:t>
            </a:r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31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17144C05-4DFC-6835-F9AB-030FE1F65C91}"/>
              </a:ext>
            </a:extLst>
          </p:cNvPr>
          <p:cNvSpPr txBox="1"/>
          <p:nvPr/>
        </p:nvSpPr>
        <p:spPr>
          <a:xfrm>
            <a:off x="1740975" y="2228671"/>
            <a:ext cx="871004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7500" dirty="0">
                <a:latin typeface="Helvetica" pitchFamily="2" charset="0"/>
              </a:rPr>
              <a:t>Avez-vous des questions ?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392" y="372516"/>
            <a:ext cx="2269215" cy="107787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Espace réservé du numéro de diapositive 7">
            <a:extLst>
              <a:ext uri="{FF2B5EF4-FFF2-40B4-BE49-F238E27FC236}">
                <a16:creationId xmlns:a16="http://schemas.microsoft.com/office/drawing/2014/main" id="{F76BF4E1-6275-6172-644C-BDCE59D4D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807" y="6467474"/>
            <a:ext cx="2743200" cy="365125"/>
          </a:xfrm>
        </p:spPr>
        <p:txBody>
          <a:bodyPr/>
          <a:lstStyle/>
          <a:p>
            <a:fld id="{E7A5252D-C49C-4006-A947-0F6A3FC24448}" type="slidenum">
              <a:rPr lang="fr-CH" sz="1600" smtClean="0">
                <a:solidFill>
                  <a:schemeClr val="bg1"/>
                </a:solidFill>
                <a:latin typeface="Helvetica" pitchFamily="2" charset="0"/>
              </a:rPr>
              <a:t>10</a:t>
            </a:fld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86FE591-7624-B50C-9C1C-B56488B0B390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Assemblée communale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D8BDB91-ECBF-0BBE-71AD-6D099B9C648A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Budget 2024</a:t>
            </a:r>
          </a:p>
        </p:txBody>
      </p:sp>
    </p:spTree>
    <p:extLst>
      <p:ext uri="{BB962C8B-B14F-4D97-AF65-F5344CB8AC3E}">
        <p14:creationId xmlns:p14="http://schemas.microsoft.com/office/powerpoint/2010/main" val="222296857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409" y="93117"/>
            <a:ext cx="1568598" cy="7450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C90D12E-3BED-7CA9-03F1-C0ECEF4B5D9D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Budget 2024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D785E7-FB6D-AFDB-FB35-19BF98089AA1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Assemblée communale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BE9FC28-A9CD-BD67-F37D-404BA115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807" y="6467474"/>
            <a:ext cx="2743200" cy="365125"/>
          </a:xfrm>
        </p:spPr>
        <p:txBody>
          <a:bodyPr/>
          <a:lstStyle/>
          <a:p>
            <a:fld id="{E7A5252D-C49C-4006-A947-0F6A3FC24448}" type="slidenum">
              <a:rPr lang="fr-CH" sz="1600" smtClean="0">
                <a:solidFill>
                  <a:schemeClr val="bg1"/>
                </a:solidFill>
                <a:latin typeface="Helvetica" pitchFamily="2" charset="0"/>
              </a:rPr>
              <a:t>2</a:t>
            </a:fld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FEC7D56-E129-C8CE-A887-A95133F9976D}"/>
              </a:ext>
            </a:extLst>
          </p:cNvPr>
          <p:cNvSpPr txBox="1"/>
          <p:nvPr/>
        </p:nvSpPr>
        <p:spPr>
          <a:xfrm>
            <a:off x="542924" y="817965"/>
            <a:ext cx="107201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400" b="1" dirty="0">
                <a:latin typeface="Helvetica" pitchFamily="2" charset="0"/>
              </a:rPr>
              <a:t>Tables des matières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A78DC714-59DD-46F4-7B26-1EAF958CF514}"/>
              </a:ext>
            </a:extLst>
          </p:cNvPr>
          <p:cNvSpPr txBox="1">
            <a:spLocks/>
          </p:cNvSpPr>
          <p:nvPr/>
        </p:nvSpPr>
        <p:spPr>
          <a:xfrm>
            <a:off x="542925" y="2111663"/>
            <a:ext cx="9334500" cy="26346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fr-CH" dirty="0">
              <a:latin typeface="+mj-lt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fr-CH" sz="2800" dirty="0">
                <a:latin typeface="Helvetica" pitchFamily="2" charset="0"/>
              </a:rPr>
              <a:t>Entrée en matière, résumé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CH" sz="2800" dirty="0">
                <a:latin typeface="Helvetica" pitchFamily="2" charset="0"/>
              </a:rPr>
              <a:t>Base pour l’établissement du budget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CH" sz="2800" dirty="0">
                <a:latin typeface="Helvetica" pitchFamily="2" charset="0"/>
              </a:rPr>
              <a:t>Budget de fonctionnement</a:t>
            </a:r>
          </a:p>
        </p:txBody>
      </p:sp>
    </p:spTree>
    <p:extLst>
      <p:ext uri="{BB962C8B-B14F-4D97-AF65-F5344CB8AC3E}">
        <p14:creationId xmlns:p14="http://schemas.microsoft.com/office/powerpoint/2010/main" val="27790917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409" y="93117"/>
            <a:ext cx="1568598" cy="7450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D785E7-FB6D-AFDB-FB35-19BF98089AA1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Assemblée communale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BE9FC28-A9CD-BD67-F37D-404BA115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807" y="6467474"/>
            <a:ext cx="2743200" cy="365125"/>
          </a:xfrm>
        </p:spPr>
        <p:txBody>
          <a:bodyPr/>
          <a:lstStyle/>
          <a:p>
            <a:fld id="{E7A5252D-C49C-4006-A947-0F6A3FC24448}" type="slidenum">
              <a:rPr lang="fr-CH" sz="1600" smtClean="0">
                <a:solidFill>
                  <a:schemeClr val="bg1"/>
                </a:solidFill>
                <a:latin typeface="Helvetica" pitchFamily="2" charset="0"/>
              </a:rPr>
              <a:t>3</a:t>
            </a:fld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FEC7D56-E129-C8CE-A887-A95133F9976D}"/>
              </a:ext>
            </a:extLst>
          </p:cNvPr>
          <p:cNvSpPr txBox="1"/>
          <p:nvPr/>
        </p:nvSpPr>
        <p:spPr>
          <a:xfrm>
            <a:off x="542924" y="817965"/>
            <a:ext cx="9680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400" b="1" dirty="0">
                <a:latin typeface="Helvetica" pitchFamily="2" charset="0"/>
              </a:rPr>
              <a:t>Entrée en matière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5F855A8-66B1-53D3-7B25-43CF86F748F5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Budget 2024</a:t>
            </a: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4D250AAF-37FD-382D-F860-605133FA9A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589954"/>
              </p:ext>
            </p:extLst>
          </p:nvPr>
        </p:nvGraphicFramePr>
        <p:xfrm>
          <a:off x="542924" y="1948513"/>
          <a:ext cx="9968154" cy="387591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3322718">
                  <a:extLst>
                    <a:ext uri="{9D8B030D-6E8A-4147-A177-3AD203B41FA5}">
                      <a16:colId xmlns:a16="http://schemas.microsoft.com/office/drawing/2014/main" val="2177052855"/>
                    </a:ext>
                  </a:extLst>
                </a:gridCol>
                <a:gridCol w="1661359">
                  <a:extLst>
                    <a:ext uri="{9D8B030D-6E8A-4147-A177-3AD203B41FA5}">
                      <a16:colId xmlns:a16="http://schemas.microsoft.com/office/drawing/2014/main" val="180180794"/>
                    </a:ext>
                  </a:extLst>
                </a:gridCol>
                <a:gridCol w="1661359">
                  <a:extLst>
                    <a:ext uri="{9D8B030D-6E8A-4147-A177-3AD203B41FA5}">
                      <a16:colId xmlns:a16="http://schemas.microsoft.com/office/drawing/2014/main" val="798854804"/>
                    </a:ext>
                  </a:extLst>
                </a:gridCol>
                <a:gridCol w="1661359">
                  <a:extLst>
                    <a:ext uri="{9D8B030D-6E8A-4147-A177-3AD203B41FA5}">
                      <a16:colId xmlns:a16="http://schemas.microsoft.com/office/drawing/2014/main" val="2695852247"/>
                    </a:ext>
                  </a:extLst>
                </a:gridCol>
                <a:gridCol w="1661359">
                  <a:extLst>
                    <a:ext uri="{9D8B030D-6E8A-4147-A177-3AD203B41FA5}">
                      <a16:colId xmlns:a16="http://schemas.microsoft.com/office/drawing/2014/main" val="2954689922"/>
                    </a:ext>
                  </a:extLst>
                </a:gridCol>
              </a:tblGrid>
              <a:tr h="501450">
                <a:tc>
                  <a:txBody>
                    <a:bodyPr/>
                    <a:lstStyle/>
                    <a:p>
                      <a:pPr algn="l"/>
                      <a:r>
                        <a:rPr lang="fr-CH" sz="2400" dirty="0"/>
                        <a:t>BUDGET (CHF)</a:t>
                      </a:r>
                      <a:endParaRPr lang="fr-CH" sz="2400" dirty="0">
                        <a:latin typeface="Helvetica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D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H" sz="2400" dirty="0"/>
                        <a:t>2024</a:t>
                      </a:r>
                      <a:endParaRPr lang="fr-CH" sz="2400" dirty="0"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D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H" sz="2400" dirty="0"/>
                        <a:t>2023</a:t>
                      </a:r>
                      <a:endParaRPr lang="fr-CH" sz="2400" dirty="0"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D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86689"/>
                  </a:ext>
                </a:extLst>
              </a:tr>
              <a:tr h="501450">
                <a:tc rowSpan="2">
                  <a:txBody>
                    <a:bodyPr/>
                    <a:lstStyle/>
                    <a:p>
                      <a:pPr algn="l"/>
                      <a:r>
                        <a:rPr lang="fr-CH" sz="2400" dirty="0"/>
                        <a:t>Fonctionnement</a:t>
                      </a:r>
                      <a:endParaRPr lang="fr-CH" sz="2400" dirty="0">
                        <a:latin typeface="Helvetica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Charges</a:t>
                      </a:r>
                      <a:endParaRPr lang="fr-CH" sz="2000" b="1" dirty="0"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Produits</a:t>
                      </a:r>
                      <a:endParaRPr lang="fr-CH" sz="2000" b="1" dirty="0"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Charges</a:t>
                      </a:r>
                      <a:endParaRPr lang="fr-CH" sz="2000" b="1" dirty="0"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Produits</a:t>
                      </a:r>
                      <a:endParaRPr lang="fr-CH" sz="2000" b="1" dirty="0"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918611"/>
                  </a:ext>
                </a:extLst>
              </a:tr>
              <a:tr h="501450">
                <a:tc vMerge="1">
                  <a:txBody>
                    <a:bodyPr/>
                    <a:lstStyle/>
                    <a:p>
                      <a:pPr algn="ctr"/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>
                          <a:latin typeface="Helvetica" pitchFamily="2" charset="0"/>
                        </a:rPr>
                        <a:t>3’912’190.-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>
                          <a:latin typeface="Helvetica" pitchFamily="2" charset="0"/>
                        </a:rPr>
                        <a:t>3’707’362 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>
                          <a:latin typeface="Helvetica" pitchFamily="2" charset="0"/>
                        </a:rPr>
                        <a:t>3’484’261.-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>
                          <a:latin typeface="Helvetica" pitchFamily="2" charset="0"/>
                        </a:rPr>
                        <a:t>3’469’688.-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804383"/>
                  </a:ext>
                </a:extLst>
              </a:tr>
              <a:tr h="501450">
                <a:tc>
                  <a:txBody>
                    <a:bodyPr/>
                    <a:lstStyle/>
                    <a:p>
                      <a:pPr algn="l"/>
                      <a:r>
                        <a:rPr lang="fr-CH" sz="2400" dirty="0"/>
                        <a:t>Fonctionnement net</a:t>
                      </a:r>
                      <a:endParaRPr lang="fr-CH" sz="2400" dirty="0">
                        <a:latin typeface="Helvetica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>
                          <a:latin typeface="Helvetica" pitchFamily="2" charset="0"/>
                        </a:rPr>
                        <a:t>***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>
                          <a:solidFill>
                            <a:srgbClr val="FF0000"/>
                          </a:solidFill>
                          <a:latin typeface="Helvetica" pitchFamily="2" charset="0"/>
                        </a:rPr>
                        <a:t>- 204’828.-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>
                          <a:latin typeface="Helvetica" pitchFamily="2" charset="0"/>
                        </a:rPr>
                        <a:t>***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>
                          <a:solidFill>
                            <a:srgbClr val="FF0000"/>
                          </a:solidFill>
                          <a:latin typeface="Helvetica" pitchFamily="2" charset="0"/>
                        </a:rPr>
                        <a:t>- 14’573.-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7815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endParaRPr lang="fr-CH" sz="100" dirty="0">
                        <a:latin typeface="Helvetica" pitchFamily="2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dirty="0"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dirty="0">
                        <a:solidFill>
                          <a:srgbClr val="FF0000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dirty="0"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dirty="0">
                        <a:solidFill>
                          <a:srgbClr val="FF0000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961279"/>
                  </a:ext>
                </a:extLst>
              </a:tr>
              <a:tr h="501450">
                <a:tc rowSpan="2">
                  <a:txBody>
                    <a:bodyPr/>
                    <a:lstStyle/>
                    <a:p>
                      <a:pPr algn="l"/>
                      <a:r>
                        <a:rPr lang="fr-CH" sz="2400" dirty="0"/>
                        <a:t>Investissements</a:t>
                      </a:r>
                      <a:endParaRPr lang="fr-CH" sz="2400" dirty="0">
                        <a:latin typeface="Helvetica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Dépenses</a:t>
                      </a:r>
                      <a:endParaRPr lang="fr-CH" sz="2000" b="1" dirty="0"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Recettes</a:t>
                      </a:r>
                      <a:endParaRPr lang="fr-CH" sz="2000" b="1" dirty="0"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Dépenses</a:t>
                      </a:r>
                      <a:endParaRPr lang="fr-CH" sz="2000" b="1" dirty="0"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Recettes</a:t>
                      </a:r>
                      <a:endParaRPr lang="fr-CH" sz="2000" b="1" dirty="0"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926652"/>
                  </a:ext>
                </a:extLst>
              </a:tr>
              <a:tr h="501450">
                <a:tc vMerge="1">
                  <a:txBody>
                    <a:bodyPr/>
                    <a:lstStyle/>
                    <a:p>
                      <a:pPr algn="ctr"/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>
                          <a:latin typeface="Helvetica" pitchFamily="2" charset="0"/>
                        </a:rPr>
                        <a:t>2’278’500.-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>
                          <a:latin typeface="Helvetica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>
                          <a:latin typeface="Helvetica" pitchFamily="2" charset="0"/>
                        </a:rPr>
                        <a:t>1’177’500.-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>
                          <a:latin typeface="Helvetica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298147"/>
                  </a:ext>
                </a:extLst>
              </a:tr>
              <a:tr h="501450">
                <a:tc>
                  <a:txBody>
                    <a:bodyPr/>
                    <a:lstStyle/>
                    <a:p>
                      <a:pPr algn="l"/>
                      <a:r>
                        <a:rPr lang="fr-CH" sz="2400" dirty="0"/>
                        <a:t>Investissements nets</a:t>
                      </a:r>
                      <a:endParaRPr lang="fr-CH" sz="2400" dirty="0">
                        <a:latin typeface="Helvetica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>
                          <a:latin typeface="Helvetica" pitchFamily="2" charset="0"/>
                        </a:rPr>
                        <a:t>***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>
                          <a:solidFill>
                            <a:srgbClr val="FF0000"/>
                          </a:solidFill>
                          <a:latin typeface="Helvetica" pitchFamily="2" charset="0"/>
                        </a:rPr>
                        <a:t>- 2’278’500.-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>
                          <a:latin typeface="Helvetica" pitchFamily="2" charset="0"/>
                        </a:rPr>
                        <a:t>***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>
                          <a:solidFill>
                            <a:srgbClr val="FF0000"/>
                          </a:solidFill>
                          <a:latin typeface="Helvetica" pitchFamily="2" charset="0"/>
                        </a:rPr>
                        <a:t>-1’177’500.-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245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67219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409" y="93117"/>
            <a:ext cx="1568598" cy="7450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D785E7-FB6D-AFDB-FB35-19BF98089AA1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Assemblée communale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BE9FC28-A9CD-BD67-F37D-404BA115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807" y="6467474"/>
            <a:ext cx="2743200" cy="365125"/>
          </a:xfrm>
        </p:spPr>
        <p:txBody>
          <a:bodyPr/>
          <a:lstStyle/>
          <a:p>
            <a:fld id="{E7A5252D-C49C-4006-A947-0F6A3FC24448}" type="slidenum">
              <a:rPr lang="fr-CH" sz="1600" smtClean="0">
                <a:solidFill>
                  <a:schemeClr val="bg1"/>
                </a:solidFill>
                <a:latin typeface="Helvetica" pitchFamily="2" charset="0"/>
              </a:rPr>
              <a:t>4</a:t>
            </a:fld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FEC7D56-E129-C8CE-A887-A95133F9976D}"/>
              </a:ext>
            </a:extLst>
          </p:cNvPr>
          <p:cNvSpPr txBox="1"/>
          <p:nvPr/>
        </p:nvSpPr>
        <p:spPr>
          <a:xfrm>
            <a:off x="542924" y="817965"/>
            <a:ext cx="107201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400" b="1" dirty="0">
                <a:latin typeface="Helvetica" pitchFamily="2" charset="0"/>
              </a:rPr>
              <a:t>Entrée en matière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CC9C8412-6D96-EB98-3A90-E53BF196EFC4}"/>
              </a:ext>
            </a:extLst>
          </p:cNvPr>
          <p:cNvSpPr txBox="1">
            <a:spLocks/>
          </p:cNvSpPr>
          <p:nvPr/>
        </p:nvSpPr>
        <p:spPr>
          <a:xfrm>
            <a:off x="542924" y="1585025"/>
            <a:ext cx="9968155" cy="11581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fr-CH" sz="2000" dirty="0">
              <a:latin typeface="+mj-lt"/>
            </a:endParaRPr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fr-CH" sz="2000" dirty="0">
                <a:latin typeface="Helvetica" pitchFamily="2" charset="0"/>
              </a:rPr>
              <a:t>Nous débuterons l’année 2024 avec un négatif d’environ </a:t>
            </a:r>
            <a:r>
              <a:rPr lang="fr-CH" sz="2000" b="1" dirty="0">
                <a:solidFill>
                  <a:srgbClr val="FF0000"/>
                </a:solidFill>
                <a:latin typeface="Helvetica" pitchFamily="2" charset="0"/>
              </a:rPr>
              <a:t>CHF 251’000.- </a:t>
            </a:r>
            <a:r>
              <a:rPr lang="fr-CH" sz="2000" dirty="0">
                <a:latin typeface="Helvetica" pitchFamily="2" charset="0"/>
              </a:rPr>
              <a:t>par rapport aux dernières années.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F6B5BD1-542D-70E1-9229-B4A3E5B69587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Budget 2024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95F2D6AE-F74A-B51B-D9D6-90F23B03A807}"/>
              </a:ext>
            </a:extLst>
          </p:cNvPr>
          <p:cNvSpPr txBox="1">
            <a:spLocks/>
          </p:cNvSpPr>
          <p:nvPr/>
        </p:nvSpPr>
        <p:spPr>
          <a:xfrm>
            <a:off x="542924" y="2398485"/>
            <a:ext cx="9968155" cy="20610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fr-CH" sz="2000" dirty="0">
              <a:latin typeface="+mj-lt"/>
            </a:endParaRPr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fr-CH" sz="2000" b="1" dirty="0">
                <a:latin typeface="Helvetica" pitchFamily="2" charset="0"/>
              </a:rPr>
              <a:t>Charges supplémentaires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000" dirty="0">
                <a:latin typeface="Helvetica" pitchFamily="2" charset="0"/>
              </a:rPr>
              <a:t>Aide sociale pour environ de + </a:t>
            </a:r>
            <a:r>
              <a:rPr lang="fr-CH" sz="2000" b="1" dirty="0">
                <a:solidFill>
                  <a:srgbClr val="279CB9"/>
                </a:solidFill>
                <a:latin typeface="Helvetica" pitchFamily="2" charset="0"/>
              </a:rPr>
              <a:t>CHF 47’000.-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000" dirty="0">
                <a:latin typeface="Helvetica" pitchFamily="2" charset="0"/>
              </a:rPr>
              <a:t>Crèche UAPE de Bure, notre participation + </a:t>
            </a:r>
            <a:r>
              <a:rPr lang="fr-CH" sz="2000" b="1" dirty="0">
                <a:solidFill>
                  <a:srgbClr val="279CB9"/>
                </a:solidFill>
                <a:latin typeface="Helvetica" pitchFamily="2" charset="0"/>
              </a:rPr>
              <a:t>CHF 54’000.-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000" dirty="0">
                <a:latin typeface="Helvetica" pitchFamily="2" charset="0"/>
              </a:rPr>
              <a:t>Personnel communal (inclus apprentis et stagiaire) +  </a:t>
            </a:r>
            <a:r>
              <a:rPr lang="fr-CH" sz="2000" b="1" dirty="0">
                <a:solidFill>
                  <a:srgbClr val="279CB9"/>
                </a:solidFill>
                <a:latin typeface="Helvetica" pitchFamily="2" charset="0"/>
              </a:rPr>
              <a:t>CHF 30’000.-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3E21AD0F-0599-6C03-D26A-5F806DA46333}"/>
              </a:ext>
            </a:extLst>
          </p:cNvPr>
          <p:cNvSpPr txBox="1">
            <a:spLocks/>
          </p:cNvSpPr>
          <p:nvPr/>
        </p:nvSpPr>
        <p:spPr>
          <a:xfrm>
            <a:off x="542924" y="4208010"/>
            <a:ext cx="11358790" cy="20610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fr-CH" sz="2000" dirty="0">
              <a:latin typeface="+mj-lt"/>
            </a:endParaRPr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fr-CH" sz="2000" b="1" dirty="0">
                <a:latin typeface="Helvetica" pitchFamily="2" charset="0"/>
              </a:rPr>
              <a:t>Rentrées fiscales plus modestes pour 2024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000" dirty="0">
                <a:latin typeface="Helvetica" pitchFamily="2" charset="0"/>
              </a:rPr>
              <a:t>Impôts des frontaliers – </a:t>
            </a:r>
            <a:r>
              <a:rPr lang="fr-CH" sz="2000" b="1" dirty="0">
                <a:solidFill>
                  <a:srgbClr val="279CB9"/>
                </a:solidFill>
                <a:latin typeface="Helvetica" pitchFamily="2" charset="0"/>
              </a:rPr>
              <a:t>CHF 41’000.-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000" dirty="0">
                <a:latin typeface="Helvetica" pitchFamily="2" charset="0"/>
              </a:rPr>
              <a:t>Impôts fédéral direct – </a:t>
            </a:r>
            <a:r>
              <a:rPr lang="fr-CH" sz="2000" b="1" dirty="0">
                <a:solidFill>
                  <a:srgbClr val="279CB9"/>
                </a:solidFill>
                <a:latin typeface="Helvetica" pitchFamily="2" charset="0"/>
              </a:rPr>
              <a:t>CHF 21’000.-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000" dirty="0">
                <a:latin typeface="Helvetica" pitchFamily="2" charset="0"/>
              </a:rPr>
              <a:t>Différence pour la péréquation financière cantonale (selon chiffre 2022) – </a:t>
            </a:r>
            <a:r>
              <a:rPr lang="fr-CH" sz="2000" b="1" dirty="0">
                <a:solidFill>
                  <a:srgbClr val="279CB9"/>
                </a:solidFill>
                <a:latin typeface="Helvetica" pitchFamily="2" charset="0"/>
              </a:rPr>
              <a:t>CHF 58’000.-</a:t>
            </a:r>
          </a:p>
        </p:txBody>
      </p:sp>
    </p:spTree>
    <p:extLst>
      <p:ext uri="{BB962C8B-B14F-4D97-AF65-F5344CB8AC3E}">
        <p14:creationId xmlns:p14="http://schemas.microsoft.com/office/powerpoint/2010/main" val="162993871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409" y="93117"/>
            <a:ext cx="1568598" cy="7450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D785E7-FB6D-AFDB-FB35-19BF98089AA1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Assemblée communale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BE9FC28-A9CD-BD67-F37D-404BA115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807" y="6467474"/>
            <a:ext cx="2743200" cy="365125"/>
          </a:xfrm>
        </p:spPr>
        <p:txBody>
          <a:bodyPr/>
          <a:lstStyle/>
          <a:p>
            <a:fld id="{E7A5252D-C49C-4006-A947-0F6A3FC24448}" type="slidenum">
              <a:rPr lang="fr-CH" sz="1600" smtClean="0">
                <a:solidFill>
                  <a:schemeClr val="bg1"/>
                </a:solidFill>
                <a:latin typeface="Helvetica" pitchFamily="2" charset="0"/>
              </a:rPr>
              <a:t>5</a:t>
            </a:fld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FEC7D56-E129-C8CE-A887-A95133F9976D}"/>
              </a:ext>
            </a:extLst>
          </p:cNvPr>
          <p:cNvSpPr txBox="1"/>
          <p:nvPr/>
        </p:nvSpPr>
        <p:spPr>
          <a:xfrm>
            <a:off x="542924" y="817965"/>
            <a:ext cx="107201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400" b="1" dirty="0">
                <a:latin typeface="Helvetica" pitchFamily="2" charset="0"/>
              </a:rPr>
              <a:t>Entrée en matière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CC9C8412-6D96-EB98-3A90-E53BF196EFC4}"/>
              </a:ext>
            </a:extLst>
          </p:cNvPr>
          <p:cNvSpPr txBox="1">
            <a:spLocks/>
          </p:cNvSpPr>
          <p:nvPr/>
        </p:nvSpPr>
        <p:spPr>
          <a:xfrm>
            <a:off x="542924" y="1585025"/>
            <a:ext cx="9968155" cy="11581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fr-CH" sz="2000" dirty="0">
              <a:latin typeface="+mj-lt"/>
            </a:endParaRPr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fr-CH" sz="2800" b="1" dirty="0">
                <a:latin typeface="Helvetica" pitchFamily="2" charset="0"/>
              </a:rPr>
              <a:t>Financements spéciaux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F6B5BD1-542D-70E1-9229-B4A3E5B69587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Budget 2024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89D35C67-1D05-EBE7-C350-E642565E9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173474"/>
              </p:ext>
            </p:extLst>
          </p:nvPr>
        </p:nvGraphicFramePr>
        <p:xfrm>
          <a:off x="694190" y="2743200"/>
          <a:ext cx="6693581" cy="269620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124553">
                  <a:extLst>
                    <a:ext uri="{9D8B030D-6E8A-4147-A177-3AD203B41FA5}">
                      <a16:colId xmlns:a16="http://schemas.microsoft.com/office/drawing/2014/main" val="1852318658"/>
                    </a:ext>
                  </a:extLst>
                </a:gridCol>
                <a:gridCol w="2569028">
                  <a:extLst>
                    <a:ext uri="{9D8B030D-6E8A-4147-A177-3AD203B41FA5}">
                      <a16:colId xmlns:a16="http://schemas.microsoft.com/office/drawing/2014/main" val="2058763812"/>
                    </a:ext>
                  </a:extLst>
                </a:gridCol>
              </a:tblGrid>
              <a:tr h="674052">
                <a:tc>
                  <a:txBody>
                    <a:bodyPr/>
                    <a:lstStyle/>
                    <a:p>
                      <a:pPr algn="l"/>
                      <a:r>
                        <a:rPr lang="fr-CH" sz="2400" b="1" dirty="0">
                          <a:latin typeface="Helvetica" pitchFamily="2" charset="0"/>
                        </a:rPr>
                        <a:t>Eau propre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400" b="0" dirty="0">
                          <a:solidFill>
                            <a:srgbClr val="FF0000"/>
                          </a:solidFill>
                          <a:latin typeface="Helvetica" pitchFamily="2" charset="0"/>
                        </a:rPr>
                        <a:t>- 11’180 CHF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678170"/>
                  </a:ext>
                </a:extLst>
              </a:tr>
              <a:tr h="674052">
                <a:tc>
                  <a:txBody>
                    <a:bodyPr/>
                    <a:lstStyle/>
                    <a:p>
                      <a:pPr algn="l"/>
                      <a:r>
                        <a:rPr lang="fr-CH" sz="2400" b="1" dirty="0">
                          <a:latin typeface="Helvetica" pitchFamily="2" charset="0"/>
                        </a:rPr>
                        <a:t>Eau usée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400" b="0" dirty="0">
                          <a:solidFill>
                            <a:schemeClr val="accent6"/>
                          </a:solidFill>
                          <a:latin typeface="Helvetica" pitchFamily="2" charset="0"/>
                        </a:rPr>
                        <a:t>+ 11’350 CHF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715695"/>
                  </a:ext>
                </a:extLst>
              </a:tr>
              <a:tr h="674052">
                <a:tc>
                  <a:txBody>
                    <a:bodyPr/>
                    <a:lstStyle/>
                    <a:p>
                      <a:pPr algn="l"/>
                      <a:r>
                        <a:rPr lang="fr-CH" sz="2400" b="1" dirty="0">
                          <a:latin typeface="Helvetica" pitchFamily="2" charset="0"/>
                        </a:rPr>
                        <a:t>Gestion déchet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400" b="0" dirty="0">
                          <a:solidFill>
                            <a:srgbClr val="FF0000"/>
                          </a:solidFill>
                          <a:latin typeface="Helvetica" pitchFamily="2" charset="0"/>
                        </a:rPr>
                        <a:t>- 6’190 CHF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595477"/>
                  </a:ext>
                </a:extLst>
              </a:tr>
              <a:tr h="674052">
                <a:tc>
                  <a:txBody>
                    <a:bodyPr/>
                    <a:lstStyle/>
                    <a:p>
                      <a:pPr algn="l"/>
                      <a:r>
                        <a:rPr lang="fr-CH" sz="2400" b="1" dirty="0">
                          <a:latin typeface="Helvetica" pitchFamily="2" charset="0"/>
                        </a:rPr>
                        <a:t>Estivage (Pâturage, </a:t>
                      </a:r>
                      <a:r>
                        <a:rPr lang="fr-CH" sz="2400" b="1" dirty="0" err="1">
                          <a:latin typeface="Helvetica" pitchFamily="2" charset="0"/>
                        </a:rPr>
                        <a:t>Pilay</a:t>
                      </a:r>
                      <a:r>
                        <a:rPr lang="fr-CH" sz="2400" b="1" dirty="0">
                          <a:latin typeface="Helvetica" pitchFamily="2" charset="0"/>
                        </a:rPr>
                        <a:t>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400" b="0" dirty="0">
                          <a:solidFill>
                            <a:srgbClr val="FF0000"/>
                          </a:solidFill>
                          <a:latin typeface="Helvetica" pitchFamily="2" charset="0"/>
                        </a:rPr>
                        <a:t>- 21’670 CHF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431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50324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409" y="93117"/>
            <a:ext cx="1568598" cy="7450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D785E7-FB6D-AFDB-FB35-19BF98089AA1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Assemblée communale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BE9FC28-A9CD-BD67-F37D-404BA115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807" y="6467474"/>
            <a:ext cx="2743200" cy="365125"/>
          </a:xfrm>
        </p:spPr>
        <p:txBody>
          <a:bodyPr/>
          <a:lstStyle/>
          <a:p>
            <a:fld id="{E7A5252D-C49C-4006-A947-0F6A3FC24448}" type="slidenum">
              <a:rPr lang="fr-CH" sz="1600" smtClean="0">
                <a:solidFill>
                  <a:schemeClr val="bg1"/>
                </a:solidFill>
                <a:latin typeface="Helvetica" pitchFamily="2" charset="0"/>
              </a:rPr>
              <a:t>6</a:t>
            </a:fld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FEC7D56-E129-C8CE-A887-A95133F9976D}"/>
              </a:ext>
            </a:extLst>
          </p:cNvPr>
          <p:cNvSpPr txBox="1"/>
          <p:nvPr/>
        </p:nvSpPr>
        <p:spPr>
          <a:xfrm>
            <a:off x="542924" y="817965"/>
            <a:ext cx="107201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4400" b="1" dirty="0">
                <a:latin typeface="Helvetica" pitchFamily="2" charset="0"/>
              </a:rPr>
              <a:t>Base pour l’établissement du budget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FF30994-D8F7-46E1-D533-7E20E21BE45B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Budget 2024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F27E1D2E-FBFD-D245-8AD3-5DA3C19CEC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352102"/>
              </p:ext>
            </p:extLst>
          </p:nvPr>
        </p:nvGraphicFramePr>
        <p:xfrm>
          <a:off x="542923" y="1656634"/>
          <a:ext cx="9950906" cy="4673932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911477">
                  <a:extLst>
                    <a:ext uri="{9D8B030D-6E8A-4147-A177-3AD203B41FA5}">
                      <a16:colId xmlns:a16="http://schemas.microsoft.com/office/drawing/2014/main" val="2562549802"/>
                    </a:ext>
                  </a:extLst>
                </a:gridCol>
                <a:gridCol w="2755900">
                  <a:extLst>
                    <a:ext uri="{9D8B030D-6E8A-4147-A177-3AD203B41FA5}">
                      <a16:colId xmlns:a16="http://schemas.microsoft.com/office/drawing/2014/main" val="2830129833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3705234712"/>
                    </a:ext>
                  </a:extLst>
                </a:gridCol>
                <a:gridCol w="2797629">
                  <a:extLst>
                    <a:ext uri="{9D8B030D-6E8A-4147-A177-3AD203B41FA5}">
                      <a16:colId xmlns:a16="http://schemas.microsoft.com/office/drawing/2014/main" val="1056854551"/>
                    </a:ext>
                  </a:extLst>
                </a:gridCol>
              </a:tblGrid>
              <a:tr h="23296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Quotité d’impôt</a:t>
                      </a:r>
                      <a:endParaRPr lang="fr-CH" sz="20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37" marR="52337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effectLst/>
                          <a:latin typeface="Helvetica" pitchFamily="2" charset="0"/>
                        </a:rPr>
                        <a:t>2.20</a:t>
                      </a:r>
                      <a:endParaRPr lang="fr-CH" sz="2000" b="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37" marR="52337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578750"/>
                  </a:ext>
                </a:extLst>
              </a:tr>
              <a:tr h="23296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Taxe immobilière</a:t>
                      </a:r>
                      <a:endParaRPr lang="fr-CH" sz="20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37" marR="52337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1.25 ‰ de la valeur officielle</a:t>
                      </a:r>
                      <a:endParaRPr lang="fr-CH" sz="20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37" marR="52337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646172"/>
                  </a:ext>
                </a:extLst>
              </a:tr>
              <a:tr h="23296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Avance cadastrale</a:t>
                      </a:r>
                      <a:endParaRPr lang="fr-CH" sz="20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37" marR="52337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0.25 ‰ de la valeur officielle</a:t>
                      </a:r>
                      <a:endParaRPr lang="fr-CH" sz="20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37" marR="52337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105164"/>
                  </a:ext>
                </a:extLst>
              </a:tr>
              <a:tr h="225419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Taxe des ordures ménagères</a:t>
                      </a:r>
                      <a:endParaRPr lang="fr-CH" sz="20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37" marR="52337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Helvetica" pitchFamily="2" charset="0"/>
                        </a:rPr>
                        <a:t>selon règlement communal</a:t>
                      </a:r>
                      <a:endParaRPr lang="fr-CH" sz="2000" b="1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37" marR="52337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876086"/>
                  </a:ext>
                </a:extLst>
              </a:tr>
              <a:tr h="2479607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adulte 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enfant 5 à 16 ans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résidence secondaire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pers. dom. hors localité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commerce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exploitation agricole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entreprise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restaurant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institution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commune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paroisse </a:t>
                      </a:r>
                      <a:endParaRPr lang="fr-CH" sz="20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37" marR="5233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CHF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CHF</a:t>
                      </a:r>
                      <a:endParaRPr lang="fr-CH" sz="20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37" marR="5233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90.-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45.-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138.-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45.-/22.50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92.-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92.-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184.-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184.-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92.-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920.-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92.-</a:t>
                      </a:r>
                      <a:endParaRPr lang="fr-CH" sz="20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37" marR="52337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211045"/>
                  </a:ext>
                </a:extLst>
              </a:tr>
              <a:tr h="22541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Taxes des chiens</a:t>
                      </a:r>
                      <a:endParaRPr lang="fr-CH" sz="20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37" marR="52337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par animal</a:t>
                      </a:r>
                      <a:endParaRPr lang="fr-CH" sz="20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37" marR="52337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20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37" marR="52337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50.-</a:t>
                      </a:r>
                      <a:endParaRPr lang="fr-CH" sz="20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37" marR="52337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516250"/>
                  </a:ext>
                </a:extLst>
              </a:tr>
              <a:tr h="52865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Location de l’abri du Pilay</a:t>
                      </a:r>
                      <a:endParaRPr lang="fr-CH" sz="20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37" marR="52337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habitants Courtedoux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habitants hors localité</a:t>
                      </a:r>
                      <a:endParaRPr lang="fr-CH" sz="20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37" marR="5233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20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37" marR="5233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50.-</a:t>
                      </a:r>
                      <a:endParaRPr lang="fr-CH" sz="2000" dirty="0">
                        <a:effectLst/>
                        <a:latin typeface="Helvetica" pitchFamily="2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100.-</a:t>
                      </a:r>
                      <a:endParaRPr lang="fr-CH" sz="20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37" marR="52337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895494"/>
                  </a:ext>
                </a:extLst>
              </a:tr>
              <a:tr h="22541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Taxe de séjour</a:t>
                      </a:r>
                      <a:endParaRPr lang="fr-CH" sz="20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37" marR="52337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par personne</a:t>
                      </a:r>
                      <a:endParaRPr lang="fr-CH" sz="20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37" marR="52337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20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37" marR="52337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Helvetica" pitchFamily="2" charset="0"/>
                        </a:rPr>
                        <a:t>2.-</a:t>
                      </a:r>
                      <a:endParaRPr lang="fr-CH" sz="20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37" marR="52337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748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123400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409" y="93117"/>
            <a:ext cx="1568598" cy="7450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D785E7-FB6D-AFDB-FB35-19BF98089AA1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Assemblée communale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BE9FC28-A9CD-BD67-F37D-404BA115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807" y="6467474"/>
            <a:ext cx="2743200" cy="365125"/>
          </a:xfrm>
        </p:spPr>
        <p:txBody>
          <a:bodyPr/>
          <a:lstStyle/>
          <a:p>
            <a:fld id="{E7A5252D-C49C-4006-A947-0F6A3FC24448}" type="slidenum">
              <a:rPr lang="fr-CH" sz="1600" smtClean="0">
                <a:solidFill>
                  <a:schemeClr val="bg1"/>
                </a:solidFill>
                <a:latin typeface="Helvetica" pitchFamily="2" charset="0"/>
              </a:rPr>
              <a:t>7</a:t>
            </a:fld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FEC7D56-E129-C8CE-A887-A95133F9976D}"/>
              </a:ext>
            </a:extLst>
          </p:cNvPr>
          <p:cNvSpPr txBox="1"/>
          <p:nvPr/>
        </p:nvSpPr>
        <p:spPr>
          <a:xfrm>
            <a:off x="542924" y="817965"/>
            <a:ext cx="107201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4400" b="1" dirty="0">
                <a:latin typeface="Helvetica" pitchFamily="2" charset="0"/>
              </a:rPr>
              <a:t>Base pour l’établissement du budget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FF30994-D8F7-46E1-D533-7E20E21BE45B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Budget 2024</a:t>
            </a:r>
          </a:p>
        </p:txBody>
      </p:sp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95324BD0-3D34-CB8E-A8B6-EE03722894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703936"/>
              </p:ext>
            </p:extLst>
          </p:nvPr>
        </p:nvGraphicFramePr>
        <p:xfrm>
          <a:off x="542924" y="2297189"/>
          <a:ext cx="10966905" cy="3421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315">
                  <a:extLst>
                    <a:ext uri="{9D8B030D-6E8A-4147-A177-3AD203B41FA5}">
                      <a16:colId xmlns:a16="http://schemas.microsoft.com/office/drawing/2014/main" val="1953349188"/>
                    </a:ext>
                  </a:extLst>
                </a:gridCol>
                <a:gridCol w="4124391">
                  <a:extLst>
                    <a:ext uri="{9D8B030D-6E8A-4147-A177-3AD203B41FA5}">
                      <a16:colId xmlns:a16="http://schemas.microsoft.com/office/drawing/2014/main" val="2080519373"/>
                    </a:ext>
                  </a:extLst>
                </a:gridCol>
                <a:gridCol w="2322438">
                  <a:extLst>
                    <a:ext uri="{9D8B030D-6E8A-4147-A177-3AD203B41FA5}">
                      <a16:colId xmlns:a16="http://schemas.microsoft.com/office/drawing/2014/main" val="1745074807"/>
                    </a:ext>
                  </a:extLst>
                </a:gridCol>
                <a:gridCol w="827161">
                  <a:extLst>
                    <a:ext uri="{9D8B030D-6E8A-4147-A177-3AD203B41FA5}">
                      <a16:colId xmlns:a16="http://schemas.microsoft.com/office/drawing/2014/main" val="1771573042"/>
                    </a:ext>
                  </a:extLst>
                </a:gridCol>
                <a:gridCol w="1827786">
                  <a:extLst>
                    <a:ext uri="{9D8B030D-6E8A-4147-A177-3AD203B41FA5}">
                      <a16:colId xmlns:a16="http://schemas.microsoft.com/office/drawing/2014/main" val="399751841"/>
                    </a:ext>
                  </a:extLst>
                </a:gridCol>
                <a:gridCol w="1321814">
                  <a:extLst>
                    <a:ext uri="{9D8B030D-6E8A-4147-A177-3AD203B41FA5}">
                      <a16:colId xmlns:a16="http://schemas.microsoft.com/office/drawing/2014/main" val="215609623"/>
                    </a:ext>
                  </a:extLst>
                </a:gridCol>
              </a:tblGrid>
              <a:tr h="368903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Consommation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79C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Taxe de consommation (CHF/m3)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79C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Taxe de base (CHF/an)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79C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034191"/>
                  </a:ext>
                </a:extLst>
              </a:tr>
              <a:tr h="4685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ysClr val="windowText" lastClr="000000"/>
                          </a:solidFill>
                          <a:effectLst/>
                          <a:latin typeface="Helvetica" pitchFamily="2" charset="0"/>
                        </a:rPr>
                        <a:t>T1</a:t>
                      </a:r>
                      <a:endParaRPr lang="fr-CH" sz="3600" dirty="0">
                        <a:solidFill>
                          <a:sysClr val="windowText" lastClr="000000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Tranche jusqu’à 55m3/an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360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Helvetica" pitchFamily="2" charset="0"/>
                        </a:rPr>
                        <a:t>2.60</a:t>
                      </a:r>
                      <a:endParaRPr lang="fr-CH" sz="360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Helvetica" pitchFamily="2" charset="0"/>
                        </a:rPr>
                        <a:t>CHF  </a:t>
                      </a:r>
                      <a:endParaRPr lang="fr-CH" sz="360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Helvetica" pitchFamily="2" charset="0"/>
                        </a:rPr>
                        <a:t>  150.-</a:t>
                      </a:r>
                      <a:endParaRPr lang="fr-CH" sz="360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250770"/>
                  </a:ext>
                </a:extLst>
              </a:tr>
              <a:tr h="4685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ysClr val="windowText" lastClr="000000"/>
                          </a:solidFill>
                          <a:effectLst/>
                          <a:latin typeface="Helvetica" pitchFamily="2" charset="0"/>
                        </a:rPr>
                        <a:t>T2</a:t>
                      </a:r>
                      <a:endParaRPr lang="fr-CH" sz="3600">
                        <a:solidFill>
                          <a:sysClr val="windowText" lastClr="000000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Tranche de 56 à 500m3/an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Helvetica" pitchFamily="2" charset="0"/>
                        </a:rPr>
                        <a:t>2.40</a:t>
                      </a:r>
                      <a:endParaRPr lang="fr-CH" sz="360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Helvetica" pitchFamily="2" charset="0"/>
                        </a:rPr>
                        <a:t>CHF </a:t>
                      </a:r>
                      <a:endParaRPr lang="fr-CH" sz="360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Helvetica" pitchFamily="2" charset="0"/>
                        </a:rPr>
                        <a:t>  160.-</a:t>
                      </a:r>
                      <a:endParaRPr lang="fr-CH" sz="360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536149"/>
                  </a:ext>
                </a:extLst>
              </a:tr>
              <a:tr h="4685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ysClr val="windowText" lastClr="000000"/>
                          </a:solidFill>
                          <a:effectLst/>
                          <a:latin typeface="Helvetica" pitchFamily="2" charset="0"/>
                        </a:rPr>
                        <a:t>T3</a:t>
                      </a:r>
                      <a:endParaRPr lang="fr-CH" sz="3600">
                        <a:solidFill>
                          <a:sysClr val="windowText" lastClr="000000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Tranche de 501 à 1’000m3/an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Helvetica" pitchFamily="2" charset="0"/>
                        </a:rPr>
                        <a:t>2.20</a:t>
                      </a:r>
                      <a:endParaRPr lang="fr-CH" sz="360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Helvetica" pitchFamily="2" charset="0"/>
                        </a:rPr>
                        <a:t>CHF </a:t>
                      </a:r>
                      <a:endParaRPr lang="fr-CH" sz="360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Helvetica" pitchFamily="2" charset="0"/>
                        </a:rPr>
                        <a:t>  255.-</a:t>
                      </a:r>
                      <a:endParaRPr lang="fr-CH" sz="360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002798"/>
                  </a:ext>
                </a:extLst>
              </a:tr>
              <a:tr h="4685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ysClr val="windowText" lastClr="000000"/>
                          </a:solidFill>
                          <a:effectLst/>
                          <a:latin typeface="Helvetica" pitchFamily="2" charset="0"/>
                        </a:rPr>
                        <a:t>T4</a:t>
                      </a:r>
                      <a:endParaRPr lang="fr-CH" sz="3600">
                        <a:solidFill>
                          <a:sysClr val="windowText" lastClr="000000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Helvetica" pitchFamily="2" charset="0"/>
                        </a:rPr>
                        <a:t>Tranche de 1'001 à 3000m3/an</a:t>
                      </a:r>
                      <a:endParaRPr lang="fr-CH" sz="360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2.00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Helvetica" pitchFamily="2" charset="0"/>
                        </a:rPr>
                        <a:t>  440.-</a:t>
                      </a:r>
                      <a:endParaRPr lang="fr-CH" sz="360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423896"/>
                  </a:ext>
                </a:extLst>
              </a:tr>
              <a:tr h="4685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ysClr val="windowText" lastClr="000000"/>
                          </a:solidFill>
                          <a:effectLst/>
                          <a:latin typeface="Helvetica" pitchFamily="2" charset="0"/>
                        </a:rPr>
                        <a:t>T5</a:t>
                      </a:r>
                      <a:endParaRPr lang="fr-CH" sz="3600" dirty="0">
                        <a:solidFill>
                          <a:sysClr val="windowText" lastClr="000000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Helvetica" pitchFamily="2" charset="0"/>
                        </a:rPr>
                        <a:t>Tranche de 3'001 à 5’000m3/an</a:t>
                      </a:r>
                      <a:endParaRPr lang="fr-CH" sz="360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360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1.85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1005.-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733280"/>
                  </a:ext>
                </a:extLst>
              </a:tr>
              <a:tr h="4685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ysClr val="windowText" lastClr="000000"/>
                          </a:solidFill>
                          <a:effectLst/>
                          <a:latin typeface="Helvetica" pitchFamily="2" charset="0"/>
                        </a:rPr>
                        <a:t>T6</a:t>
                      </a:r>
                      <a:endParaRPr lang="fr-CH" sz="3600" dirty="0">
                        <a:solidFill>
                          <a:sysClr val="windowText" lastClr="000000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Helvetica" pitchFamily="2" charset="0"/>
                        </a:rPr>
                        <a:t>Tranche au-delà de 5’000m3/an</a:t>
                      </a:r>
                      <a:endParaRPr lang="fr-CH" sz="360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360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Helvetica" pitchFamily="2" charset="0"/>
                        </a:rPr>
                        <a:t>1.65</a:t>
                      </a:r>
                      <a:endParaRPr lang="fr-CH" sz="360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1940.-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379078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77B2F62F-25E8-4AC1-E750-2BDE00741E6B}"/>
              </a:ext>
            </a:extLst>
          </p:cNvPr>
          <p:cNvSpPr txBox="1"/>
          <p:nvPr/>
        </p:nvSpPr>
        <p:spPr>
          <a:xfrm>
            <a:off x="542924" y="1522477"/>
            <a:ext cx="10720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2000" b="1" dirty="0">
                <a:latin typeface="Helvetica" pitchFamily="2" charset="0"/>
              </a:rPr>
              <a:t>Taxes de base &amp; taxes de consommation « eau potable » </a:t>
            </a:r>
          </a:p>
        </p:txBody>
      </p:sp>
    </p:spTree>
    <p:extLst>
      <p:ext uri="{BB962C8B-B14F-4D97-AF65-F5344CB8AC3E}">
        <p14:creationId xmlns:p14="http://schemas.microsoft.com/office/powerpoint/2010/main" val="2171475300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409" y="93117"/>
            <a:ext cx="1568598" cy="7450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D785E7-FB6D-AFDB-FB35-19BF98089AA1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Assemblée communale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BE9FC28-A9CD-BD67-F37D-404BA115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807" y="6467474"/>
            <a:ext cx="2743200" cy="365125"/>
          </a:xfrm>
        </p:spPr>
        <p:txBody>
          <a:bodyPr/>
          <a:lstStyle/>
          <a:p>
            <a:fld id="{E7A5252D-C49C-4006-A947-0F6A3FC24448}" type="slidenum">
              <a:rPr lang="fr-CH" sz="1600" smtClean="0">
                <a:solidFill>
                  <a:schemeClr val="bg1"/>
                </a:solidFill>
                <a:latin typeface="Helvetica" pitchFamily="2" charset="0"/>
              </a:rPr>
              <a:t>8</a:t>
            </a:fld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FEC7D56-E129-C8CE-A887-A95133F9976D}"/>
              </a:ext>
            </a:extLst>
          </p:cNvPr>
          <p:cNvSpPr txBox="1"/>
          <p:nvPr/>
        </p:nvSpPr>
        <p:spPr>
          <a:xfrm>
            <a:off x="542924" y="817965"/>
            <a:ext cx="107201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4400" b="1" dirty="0">
                <a:latin typeface="Helvetica" pitchFamily="2" charset="0"/>
              </a:rPr>
              <a:t>Base pour l’établissement du budget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FF30994-D8F7-46E1-D533-7E20E21BE45B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Budget 2024</a:t>
            </a:r>
          </a:p>
        </p:txBody>
      </p:sp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95324BD0-3D34-CB8E-A8B6-EE03722894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596986"/>
              </p:ext>
            </p:extLst>
          </p:nvPr>
        </p:nvGraphicFramePr>
        <p:xfrm>
          <a:off x="542924" y="2297189"/>
          <a:ext cx="10966905" cy="3421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315">
                  <a:extLst>
                    <a:ext uri="{9D8B030D-6E8A-4147-A177-3AD203B41FA5}">
                      <a16:colId xmlns:a16="http://schemas.microsoft.com/office/drawing/2014/main" val="1953349188"/>
                    </a:ext>
                  </a:extLst>
                </a:gridCol>
                <a:gridCol w="4124391">
                  <a:extLst>
                    <a:ext uri="{9D8B030D-6E8A-4147-A177-3AD203B41FA5}">
                      <a16:colId xmlns:a16="http://schemas.microsoft.com/office/drawing/2014/main" val="2080519373"/>
                    </a:ext>
                  </a:extLst>
                </a:gridCol>
                <a:gridCol w="2322438">
                  <a:extLst>
                    <a:ext uri="{9D8B030D-6E8A-4147-A177-3AD203B41FA5}">
                      <a16:colId xmlns:a16="http://schemas.microsoft.com/office/drawing/2014/main" val="1745074807"/>
                    </a:ext>
                  </a:extLst>
                </a:gridCol>
                <a:gridCol w="827161">
                  <a:extLst>
                    <a:ext uri="{9D8B030D-6E8A-4147-A177-3AD203B41FA5}">
                      <a16:colId xmlns:a16="http://schemas.microsoft.com/office/drawing/2014/main" val="1771573042"/>
                    </a:ext>
                  </a:extLst>
                </a:gridCol>
                <a:gridCol w="1827786">
                  <a:extLst>
                    <a:ext uri="{9D8B030D-6E8A-4147-A177-3AD203B41FA5}">
                      <a16:colId xmlns:a16="http://schemas.microsoft.com/office/drawing/2014/main" val="399751841"/>
                    </a:ext>
                  </a:extLst>
                </a:gridCol>
                <a:gridCol w="1321814">
                  <a:extLst>
                    <a:ext uri="{9D8B030D-6E8A-4147-A177-3AD203B41FA5}">
                      <a16:colId xmlns:a16="http://schemas.microsoft.com/office/drawing/2014/main" val="215609623"/>
                    </a:ext>
                  </a:extLst>
                </a:gridCol>
              </a:tblGrid>
              <a:tr h="368903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Consommation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79C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Taxe de consommation (CHF/m3)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79C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Taxe de base (CHF/an)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79C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034191"/>
                  </a:ext>
                </a:extLst>
              </a:tr>
              <a:tr h="4685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ysClr val="windowText" lastClr="000000"/>
                          </a:solidFill>
                          <a:effectLst/>
                          <a:latin typeface="Helvetica" pitchFamily="2" charset="0"/>
                        </a:rPr>
                        <a:t>T1</a:t>
                      </a:r>
                      <a:endParaRPr lang="fr-CH" sz="3600" dirty="0">
                        <a:solidFill>
                          <a:sysClr val="windowText" lastClr="000000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Tranche jusqu’à 55m3/an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360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1.90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CHF  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  80.-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250770"/>
                  </a:ext>
                </a:extLst>
              </a:tr>
              <a:tr h="4685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ysClr val="windowText" lastClr="000000"/>
                          </a:solidFill>
                          <a:effectLst/>
                          <a:latin typeface="Helvetica" pitchFamily="2" charset="0"/>
                        </a:rPr>
                        <a:t>T2</a:t>
                      </a:r>
                      <a:endParaRPr lang="fr-CH" sz="3600">
                        <a:solidFill>
                          <a:sysClr val="windowText" lastClr="000000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Tranche de 56 à 500m3/an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1.65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CHF 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  95.-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536149"/>
                  </a:ext>
                </a:extLst>
              </a:tr>
              <a:tr h="4685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ysClr val="windowText" lastClr="000000"/>
                          </a:solidFill>
                          <a:effectLst/>
                          <a:latin typeface="Helvetica" pitchFamily="2" charset="0"/>
                        </a:rPr>
                        <a:t>T3</a:t>
                      </a:r>
                      <a:endParaRPr lang="fr-CH" sz="3600">
                        <a:solidFill>
                          <a:sysClr val="windowText" lastClr="000000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Tranche de 501 à 1’000m3/an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1.40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CHF 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  225.-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002798"/>
                  </a:ext>
                </a:extLst>
              </a:tr>
              <a:tr h="4685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ysClr val="windowText" lastClr="000000"/>
                          </a:solidFill>
                          <a:effectLst/>
                          <a:latin typeface="Helvetica" pitchFamily="2" charset="0"/>
                        </a:rPr>
                        <a:t>T4</a:t>
                      </a:r>
                      <a:endParaRPr lang="fr-CH" sz="3600">
                        <a:solidFill>
                          <a:sysClr val="windowText" lastClr="000000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Helvetica" pitchFamily="2" charset="0"/>
                        </a:rPr>
                        <a:t>Tranche de 1'001 à 3000m3/an</a:t>
                      </a:r>
                      <a:endParaRPr lang="fr-CH" sz="360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1.10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  490.-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423896"/>
                  </a:ext>
                </a:extLst>
              </a:tr>
              <a:tr h="4685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ysClr val="windowText" lastClr="000000"/>
                          </a:solidFill>
                          <a:effectLst/>
                          <a:latin typeface="Helvetica" pitchFamily="2" charset="0"/>
                        </a:rPr>
                        <a:t>T5</a:t>
                      </a:r>
                      <a:endParaRPr lang="fr-CH" sz="3600" dirty="0">
                        <a:solidFill>
                          <a:sysClr val="windowText" lastClr="000000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Helvetica" pitchFamily="2" charset="0"/>
                        </a:rPr>
                        <a:t>Tranche de 3'001 à 5’000m3/an</a:t>
                      </a:r>
                      <a:endParaRPr lang="fr-CH" sz="360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360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0.85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1290.-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733280"/>
                  </a:ext>
                </a:extLst>
              </a:tr>
              <a:tr h="4685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ysClr val="windowText" lastClr="000000"/>
                          </a:solidFill>
                          <a:effectLst/>
                          <a:latin typeface="Helvetica" pitchFamily="2" charset="0"/>
                        </a:rPr>
                        <a:t>T6</a:t>
                      </a:r>
                      <a:endParaRPr lang="fr-CH" sz="3600" dirty="0">
                        <a:solidFill>
                          <a:sysClr val="windowText" lastClr="000000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Helvetica" pitchFamily="2" charset="0"/>
                        </a:rPr>
                        <a:t>Tranche au-delà de 5’000m3/an</a:t>
                      </a:r>
                      <a:endParaRPr lang="fr-CH" sz="360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360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0.60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CHF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Helvetica" pitchFamily="2" charset="0"/>
                        </a:rPr>
                        <a:t>2615.-</a:t>
                      </a:r>
                      <a:endParaRPr lang="fr-CH" sz="36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379078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77B2F62F-25E8-4AC1-E750-2BDE00741E6B}"/>
              </a:ext>
            </a:extLst>
          </p:cNvPr>
          <p:cNvSpPr txBox="1"/>
          <p:nvPr/>
        </p:nvSpPr>
        <p:spPr>
          <a:xfrm>
            <a:off x="542924" y="1522477"/>
            <a:ext cx="10720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2000" b="1" dirty="0">
                <a:latin typeface="Helvetica" pitchFamily="2" charset="0"/>
              </a:rPr>
              <a:t>Taxes de base &amp; taxes de consommation « eaux usées » </a:t>
            </a:r>
          </a:p>
        </p:txBody>
      </p:sp>
    </p:spTree>
    <p:extLst>
      <p:ext uri="{BB962C8B-B14F-4D97-AF65-F5344CB8AC3E}">
        <p14:creationId xmlns:p14="http://schemas.microsoft.com/office/powerpoint/2010/main" val="982566535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409" y="93117"/>
            <a:ext cx="1568598" cy="7450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D785E7-FB6D-AFDB-FB35-19BF98089AA1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Assemblée communale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BE9FC28-A9CD-BD67-F37D-404BA115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807" y="6467474"/>
            <a:ext cx="2743200" cy="365125"/>
          </a:xfrm>
        </p:spPr>
        <p:txBody>
          <a:bodyPr/>
          <a:lstStyle/>
          <a:p>
            <a:fld id="{E7A5252D-C49C-4006-A947-0F6A3FC24448}" type="slidenum">
              <a:rPr lang="fr-CH" sz="1600" smtClean="0">
                <a:solidFill>
                  <a:schemeClr val="bg1"/>
                </a:solidFill>
                <a:latin typeface="Helvetica" pitchFamily="2" charset="0"/>
              </a:rPr>
              <a:t>9</a:t>
            </a:fld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FEC7D56-E129-C8CE-A887-A95133F9976D}"/>
              </a:ext>
            </a:extLst>
          </p:cNvPr>
          <p:cNvSpPr txBox="1"/>
          <p:nvPr/>
        </p:nvSpPr>
        <p:spPr>
          <a:xfrm>
            <a:off x="542924" y="817965"/>
            <a:ext cx="107201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400" b="1" dirty="0">
                <a:latin typeface="Helvetica" pitchFamily="2" charset="0"/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Budget de fonctionnement</a:t>
            </a:r>
            <a:endParaRPr lang="fr-CH" sz="4400" b="1" dirty="0">
              <a:latin typeface="Helvetica" pitchFamily="2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6C0777C-5FE9-172F-1D0E-743475A76CC5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Budget 2024</a:t>
            </a:r>
          </a:p>
        </p:txBody>
      </p:sp>
    </p:spTree>
    <p:extLst>
      <p:ext uri="{BB962C8B-B14F-4D97-AF65-F5344CB8AC3E}">
        <p14:creationId xmlns:p14="http://schemas.microsoft.com/office/powerpoint/2010/main" val="1125445628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605</Words>
  <Application>Microsoft Office PowerPoint</Application>
  <PresentationFormat>Grand écran</PresentationFormat>
  <Paragraphs>233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Michael Ostertag</dc:creator>
  <cp:lastModifiedBy>Michael Ostertag</cp:lastModifiedBy>
  <cp:revision>8</cp:revision>
  <dcterms:created xsi:type="dcterms:W3CDTF">2023-12-07T08:15:25Z</dcterms:created>
  <dcterms:modified xsi:type="dcterms:W3CDTF">2023-12-08T07:43:21Z</dcterms:modified>
</cp:coreProperties>
</file>