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70" r:id="rId5"/>
    <p:sldId id="271" r:id="rId6"/>
    <p:sldId id="272" r:id="rId7"/>
    <p:sldId id="273" r:id="rId8"/>
    <p:sldId id="283" r:id="rId9"/>
    <p:sldId id="274" r:id="rId10"/>
    <p:sldId id="276" r:id="rId11"/>
    <p:sldId id="275" r:id="rId12"/>
    <p:sldId id="277" r:id="rId13"/>
    <p:sldId id="278" r:id="rId14"/>
    <p:sldId id="279" r:id="rId15"/>
    <p:sldId id="282" r:id="rId16"/>
    <p:sldId id="280" r:id="rId17"/>
    <p:sldId id="281" r:id="rId18"/>
    <p:sldId id="268" r:id="rId19"/>
    <p:sldId id="284" r:id="rId20"/>
  </p:sldIdLst>
  <p:sldSz cx="12192000" cy="68580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CB9"/>
    <a:srgbClr val="ED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2310" y="144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74B235AB-A589-4C89-AD80-BCCE3E1800CE}" type="datetimeFigureOut">
              <a:rPr lang="fr-CH" smtClean="0"/>
              <a:t>24.06.2024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CH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9987B0D-5E60-4DFD-AC65-459021E2746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60929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A13020-E66E-3B63-F8DF-3F5A04A394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82E4767-BED2-8783-B692-1E19F5DC4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2AE7CF-A76F-E714-6734-F4DD7FE51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24.06.2024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029577-DD10-6951-8558-D94437A9B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B452777-E00C-1427-ED10-F2FD3C300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82129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51C1FE-F9D7-D3CB-E463-DECF2E1AE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FD9A810-ED61-B2D3-2D3F-B065B70F7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9B97A7-CCF3-F387-2967-BE5A1332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24.06.2024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F1E118-3D31-6F97-4294-804F1F213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371A7F-C7C2-3100-41D4-F52CD142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1961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91604C9-8A28-954E-8E77-B1E6E3D4F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14FED0C-ABC0-3CAC-9E64-1F86F57F5A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25C92E-0600-8D43-AF01-6C06D0FC8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24.06.2024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9ECCBD-3801-EDB0-52E5-D6FB9918C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DC67CB5-078E-19A5-7F2F-EC62C7128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4219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03A867-0E05-4FB8-6697-467D4092C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3FD804-45F9-0EDA-D15D-941E32B11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BE6AF32-4AC1-5CF2-1F8E-1333D70D7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24.06.2024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42D3D2-5770-9BD2-B320-E90235350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C537A29-2926-AD5E-9602-A79C9606A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0162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BD4FA8-4F09-ECB9-C655-FF09D28B2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EDEC3BE-7F61-CAFB-D52F-BE104EB7F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526370-F3E4-4A1A-035F-66D253C67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24.06.2024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541A6C-E7E9-B4BC-7B80-4613FC0A0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2C5014-D367-0E56-B818-45572F3F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320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4B9FAF-5426-5912-A05E-941F151B1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7973D9-BE87-6EA3-7C10-F12858CB8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48318C-ACDE-F8E9-5BFE-991352348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E328EE-446B-9E0B-3F47-F04E11E26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24.06.2024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5D13753-84BF-71A2-6BD9-DCB31A234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E104E82-0C71-8019-9D72-4470A9C58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5858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C88C70-5906-1885-1373-FAE9434CC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96B656E-7AA7-F9A1-C839-A4C17D0DD7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EE2657-A8B0-A1DB-5885-0CE219791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E66F16-5B48-015E-2CD5-C5F3B61832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3FB2BEB-3ED3-8F1F-2E57-2E8FB47E2B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1E05D3D-2BC7-0AE1-BD79-FE348D3E3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24.06.2024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4AD7787-BC13-1473-A031-8C8D874D5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C748C69-66B8-CF84-78AF-5BEB42C90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97477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2EB651-A914-2FF5-F060-10F435A8E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ECB0610-D961-B531-B421-F980B66DE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24.06.2024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3946C25-86D3-E3F3-FF2B-74908B72B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693774E-1342-B844-3D22-863D1DAD1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23211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061CAC2-3AED-9CF5-5558-CBE8503BF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24.06.2024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8F536D8-4178-4775-D357-2E8578D0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662183C-52EC-7D58-5808-A90F0896C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8944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70DC27-7946-5F7C-6104-19F26CE6B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9BB95F-E830-278A-F887-FC44EE9CE6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CF02E3-EAE5-F628-EB96-64993CE49D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3FED826-709A-65CA-6DD7-34867B9AF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24.06.2024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9DB481-6AEB-6EC9-8C6D-C5D117A67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13FC77-2870-B3BB-435D-7940AFD00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9455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42B963-AD39-BC07-1903-52E1A0C14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2B25BD0-5960-679B-6CE4-77FBEAF7DB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C869DBC-BB3C-84A7-0B6D-182F9842E7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ED6633-3DCD-E9B6-845D-FC43F9DF3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DEB6A-AF39-4DF9-90E8-FBA1CEAD8E6A}" type="datetimeFigureOut">
              <a:rPr lang="fr-CH" smtClean="0"/>
              <a:t>24.06.2024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DEB0092-EBF6-3050-7A95-2652F973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7A1B2CC-B9C5-CAD5-BA82-B56A487C9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22994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1660B5-4199-D618-957C-2E5ABD72D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B7EB99-6ED8-C7C2-BF32-8A472E409E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339178-1585-C911-3E82-313B225ABF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DEB6A-AF39-4DF9-90E8-FBA1CEAD8E6A}" type="datetimeFigureOut">
              <a:rPr lang="fr-CH" smtClean="0"/>
              <a:t>24.06.2024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138333-A530-C017-504D-D85D945621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109DA0-323D-C9CA-561E-575EE0F0AF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5252D-C49C-4006-A947-0F6A3FC2444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50297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57971508-FF66-C90C-E7D2-FD97B3E46897}"/>
              </a:ext>
            </a:extLst>
          </p:cNvPr>
          <p:cNvSpPr txBox="1"/>
          <p:nvPr/>
        </p:nvSpPr>
        <p:spPr>
          <a:xfrm>
            <a:off x="1582685" y="3450194"/>
            <a:ext cx="90266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dirty="0">
                <a:latin typeface="Helvetica" pitchFamily="2" charset="0"/>
              </a:rPr>
              <a:t>Présentation à l’Assemblée communale ordinaire du 25 juin 2024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7144C05-4DFC-6835-F9AB-030FE1F65C91}"/>
              </a:ext>
            </a:extLst>
          </p:cNvPr>
          <p:cNvSpPr txBox="1"/>
          <p:nvPr/>
        </p:nvSpPr>
        <p:spPr>
          <a:xfrm>
            <a:off x="1740973" y="2182505"/>
            <a:ext cx="8710047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7500" b="1" dirty="0">
                <a:latin typeface="Helvetica" pitchFamily="2" charset="0"/>
              </a:rPr>
              <a:t>Comptes 2023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392" y="372516"/>
            <a:ext cx="2269215" cy="107787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A35ACAA6-A079-6A82-C807-203B35296BC0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25 juin 2024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6182DB5-5D65-D4F6-FE0E-F13438D2E22E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Denis Gatherat</a:t>
            </a:r>
          </a:p>
        </p:txBody>
      </p:sp>
    </p:spTree>
    <p:extLst>
      <p:ext uri="{BB962C8B-B14F-4D97-AF65-F5344CB8AC3E}">
        <p14:creationId xmlns:p14="http://schemas.microsoft.com/office/powerpoint/2010/main" val="2926314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10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Comptes d’investissements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EEECF43-A81C-E417-22C4-C16E245EF972}"/>
              </a:ext>
            </a:extLst>
          </p:cNvPr>
          <p:cNvSpPr txBox="1"/>
          <p:nvPr/>
        </p:nvSpPr>
        <p:spPr>
          <a:xfrm>
            <a:off x="479424" y="1690914"/>
            <a:ext cx="10174062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"/>
            </a:pPr>
            <a:r>
              <a:rPr lang="fr-CH" sz="2000" dirty="0">
                <a:latin typeface="Helvetica" pitchFamily="2" charset="0"/>
              </a:rPr>
              <a:t>Il n’y a eu que </a:t>
            </a:r>
            <a:r>
              <a:rPr lang="fr-CH" sz="2000" b="1" dirty="0">
                <a:latin typeface="Helvetica" pitchFamily="2" charset="0"/>
              </a:rPr>
              <a:t>CHF 438’142.-</a:t>
            </a:r>
            <a:r>
              <a:rPr lang="fr-CH" sz="2000" dirty="0">
                <a:latin typeface="Helvetica" pitchFamily="2" charset="0"/>
              </a:rPr>
              <a:t> d’investissements sur les </a:t>
            </a:r>
            <a:r>
              <a:rPr lang="fr-CH" sz="2000" b="1" dirty="0">
                <a:latin typeface="Helvetica" pitchFamily="2" charset="0"/>
              </a:rPr>
              <a:t>CHF 1’177’500.- </a:t>
            </a:r>
            <a:r>
              <a:rPr lang="fr-CH" sz="2000" dirty="0">
                <a:latin typeface="Helvetica" pitchFamily="2" charset="0"/>
              </a:rPr>
              <a:t>budgétisés.</a:t>
            </a:r>
          </a:p>
          <a:p>
            <a:pPr algn="just"/>
            <a:endParaRPr lang="fr-CH" sz="1400" dirty="0">
              <a:latin typeface="Helvetica" pitchFamily="2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"/>
            </a:pPr>
            <a:r>
              <a:rPr lang="fr-CH" sz="2000" dirty="0">
                <a:latin typeface="Helvetica" pitchFamily="2" charset="0"/>
              </a:rPr>
              <a:t>Ce sont principalement : </a:t>
            </a:r>
          </a:p>
          <a:p>
            <a:pPr marL="914400" lvl="1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fr-CH" sz="2000" dirty="0">
                <a:latin typeface="Helvetica" pitchFamily="2" charset="0"/>
              </a:rPr>
              <a:t>Une partie des travaux de </a:t>
            </a:r>
            <a:r>
              <a:rPr lang="fr-CH" sz="2000" b="1" dirty="0">
                <a:latin typeface="Helvetica" pitchFamily="2" charset="0"/>
              </a:rPr>
              <a:t>«La Grange», </a:t>
            </a:r>
            <a:r>
              <a:rPr lang="fr-CH" sz="2000" dirty="0">
                <a:latin typeface="Helvetica" pitchFamily="2" charset="0"/>
              </a:rPr>
              <a:t>reportés en 2024.</a:t>
            </a:r>
          </a:p>
          <a:p>
            <a:pPr marL="914400" lvl="1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fr-CH" sz="2000" dirty="0">
                <a:latin typeface="Helvetica" pitchFamily="2" charset="0"/>
              </a:rPr>
              <a:t>La route de </a:t>
            </a:r>
            <a:r>
              <a:rPr lang="fr-CH" sz="2000" b="1" dirty="0">
                <a:latin typeface="Helvetica" pitchFamily="2" charset="0"/>
              </a:rPr>
              <a:t>La Combatte, </a:t>
            </a:r>
            <a:r>
              <a:rPr lang="fr-CH" sz="2000" dirty="0">
                <a:latin typeface="Helvetica" pitchFamily="2" charset="0"/>
              </a:rPr>
              <a:t>dont les travaux ne commenceront qu’en 2024.</a:t>
            </a:r>
          </a:p>
          <a:p>
            <a:pPr lvl="1" algn="just"/>
            <a:endParaRPr lang="fr-CH" sz="1400" dirty="0">
              <a:latin typeface="Helvetica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"/>
            </a:pPr>
            <a:r>
              <a:rPr lang="fr-CH" sz="2000" b="1" dirty="0">
                <a:latin typeface="Helvetica" pitchFamily="2" charset="0"/>
              </a:rPr>
              <a:t>Le changement des fenêtres </a:t>
            </a:r>
            <a:r>
              <a:rPr lang="fr-CH" sz="2000" dirty="0">
                <a:latin typeface="Helvetica" pitchFamily="2" charset="0"/>
              </a:rPr>
              <a:t>a pris du retard et une petite partie des travaux a été reportée en </a:t>
            </a:r>
            <a:r>
              <a:rPr lang="fr-CH" sz="2000" b="1" dirty="0">
                <a:latin typeface="Helvetica" pitchFamily="2" charset="0"/>
              </a:rPr>
              <a:t>2024</a:t>
            </a:r>
            <a:r>
              <a:rPr lang="fr-CH" sz="2000" dirty="0">
                <a:latin typeface="Helvetica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0067011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11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Comptes d’investissements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76DCAC19-8B0B-E06F-AFA6-50849A9F8F94}"/>
              </a:ext>
            </a:extLst>
          </p:cNvPr>
          <p:cNvGrpSpPr/>
          <p:nvPr/>
        </p:nvGrpSpPr>
        <p:grpSpPr>
          <a:xfrm>
            <a:off x="479424" y="810018"/>
            <a:ext cx="9024211" cy="5012158"/>
            <a:chOff x="2723679" y="1454840"/>
            <a:chExt cx="6744641" cy="3746057"/>
          </a:xfrm>
        </p:grpSpPr>
        <p:pic>
          <p:nvPicPr>
            <p:cNvPr id="16" name="Image 15">
              <a:extLst>
                <a:ext uri="{FF2B5EF4-FFF2-40B4-BE49-F238E27FC236}">
                  <a16:creationId xmlns:a16="http://schemas.microsoft.com/office/drawing/2014/main" id="{B2F61FB1-44B9-A2B5-8D32-7387629C5EB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37" t="7" b="61626"/>
            <a:stretch/>
          </p:blipFill>
          <p:spPr>
            <a:xfrm>
              <a:off x="5448300" y="1454840"/>
              <a:ext cx="4016845" cy="210716"/>
            </a:xfrm>
            <a:prstGeom prst="rect">
              <a:avLst/>
            </a:prstGeom>
          </p:spPr>
        </p:pic>
        <p:pic>
          <p:nvPicPr>
            <p:cNvPr id="7" name="Image 6" descr="Une image contenant texte, capture d’écran, nombre, logiciel&#10;&#10;Description générée automatiquement">
              <a:extLst>
                <a:ext uri="{FF2B5EF4-FFF2-40B4-BE49-F238E27FC236}">
                  <a16:creationId xmlns:a16="http://schemas.microsoft.com/office/drawing/2014/main" id="{21D1F8BB-F5FD-BD77-DC5D-CE88FDFA59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23679" y="1657102"/>
              <a:ext cx="6744641" cy="3543795"/>
            </a:xfrm>
            <a:prstGeom prst="rect">
              <a:avLst/>
            </a:prstGeom>
          </p:spPr>
        </p:pic>
      </p:grpSp>
      <p:sp>
        <p:nvSpPr>
          <p:cNvPr id="20" name="ZoneTexte 19">
            <a:extLst>
              <a:ext uri="{FF2B5EF4-FFF2-40B4-BE49-F238E27FC236}">
                <a16:creationId xmlns:a16="http://schemas.microsoft.com/office/drawing/2014/main" id="{0AE95189-0657-901B-E529-6A07E52CF5AD}"/>
              </a:ext>
            </a:extLst>
          </p:cNvPr>
          <p:cNvSpPr txBox="1"/>
          <p:nvPr/>
        </p:nvSpPr>
        <p:spPr>
          <a:xfrm>
            <a:off x="479424" y="5923586"/>
            <a:ext cx="9019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dirty="0">
                <a:latin typeface="Helvetica" pitchFamily="2" charset="0"/>
              </a:rPr>
              <a:t>0292: Immeubles et installations </a:t>
            </a:r>
            <a:r>
              <a:rPr lang="fr-CH" sz="2000" b="1" dirty="0">
                <a:latin typeface="Helvetica" pitchFamily="2" charset="0"/>
              </a:rPr>
              <a:t>CHF 327’208.- </a:t>
            </a:r>
            <a:r>
              <a:rPr lang="fr-CH" sz="2000" dirty="0">
                <a:latin typeface="Helvetica" pitchFamily="2" charset="0"/>
              </a:rPr>
              <a:t>/ Budget </a:t>
            </a:r>
            <a:r>
              <a:rPr lang="fr-CH" sz="2000" b="1" dirty="0">
                <a:latin typeface="Helvetica" pitchFamily="2" charset="0"/>
              </a:rPr>
              <a:t>CHF 400’000.-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7825C953-8C1D-83D9-C0EC-EEB6C02F5EF5}"/>
              </a:ext>
            </a:extLst>
          </p:cNvPr>
          <p:cNvSpPr txBox="1"/>
          <p:nvPr/>
        </p:nvSpPr>
        <p:spPr>
          <a:xfrm>
            <a:off x="479424" y="664624"/>
            <a:ext cx="2797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Helvetica" pitchFamily="2" charset="0"/>
              </a:rPr>
              <a:t>Page 1 - investissements</a:t>
            </a:r>
          </a:p>
        </p:txBody>
      </p:sp>
    </p:spTree>
    <p:extLst>
      <p:ext uri="{BB962C8B-B14F-4D97-AF65-F5344CB8AC3E}">
        <p14:creationId xmlns:p14="http://schemas.microsoft.com/office/powerpoint/2010/main" val="2411440451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12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Comptes d’investissements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AE95189-0657-901B-E529-6A07E52CF5AD}"/>
              </a:ext>
            </a:extLst>
          </p:cNvPr>
          <p:cNvSpPr txBox="1"/>
          <p:nvPr/>
        </p:nvSpPr>
        <p:spPr>
          <a:xfrm>
            <a:off x="473336" y="5461761"/>
            <a:ext cx="90199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dirty="0">
                <a:latin typeface="Helvetica" pitchFamily="2" charset="0"/>
              </a:rPr>
              <a:t>2128: Immeubles, locaux, installations </a:t>
            </a:r>
            <a:r>
              <a:rPr lang="fr-CH" sz="2000" b="1" dirty="0">
                <a:latin typeface="Helvetica" pitchFamily="2" charset="0"/>
              </a:rPr>
              <a:t>CHF 50’000.- </a:t>
            </a:r>
            <a:r>
              <a:rPr lang="fr-CH" sz="2000" dirty="0">
                <a:latin typeface="Helvetica" pitchFamily="2" charset="0"/>
              </a:rPr>
              <a:t>/ Budget </a:t>
            </a:r>
            <a:r>
              <a:rPr lang="fr-CH" sz="2000" b="1" dirty="0">
                <a:latin typeface="Helvetica" pitchFamily="2" charset="0"/>
              </a:rPr>
              <a:t>CHF 120’000.-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626E327D-6FDC-8D95-CD01-3FC2F1E5A5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37" t="7" b="61626"/>
          <a:stretch/>
        </p:blipFill>
        <p:spPr>
          <a:xfrm>
            <a:off x="4124919" y="810018"/>
            <a:ext cx="5374468" cy="281934"/>
          </a:xfrm>
          <a:prstGeom prst="rect">
            <a:avLst/>
          </a:prstGeom>
        </p:spPr>
      </p:pic>
      <p:pic>
        <p:nvPicPr>
          <p:cNvPr id="14" name="Image 13" descr="Une image contenant texte, capture d’écran, nombre, affichage">
            <a:extLst>
              <a:ext uri="{FF2B5EF4-FFF2-40B4-BE49-F238E27FC236}">
                <a16:creationId xmlns:a16="http://schemas.microsoft.com/office/drawing/2014/main" id="{FAF8BC40-1DF2-BFE1-D14B-DFAC7E725F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36" y="1079805"/>
            <a:ext cx="9032629" cy="3776354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5ABF7CAD-892B-D9D8-D2A2-6C256D4A1CB7}"/>
              </a:ext>
            </a:extLst>
          </p:cNvPr>
          <p:cNvSpPr txBox="1"/>
          <p:nvPr/>
        </p:nvSpPr>
        <p:spPr>
          <a:xfrm>
            <a:off x="479424" y="664624"/>
            <a:ext cx="2797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Helvetica" pitchFamily="2" charset="0"/>
              </a:rPr>
              <a:t>Page 2 - investissements</a:t>
            </a:r>
          </a:p>
        </p:txBody>
      </p:sp>
    </p:spTree>
    <p:extLst>
      <p:ext uri="{BB962C8B-B14F-4D97-AF65-F5344CB8AC3E}">
        <p14:creationId xmlns:p14="http://schemas.microsoft.com/office/powerpoint/2010/main" val="3609164850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13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Comptes d’investissements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626E327D-6FDC-8D95-CD01-3FC2F1E5A5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37" t="7" b="61626"/>
          <a:stretch/>
        </p:blipFill>
        <p:spPr>
          <a:xfrm>
            <a:off x="4124919" y="816041"/>
            <a:ext cx="5374468" cy="281934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0AE95189-0657-901B-E529-6A07E52CF5AD}"/>
              </a:ext>
            </a:extLst>
          </p:cNvPr>
          <p:cNvSpPr txBox="1"/>
          <p:nvPr/>
        </p:nvSpPr>
        <p:spPr>
          <a:xfrm>
            <a:off x="483671" y="5420241"/>
            <a:ext cx="109153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dirty="0">
                <a:latin typeface="Helvetica" pitchFamily="2" charset="0"/>
              </a:rPr>
              <a:t>6150 : Aménagement Combatte </a:t>
            </a:r>
            <a:r>
              <a:rPr lang="fr-CH" sz="2000" b="1" dirty="0">
                <a:latin typeface="Helvetica" pitchFamily="2" charset="0"/>
              </a:rPr>
              <a:t>CHF 0.- </a:t>
            </a:r>
            <a:r>
              <a:rPr lang="fr-CH" sz="2000" dirty="0">
                <a:latin typeface="Helvetica" pitchFamily="2" charset="0"/>
              </a:rPr>
              <a:t>(travaux 2024) / Budget </a:t>
            </a:r>
            <a:r>
              <a:rPr lang="fr-CH" sz="2000" b="1" dirty="0">
                <a:latin typeface="Helvetica" pitchFamily="2" charset="0"/>
              </a:rPr>
              <a:t>CHF 262’000.-</a:t>
            </a:r>
            <a:br>
              <a:rPr lang="fr-CH" sz="2000" dirty="0">
                <a:latin typeface="Helvetica" pitchFamily="2" charset="0"/>
              </a:rPr>
            </a:br>
            <a:r>
              <a:rPr lang="fr-CH" sz="2000" dirty="0">
                <a:latin typeface="Helvetica" pitchFamily="2" charset="0"/>
              </a:rPr>
              <a:t>6156 : Adaptation marquage circulation </a:t>
            </a:r>
            <a:r>
              <a:rPr lang="fr-CH" sz="2000" b="1" dirty="0">
                <a:latin typeface="Helvetica" pitchFamily="2" charset="0"/>
              </a:rPr>
              <a:t>CHF 732.- </a:t>
            </a:r>
            <a:r>
              <a:rPr lang="fr-CH" sz="2000" dirty="0">
                <a:latin typeface="Helvetica" pitchFamily="2" charset="0"/>
              </a:rPr>
              <a:t>(travaux 2024) / Budget </a:t>
            </a:r>
            <a:r>
              <a:rPr lang="fr-CH" sz="2000" b="1" dirty="0">
                <a:latin typeface="Helvetica" pitchFamily="2" charset="0"/>
              </a:rPr>
              <a:t>CHF 30’500.-</a:t>
            </a:r>
          </a:p>
        </p:txBody>
      </p:sp>
      <p:pic>
        <p:nvPicPr>
          <p:cNvPr id="6" name="Image 5" descr="Une image contenant texte, capture d’écran, nombre, logiciel&#10;&#10;Description générée automatiquement">
            <a:extLst>
              <a:ext uri="{FF2B5EF4-FFF2-40B4-BE49-F238E27FC236}">
                <a16:creationId xmlns:a16="http://schemas.microsoft.com/office/drawing/2014/main" id="{FF08E74E-478E-097C-D331-2294C771C4A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573"/>
          <a:stretch/>
        </p:blipFill>
        <p:spPr>
          <a:xfrm>
            <a:off x="482599" y="1088383"/>
            <a:ext cx="9013875" cy="3860406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4315ADA-7B2B-FDFF-8503-8B5E20326600}"/>
              </a:ext>
            </a:extLst>
          </p:cNvPr>
          <p:cNvSpPr txBox="1"/>
          <p:nvPr/>
        </p:nvSpPr>
        <p:spPr>
          <a:xfrm>
            <a:off x="479424" y="664624"/>
            <a:ext cx="2797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Helvetica" pitchFamily="2" charset="0"/>
              </a:rPr>
              <a:t>Page 3 - investissements</a:t>
            </a:r>
          </a:p>
        </p:txBody>
      </p:sp>
    </p:spTree>
    <p:extLst>
      <p:ext uri="{BB962C8B-B14F-4D97-AF65-F5344CB8AC3E}">
        <p14:creationId xmlns:p14="http://schemas.microsoft.com/office/powerpoint/2010/main" val="135050970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14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Comptes d’investissements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0AE95189-0657-901B-E529-6A07E52CF5AD}"/>
              </a:ext>
            </a:extLst>
          </p:cNvPr>
          <p:cNvSpPr txBox="1"/>
          <p:nvPr/>
        </p:nvSpPr>
        <p:spPr>
          <a:xfrm>
            <a:off x="483672" y="3488352"/>
            <a:ext cx="10117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dirty="0">
                <a:latin typeface="Helvetica" pitchFamily="2" charset="0"/>
              </a:rPr>
              <a:t>7100 : Approvisionnement en eau </a:t>
            </a:r>
            <a:r>
              <a:rPr lang="fr-CH" sz="2000" b="1" dirty="0">
                <a:latin typeface="Helvetica" pitchFamily="2" charset="0"/>
              </a:rPr>
              <a:t>CHF 0.- </a:t>
            </a:r>
            <a:r>
              <a:rPr lang="fr-CH" sz="2000" dirty="0">
                <a:latin typeface="Helvetica" pitchFamily="2" charset="0"/>
              </a:rPr>
              <a:t>(travaux 2024) / Budget </a:t>
            </a:r>
            <a:r>
              <a:rPr lang="fr-CH" sz="2000" b="1" dirty="0">
                <a:latin typeface="Helvetica" pitchFamily="2" charset="0"/>
              </a:rPr>
              <a:t>CHF 110’000.-</a:t>
            </a:r>
          </a:p>
        </p:txBody>
      </p:sp>
      <p:pic>
        <p:nvPicPr>
          <p:cNvPr id="13" name="Image 12" descr="Une image contenant texte, capture d’écran, Police&#10;&#10;Description générée automatiquement">
            <a:extLst>
              <a:ext uri="{FF2B5EF4-FFF2-40B4-BE49-F238E27FC236}">
                <a16:creationId xmlns:a16="http://schemas.microsoft.com/office/drawing/2014/main" id="{9EECFD9A-BD05-FF5D-F06D-A2937BFA4B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4" y="1597220"/>
            <a:ext cx="9013875" cy="1782405"/>
          </a:xfrm>
          <a:prstGeom prst="rect">
            <a:avLst/>
          </a:prstGeom>
        </p:spPr>
      </p:pic>
      <p:grpSp>
        <p:nvGrpSpPr>
          <p:cNvPr id="17" name="Groupe 16">
            <a:extLst>
              <a:ext uri="{FF2B5EF4-FFF2-40B4-BE49-F238E27FC236}">
                <a16:creationId xmlns:a16="http://schemas.microsoft.com/office/drawing/2014/main" id="{6C0D9A32-716F-2626-F3B6-3A3D44248775}"/>
              </a:ext>
            </a:extLst>
          </p:cNvPr>
          <p:cNvGrpSpPr/>
          <p:nvPr/>
        </p:nvGrpSpPr>
        <p:grpSpPr>
          <a:xfrm>
            <a:off x="482599" y="816041"/>
            <a:ext cx="9016788" cy="784159"/>
            <a:chOff x="482599" y="816041"/>
            <a:chExt cx="9016788" cy="784159"/>
          </a:xfrm>
        </p:grpSpPr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BCA3FEB2-61ED-B3E4-28A4-72F41FF0396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37" t="7" b="61626"/>
            <a:stretch/>
          </p:blipFill>
          <p:spPr>
            <a:xfrm>
              <a:off x="4124919" y="816041"/>
              <a:ext cx="5374468" cy="281934"/>
            </a:xfrm>
            <a:prstGeom prst="rect">
              <a:avLst/>
            </a:prstGeom>
          </p:spPr>
        </p:pic>
        <p:pic>
          <p:nvPicPr>
            <p:cNvPr id="16" name="Image 15" descr="Une image contenant texte, capture d’écran, nombre, logiciel&#10;&#10;Description générée automatiquement">
              <a:extLst>
                <a:ext uri="{FF2B5EF4-FFF2-40B4-BE49-F238E27FC236}">
                  <a16:creationId xmlns:a16="http://schemas.microsoft.com/office/drawing/2014/main" id="{49DCA679-93D8-0E21-D6DB-118C153299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90000"/>
            <a:stretch/>
          </p:blipFill>
          <p:spPr>
            <a:xfrm>
              <a:off x="482599" y="1088383"/>
              <a:ext cx="9013875" cy="511817"/>
            </a:xfrm>
            <a:prstGeom prst="rect">
              <a:avLst/>
            </a:prstGeom>
          </p:spPr>
        </p:pic>
      </p:grpSp>
      <p:pic>
        <p:nvPicPr>
          <p:cNvPr id="19" name="Image 18" descr="Une image contenant texte, capture d’écran, Police, ligne&#10;&#10;Description générée automatiquement">
            <a:extLst>
              <a:ext uri="{FF2B5EF4-FFF2-40B4-BE49-F238E27FC236}">
                <a16:creationId xmlns:a16="http://schemas.microsoft.com/office/drawing/2014/main" id="{410AEE86-161B-11D6-F7DC-C731F2CA2C9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65" y="4331612"/>
            <a:ext cx="9020176" cy="1197594"/>
          </a:xfrm>
          <a:prstGeom prst="rect">
            <a:avLst/>
          </a:prstGeom>
        </p:spPr>
      </p:pic>
      <p:sp>
        <p:nvSpPr>
          <p:cNvPr id="21" name="ZoneTexte 20">
            <a:extLst>
              <a:ext uri="{FF2B5EF4-FFF2-40B4-BE49-F238E27FC236}">
                <a16:creationId xmlns:a16="http://schemas.microsoft.com/office/drawing/2014/main" id="{41BDA2D8-A053-2757-FBF4-1C35596AFD1B}"/>
              </a:ext>
            </a:extLst>
          </p:cNvPr>
          <p:cNvSpPr txBox="1"/>
          <p:nvPr/>
        </p:nvSpPr>
        <p:spPr>
          <a:xfrm>
            <a:off x="473336" y="5608443"/>
            <a:ext cx="10189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2000" dirty="0">
                <a:latin typeface="Helvetica" pitchFamily="2" charset="0"/>
              </a:rPr>
              <a:t>7200 : Assainissement des eaux </a:t>
            </a:r>
            <a:r>
              <a:rPr lang="fr-CH" sz="2000" b="1" dirty="0">
                <a:latin typeface="Helvetica" pitchFamily="2" charset="0"/>
              </a:rPr>
              <a:t>CHF 295.-</a:t>
            </a:r>
            <a:r>
              <a:rPr lang="fr-CH" sz="2000" dirty="0">
                <a:latin typeface="Helvetica" pitchFamily="2" charset="0"/>
              </a:rPr>
              <a:t> (travaux 2024)</a:t>
            </a:r>
            <a:r>
              <a:rPr lang="fr-CH" sz="2000" b="1" dirty="0">
                <a:latin typeface="Helvetica" pitchFamily="2" charset="0"/>
              </a:rPr>
              <a:t> </a:t>
            </a:r>
            <a:r>
              <a:rPr lang="fr-CH" sz="2000" dirty="0">
                <a:latin typeface="Helvetica" pitchFamily="2" charset="0"/>
              </a:rPr>
              <a:t>/ Budget </a:t>
            </a:r>
            <a:r>
              <a:rPr lang="fr-CH" sz="2000" b="1" dirty="0">
                <a:latin typeface="Helvetica" pitchFamily="2" charset="0"/>
              </a:rPr>
              <a:t>CHF 165’000.-</a:t>
            </a:r>
            <a:endParaRPr lang="fr-CH" sz="900" b="1" dirty="0">
              <a:latin typeface="Helvetica" pitchFamily="2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1D57806F-EC52-CEDB-DC79-C6B6EDFEA2F1}"/>
              </a:ext>
            </a:extLst>
          </p:cNvPr>
          <p:cNvSpPr txBox="1"/>
          <p:nvPr/>
        </p:nvSpPr>
        <p:spPr>
          <a:xfrm>
            <a:off x="479424" y="664624"/>
            <a:ext cx="2797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Helvetica" pitchFamily="2" charset="0"/>
              </a:rPr>
              <a:t>Page 4 - investissements</a:t>
            </a:r>
          </a:p>
        </p:txBody>
      </p:sp>
    </p:spTree>
    <p:extLst>
      <p:ext uri="{BB962C8B-B14F-4D97-AF65-F5344CB8AC3E}">
        <p14:creationId xmlns:p14="http://schemas.microsoft.com/office/powerpoint/2010/main" val="3836404439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15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050A6FB-6E3F-F1F7-8865-84E35A271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64112"/>
              </p:ext>
            </p:extLst>
          </p:nvPr>
        </p:nvGraphicFramePr>
        <p:xfrm>
          <a:off x="542924" y="1204320"/>
          <a:ext cx="9968155" cy="266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4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3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3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600">
                <a:tc>
                  <a:txBody>
                    <a:bodyPr/>
                    <a:lstStyle/>
                    <a:p>
                      <a:r>
                        <a:rPr lang="fr-CH" sz="2000" b="1" dirty="0">
                          <a:latin typeface="Helvetica" pitchFamily="2" charset="0"/>
                        </a:rPr>
                        <a:t>Fonds spéciaux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B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H" sz="2000" b="1" dirty="0">
                          <a:latin typeface="Helvetica" pitchFamily="2" charset="0"/>
                        </a:rPr>
                        <a:t>Comptes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>
                          <a:latin typeface="Helvetica" pitchFamily="2" charset="0"/>
                        </a:rPr>
                        <a:t>Solde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131">
                <a:tc>
                  <a:txBody>
                    <a:bodyPr/>
                    <a:lstStyle/>
                    <a:p>
                      <a:r>
                        <a:rPr lang="fr-CH" sz="2000" b="0" dirty="0">
                          <a:latin typeface="Helvetica" pitchFamily="2" charset="0"/>
                        </a:rPr>
                        <a:t>Eau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chemeClr val="accent6"/>
                          </a:solidFill>
                          <a:latin typeface="Helvetica" pitchFamily="2" charset="0"/>
                        </a:rPr>
                        <a:t>CHF 21’258.61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H" sz="2000" b="0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CHF 259’196.58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600">
                <a:tc>
                  <a:txBody>
                    <a:bodyPr/>
                    <a:lstStyle/>
                    <a:p>
                      <a:r>
                        <a:rPr lang="fr-CH" sz="2000" b="0" dirty="0">
                          <a:latin typeface="Helvetica" pitchFamily="2" charset="0"/>
                        </a:rPr>
                        <a:t>Eaux usées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chemeClr val="accent6"/>
                          </a:solidFill>
                          <a:latin typeface="Helvetica" pitchFamily="2" charset="0"/>
                        </a:rPr>
                        <a:t>CHF 18’924.92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H" sz="2000" b="0" dirty="0">
                        <a:latin typeface="Helvetica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CHF 476’272.20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600">
                <a:tc>
                  <a:txBody>
                    <a:bodyPr/>
                    <a:lstStyle/>
                    <a:p>
                      <a:r>
                        <a:rPr lang="fr-CH" sz="2000" b="0" dirty="0">
                          <a:latin typeface="Helvetica" pitchFamily="2" charset="0"/>
                        </a:rPr>
                        <a:t>Déchets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chemeClr val="accent6"/>
                          </a:solidFill>
                          <a:latin typeface="Helvetica" pitchFamily="2" charset="0"/>
                        </a:rPr>
                        <a:t>CHF 6’917.34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H" sz="2000" b="0" dirty="0">
                        <a:latin typeface="Helvetica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CHF 37’319.90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00">
                <a:tc>
                  <a:txBody>
                    <a:bodyPr/>
                    <a:lstStyle/>
                    <a:p>
                      <a:r>
                        <a:rPr lang="fr-CH" sz="2000" b="0" dirty="0">
                          <a:latin typeface="Helvetica" pitchFamily="2" charset="0"/>
                        </a:rPr>
                        <a:t>Estivage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H" sz="2000" b="0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rgbClr val="FF0000"/>
                          </a:solidFill>
                          <a:latin typeface="Helvetica" pitchFamily="2" charset="0"/>
                        </a:rPr>
                        <a:t>CHF 5’949.30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CHF 151’064.20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600">
                <a:tc>
                  <a:txBody>
                    <a:bodyPr/>
                    <a:lstStyle/>
                    <a:p>
                      <a:r>
                        <a:rPr lang="fr-CH" sz="2000" b="1" dirty="0">
                          <a:latin typeface="Helvetica" pitchFamily="2" charset="0"/>
                        </a:rPr>
                        <a:t>Bénéfice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1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CHF 41’151.57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H" sz="2000" b="0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H" sz="2000" b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275139"/>
                  </a:ext>
                </a:extLst>
              </a:tr>
            </a:tbl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B656A5BC-C4F1-39FC-4FEE-97897B40FFB0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Fonds spéciaux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CCF9FBF-710C-3674-CA97-3D7E4ACDD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845610"/>
              </p:ext>
            </p:extLst>
          </p:nvPr>
        </p:nvGraphicFramePr>
        <p:xfrm>
          <a:off x="542923" y="3988822"/>
          <a:ext cx="570289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7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131">
                <a:tc>
                  <a:txBody>
                    <a:bodyPr/>
                    <a:lstStyle/>
                    <a:p>
                      <a:r>
                        <a:rPr lang="fr-CH" sz="20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Fonctionnement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0" dirty="0">
                          <a:solidFill>
                            <a:schemeClr val="accent6"/>
                          </a:solidFill>
                          <a:latin typeface="Helvetica" pitchFamily="2" charset="0"/>
                        </a:rPr>
                        <a:t>CHF 203’493.65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528021"/>
                  </a:ext>
                </a:extLst>
              </a:tr>
              <a:tr h="145131">
                <a:tc>
                  <a:txBody>
                    <a:bodyPr/>
                    <a:lstStyle/>
                    <a:p>
                      <a:r>
                        <a:rPr lang="fr-CH" sz="2000" b="1" dirty="0">
                          <a:latin typeface="Helvetica" pitchFamily="2" charset="0"/>
                        </a:rPr>
                        <a:t>Bénéfice 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1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CHF 244’645.22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29485"/>
                  </a:ext>
                </a:extLst>
              </a:tr>
              <a:tr h="145131">
                <a:tc>
                  <a:txBody>
                    <a:bodyPr/>
                    <a:lstStyle/>
                    <a:p>
                      <a:r>
                        <a:rPr lang="fr-CH" sz="20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Réserve politique budgétaire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chemeClr val="accent6"/>
                          </a:solidFill>
                          <a:latin typeface="Helvetica" pitchFamily="2" charset="0"/>
                        </a:rPr>
                        <a:t>CHF -200’000.00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758505"/>
                  </a:ext>
                </a:extLst>
              </a:tr>
              <a:tr h="145131">
                <a:tc>
                  <a:txBody>
                    <a:bodyPr/>
                    <a:lstStyle/>
                    <a:p>
                      <a:r>
                        <a:rPr lang="fr-CH" sz="2000" b="1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Bénéfice 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1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CHF 44’645.22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603513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16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Bilan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58BEA541-5701-22E6-4E4E-0C65CED5E472}"/>
              </a:ext>
            </a:extLst>
          </p:cNvPr>
          <p:cNvGrpSpPr/>
          <p:nvPr/>
        </p:nvGrpSpPr>
        <p:grpSpPr>
          <a:xfrm>
            <a:off x="479424" y="1363021"/>
            <a:ext cx="10031655" cy="3501080"/>
            <a:chOff x="479424" y="1514541"/>
            <a:chExt cx="9015271" cy="3146359"/>
          </a:xfrm>
        </p:grpSpPr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0E7BCC69-F2FA-201C-D1AF-AA20933186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37" t="7" b="61626"/>
            <a:stretch/>
          </p:blipFill>
          <p:spPr>
            <a:xfrm>
              <a:off x="4120227" y="1514541"/>
              <a:ext cx="5374468" cy="281934"/>
            </a:xfrm>
            <a:prstGeom prst="rect">
              <a:avLst/>
            </a:prstGeom>
          </p:spPr>
        </p:pic>
        <p:pic>
          <p:nvPicPr>
            <p:cNvPr id="4" name="Image 3" descr="Une image contenant texte, capture d’écran, nombre, Police&#10;&#10;Description générée automatiquement">
              <a:extLst>
                <a:ext uri="{FF2B5EF4-FFF2-40B4-BE49-F238E27FC236}">
                  <a16:creationId xmlns:a16="http://schemas.microsoft.com/office/drawing/2014/main" id="{88458975-D02E-DFF0-936B-49E7C126FA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8192"/>
            <a:stretch/>
          </p:blipFill>
          <p:spPr>
            <a:xfrm>
              <a:off x="479424" y="1793680"/>
              <a:ext cx="9007522" cy="2867220"/>
            </a:xfrm>
            <a:prstGeom prst="rect">
              <a:avLst/>
            </a:prstGeom>
          </p:spPr>
        </p:pic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6887B551-6975-35B2-811B-7689E291B2FD}"/>
              </a:ext>
            </a:extLst>
          </p:cNvPr>
          <p:cNvSpPr txBox="1"/>
          <p:nvPr/>
        </p:nvSpPr>
        <p:spPr>
          <a:xfrm>
            <a:off x="479424" y="664624"/>
            <a:ext cx="2797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Helvetica" pitchFamily="2" charset="0"/>
              </a:rPr>
              <a:t>Dernière page</a:t>
            </a:r>
          </a:p>
        </p:txBody>
      </p:sp>
    </p:spTree>
    <p:extLst>
      <p:ext uri="{BB962C8B-B14F-4D97-AF65-F5344CB8AC3E}">
        <p14:creationId xmlns:p14="http://schemas.microsoft.com/office/powerpoint/2010/main" val="2541734239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17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Bilan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82D411B1-9193-5A78-EAB6-A7A3EAA76450}"/>
              </a:ext>
            </a:extLst>
          </p:cNvPr>
          <p:cNvGrpSpPr/>
          <p:nvPr/>
        </p:nvGrpSpPr>
        <p:grpSpPr>
          <a:xfrm>
            <a:off x="479424" y="859395"/>
            <a:ext cx="10031655" cy="5253423"/>
            <a:chOff x="479424" y="1184341"/>
            <a:chExt cx="9015271" cy="4721158"/>
          </a:xfrm>
        </p:grpSpPr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0E7BCC69-F2FA-201C-D1AF-AA20933186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37" t="7" b="61626"/>
            <a:stretch/>
          </p:blipFill>
          <p:spPr>
            <a:xfrm>
              <a:off x="4120227" y="1184341"/>
              <a:ext cx="5374468" cy="281934"/>
            </a:xfrm>
            <a:prstGeom prst="rect">
              <a:avLst/>
            </a:prstGeom>
          </p:spPr>
        </p:pic>
        <p:pic>
          <p:nvPicPr>
            <p:cNvPr id="4" name="Image 3" descr="Une image contenant texte, capture d’écran, nombre, Police&#10;&#10;Description générée automatiquement">
              <a:extLst>
                <a:ext uri="{FF2B5EF4-FFF2-40B4-BE49-F238E27FC236}">
                  <a16:creationId xmlns:a16="http://schemas.microsoft.com/office/drawing/2014/main" id="{88458975-D02E-DFF0-936B-49E7C126FA4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b="92637"/>
            <a:stretch/>
          </p:blipFill>
          <p:spPr>
            <a:xfrm>
              <a:off x="479424" y="1463480"/>
              <a:ext cx="9007522" cy="505020"/>
            </a:xfrm>
            <a:prstGeom prst="rect">
              <a:avLst/>
            </a:prstGeom>
          </p:spPr>
        </p:pic>
        <p:pic>
          <p:nvPicPr>
            <p:cNvPr id="2" name="Image 1" descr="Une image contenant texte, capture d’écran, nombre, Police&#10;&#10;Description générée automatiquement">
              <a:extLst>
                <a:ext uri="{FF2B5EF4-FFF2-40B4-BE49-F238E27FC236}">
                  <a16:creationId xmlns:a16="http://schemas.microsoft.com/office/drawing/2014/main" id="{AC845825-DBEB-454E-E009-5941E3A085D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1170" b="1051"/>
            <a:stretch/>
          </p:blipFill>
          <p:spPr>
            <a:xfrm>
              <a:off x="479424" y="1943100"/>
              <a:ext cx="9007522" cy="3962399"/>
            </a:xfrm>
            <a:prstGeom prst="rect">
              <a:avLst/>
            </a:prstGeom>
          </p:spPr>
        </p:pic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38AE78F2-96B6-CE0C-4BD8-54D062AEEC9F}"/>
              </a:ext>
            </a:extLst>
          </p:cNvPr>
          <p:cNvSpPr txBox="1"/>
          <p:nvPr/>
        </p:nvSpPr>
        <p:spPr>
          <a:xfrm>
            <a:off x="479424" y="664624"/>
            <a:ext cx="27971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Helvetica" pitchFamily="2" charset="0"/>
              </a:rPr>
              <a:t>Dernière page</a:t>
            </a:r>
          </a:p>
        </p:txBody>
      </p:sp>
    </p:spTree>
    <p:extLst>
      <p:ext uri="{BB962C8B-B14F-4D97-AF65-F5344CB8AC3E}">
        <p14:creationId xmlns:p14="http://schemas.microsoft.com/office/powerpoint/2010/main" val="1978972286"/>
      </p:ext>
    </p:extLst>
  </p:cSld>
  <p:clrMapOvr>
    <a:masterClrMapping/>
  </p:clrMapOvr>
  <p:transition spd="slow">
    <p:push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17144C05-4DFC-6835-F9AB-030FE1F65C91}"/>
              </a:ext>
            </a:extLst>
          </p:cNvPr>
          <p:cNvSpPr txBox="1"/>
          <p:nvPr/>
        </p:nvSpPr>
        <p:spPr>
          <a:xfrm>
            <a:off x="1740975" y="2228671"/>
            <a:ext cx="871004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7500" dirty="0">
                <a:latin typeface="Helvetica" pitchFamily="2" charset="0"/>
              </a:rPr>
              <a:t>Avez-vous des questions ?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392" y="372516"/>
            <a:ext cx="2269215" cy="107787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Espace réservé du numéro de diapositive 7">
            <a:extLst>
              <a:ext uri="{FF2B5EF4-FFF2-40B4-BE49-F238E27FC236}">
                <a16:creationId xmlns:a16="http://schemas.microsoft.com/office/drawing/2014/main" id="{F76BF4E1-6275-6172-644C-BDCE59D4D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18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86FE591-7624-B50C-9C1C-B56488B0B390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D8BDB91-ECBF-0BBE-71AD-6D099B9C648A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</p:spTree>
    <p:extLst>
      <p:ext uri="{BB962C8B-B14F-4D97-AF65-F5344CB8AC3E}">
        <p14:creationId xmlns:p14="http://schemas.microsoft.com/office/powerpoint/2010/main" val="2222968574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19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050A6FB-6E3F-F1F7-8865-84E35A271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054242"/>
              </p:ext>
            </p:extLst>
          </p:nvPr>
        </p:nvGraphicFramePr>
        <p:xfrm>
          <a:off x="542924" y="1204320"/>
          <a:ext cx="9968155" cy="266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4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37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37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600">
                <a:tc>
                  <a:txBody>
                    <a:bodyPr/>
                    <a:lstStyle/>
                    <a:p>
                      <a:r>
                        <a:rPr lang="fr-CH" sz="2000" b="1" dirty="0">
                          <a:latin typeface="Helvetica" pitchFamily="2" charset="0"/>
                        </a:rPr>
                        <a:t>Fonds spéciaux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B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H" sz="2000" b="1" dirty="0">
                          <a:latin typeface="Helvetica" pitchFamily="2" charset="0"/>
                        </a:rPr>
                        <a:t>Comptes 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B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b="1" dirty="0">
                          <a:latin typeface="Helvetica" pitchFamily="2" charset="0"/>
                        </a:rPr>
                        <a:t>Solde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131">
                <a:tc>
                  <a:txBody>
                    <a:bodyPr/>
                    <a:lstStyle/>
                    <a:p>
                      <a:r>
                        <a:rPr lang="fr-CH" sz="2000" b="0" dirty="0">
                          <a:latin typeface="Helvetica" pitchFamily="2" charset="0"/>
                        </a:rPr>
                        <a:t>Eau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H" sz="2000" b="0" dirty="0">
                        <a:solidFill>
                          <a:schemeClr val="accent6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rgbClr val="FF0000"/>
                          </a:solidFill>
                          <a:latin typeface="Helvetica" pitchFamily="2" charset="0"/>
                        </a:rPr>
                        <a:t>CHF 23’809.59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CHF 237’937.97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600">
                <a:tc>
                  <a:txBody>
                    <a:bodyPr/>
                    <a:lstStyle/>
                    <a:p>
                      <a:r>
                        <a:rPr lang="fr-CH" sz="2000" b="0" dirty="0">
                          <a:latin typeface="Helvetica" pitchFamily="2" charset="0"/>
                        </a:rPr>
                        <a:t>Eaux usées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chemeClr val="accent6"/>
                          </a:solidFill>
                          <a:latin typeface="Helvetica" pitchFamily="2" charset="0"/>
                        </a:rPr>
                        <a:t>CHF 34’624.29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H" sz="2000" b="0" dirty="0">
                        <a:latin typeface="Helvetica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CHF 457’347.28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600">
                <a:tc>
                  <a:txBody>
                    <a:bodyPr/>
                    <a:lstStyle/>
                    <a:p>
                      <a:r>
                        <a:rPr lang="fr-CH" sz="2000" b="0" dirty="0">
                          <a:latin typeface="Helvetica" pitchFamily="2" charset="0"/>
                        </a:rPr>
                        <a:t>Déchets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chemeClr val="accent6"/>
                          </a:solidFill>
                          <a:latin typeface="Helvetica" pitchFamily="2" charset="0"/>
                        </a:rPr>
                        <a:t>CHF 4’370.15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H" sz="2000" b="0" dirty="0">
                        <a:latin typeface="Helvetica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CHF 30’402.56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600">
                <a:tc>
                  <a:txBody>
                    <a:bodyPr/>
                    <a:lstStyle/>
                    <a:p>
                      <a:r>
                        <a:rPr lang="fr-CH" sz="2000" b="0" dirty="0">
                          <a:latin typeface="Helvetica" pitchFamily="2" charset="0"/>
                        </a:rPr>
                        <a:t>Estivage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H" sz="2000" b="0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rgbClr val="FF0000"/>
                          </a:solidFill>
                          <a:latin typeface="Helvetica" pitchFamily="2" charset="0"/>
                        </a:rPr>
                        <a:t>CHF 15’732.40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CHF 144’463.50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600">
                <a:tc>
                  <a:txBody>
                    <a:bodyPr/>
                    <a:lstStyle/>
                    <a:p>
                      <a:r>
                        <a:rPr lang="fr-CH" sz="2000" b="1" dirty="0">
                          <a:latin typeface="Helvetica" pitchFamily="2" charset="0"/>
                        </a:rPr>
                        <a:t>Perte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H" sz="2000" b="1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1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CHF 547.55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CH" sz="2000" b="0" dirty="0">
                        <a:solidFill>
                          <a:schemeClr val="tx1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275139"/>
                  </a:ext>
                </a:extLst>
              </a:tr>
            </a:tbl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B656A5BC-C4F1-39FC-4FEE-97897B40FFB0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Fonds spéciaux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CCCF9FBF-710C-3674-CA97-3D7E4ACDDB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60389"/>
              </p:ext>
            </p:extLst>
          </p:nvPr>
        </p:nvGraphicFramePr>
        <p:xfrm>
          <a:off x="542923" y="3988822"/>
          <a:ext cx="570289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7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5131">
                <a:tc>
                  <a:txBody>
                    <a:bodyPr/>
                    <a:lstStyle/>
                    <a:p>
                      <a:r>
                        <a:rPr lang="fr-CH" sz="20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Fonctionnement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2000" b="0" dirty="0">
                          <a:solidFill>
                            <a:schemeClr val="accent6"/>
                          </a:solidFill>
                          <a:latin typeface="Helvetica" pitchFamily="2" charset="0"/>
                        </a:rPr>
                        <a:t>CHF 250’458.33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528021"/>
                  </a:ext>
                </a:extLst>
              </a:tr>
              <a:tr h="145131">
                <a:tc>
                  <a:txBody>
                    <a:bodyPr/>
                    <a:lstStyle/>
                    <a:p>
                      <a:r>
                        <a:rPr lang="fr-CH" sz="2000" b="1" dirty="0">
                          <a:latin typeface="Helvetica" pitchFamily="2" charset="0"/>
                        </a:rPr>
                        <a:t>Bénéfice 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1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CHF 251’005.88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29485"/>
                  </a:ext>
                </a:extLst>
              </a:tr>
              <a:tr h="145131">
                <a:tc>
                  <a:txBody>
                    <a:bodyPr/>
                    <a:lstStyle/>
                    <a:p>
                      <a:r>
                        <a:rPr lang="fr-CH" sz="2000" b="0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Réserve politique budgétaire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0" dirty="0">
                          <a:solidFill>
                            <a:schemeClr val="accent6"/>
                          </a:solidFill>
                          <a:latin typeface="Helvetica" pitchFamily="2" charset="0"/>
                        </a:rPr>
                        <a:t>CHF -200’000.00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758505"/>
                  </a:ext>
                </a:extLst>
              </a:tr>
              <a:tr h="145131">
                <a:tc>
                  <a:txBody>
                    <a:bodyPr/>
                    <a:lstStyle/>
                    <a:p>
                      <a:r>
                        <a:rPr lang="fr-CH" sz="2000" b="1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Bénéfice 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000" b="1" dirty="0">
                          <a:solidFill>
                            <a:schemeClr val="tx1"/>
                          </a:solidFill>
                          <a:latin typeface="Helvetica" pitchFamily="2" charset="0"/>
                        </a:rPr>
                        <a:t>CHF 51’005.88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25398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C90D12E-3BED-7CA9-03F1-C0ECEF4B5D9D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2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542924" y="817965"/>
            <a:ext cx="107201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400" b="1" dirty="0">
                <a:latin typeface="Helvetica" pitchFamily="2" charset="0"/>
              </a:rPr>
              <a:t>Tables des matières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A78DC714-59DD-46F4-7B26-1EAF958CF514}"/>
              </a:ext>
            </a:extLst>
          </p:cNvPr>
          <p:cNvSpPr txBox="1">
            <a:spLocks/>
          </p:cNvSpPr>
          <p:nvPr/>
        </p:nvSpPr>
        <p:spPr>
          <a:xfrm>
            <a:off x="542924" y="1721137"/>
            <a:ext cx="9334500" cy="2964032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endParaRPr lang="fr-CH" dirty="0">
              <a:latin typeface="+mj-lt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fr-CH" sz="2800" dirty="0">
                <a:latin typeface="Helvetica" pitchFamily="2" charset="0"/>
              </a:rPr>
              <a:t>Comptes en bref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CH" sz="2800" dirty="0">
                <a:latin typeface="Helvetica" pitchFamily="2" charset="0"/>
              </a:rPr>
              <a:t>Comptes de fonctionnement, particularités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CH" sz="2800" dirty="0">
                <a:latin typeface="Helvetica" pitchFamily="2" charset="0"/>
              </a:rPr>
              <a:t>Comptes des investissements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CH" sz="2800" dirty="0">
                <a:latin typeface="Helvetica" pitchFamily="2" charset="0"/>
              </a:rPr>
              <a:t>Fonds spéciaux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fr-CH" sz="2800" dirty="0">
                <a:latin typeface="Helvetica" pitchFamily="2" charset="0"/>
              </a:rPr>
              <a:t>Bilan</a:t>
            </a:r>
          </a:p>
        </p:txBody>
      </p:sp>
    </p:spTree>
    <p:extLst>
      <p:ext uri="{BB962C8B-B14F-4D97-AF65-F5344CB8AC3E}">
        <p14:creationId xmlns:p14="http://schemas.microsoft.com/office/powerpoint/2010/main" val="27790917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3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050A6FB-6E3F-F1F7-8865-84E35A2714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272636"/>
              </p:ext>
            </p:extLst>
          </p:nvPr>
        </p:nvGraphicFramePr>
        <p:xfrm>
          <a:off x="542923" y="1145878"/>
          <a:ext cx="9968155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7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5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5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589">
                <a:tc>
                  <a:txBody>
                    <a:bodyPr/>
                    <a:lstStyle/>
                    <a:p>
                      <a:r>
                        <a:rPr lang="fr-CH" sz="2400" b="1" dirty="0">
                          <a:latin typeface="Helvetica" pitchFamily="2" charset="0"/>
                        </a:rPr>
                        <a:t>En CHF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b="1" dirty="0">
                          <a:latin typeface="Helvetica" pitchFamily="2" charset="0"/>
                        </a:rPr>
                        <a:t>Comptes 2023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b="1" dirty="0">
                          <a:latin typeface="Helvetica" pitchFamily="2" charset="0"/>
                        </a:rPr>
                        <a:t>Comptes 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B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400" b="1" dirty="0">
                          <a:latin typeface="Helvetica" pitchFamily="2" charset="0"/>
                        </a:rPr>
                        <a:t>Var.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89">
                <a:tc>
                  <a:txBody>
                    <a:bodyPr/>
                    <a:lstStyle/>
                    <a:p>
                      <a:r>
                        <a:rPr lang="fr-CH" sz="2400" b="0" dirty="0">
                          <a:latin typeface="Helvetica" pitchFamily="2" charset="0"/>
                        </a:rPr>
                        <a:t>Charges de </a:t>
                      </a:r>
                      <a:r>
                        <a:rPr lang="fr-CH" sz="2400" b="0" dirty="0" err="1">
                          <a:latin typeface="Helvetica" pitchFamily="2" charset="0"/>
                        </a:rPr>
                        <a:t>fonct</a:t>
                      </a:r>
                      <a:r>
                        <a:rPr lang="fr-CH" sz="2400" b="0" dirty="0">
                          <a:latin typeface="Helvetica" pitchFamily="2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0" dirty="0">
                          <a:latin typeface="Helvetica" pitchFamily="2" charset="0"/>
                        </a:rPr>
                        <a:t>3’479’950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0" dirty="0">
                          <a:latin typeface="Helvetica" pitchFamily="2" charset="0"/>
                        </a:rPr>
                        <a:t>3’253’176</a:t>
                      </a:r>
                      <a:endParaRPr lang="fr-CH" sz="2400" b="0" dirty="0">
                        <a:latin typeface="Helvetica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0" dirty="0">
                          <a:solidFill>
                            <a:schemeClr val="accent6"/>
                          </a:solidFill>
                          <a:latin typeface="Helvetica" pitchFamily="2" charset="0"/>
                        </a:rPr>
                        <a:t>+ 7%</a:t>
                      </a:r>
                      <a:endParaRPr lang="fr-CH" sz="2400" b="0" dirty="0">
                        <a:solidFill>
                          <a:schemeClr val="accent6"/>
                        </a:solidFill>
                        <a:latin typeface="Helvetica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89">
                <a:tc>
                  <a:txBody>
                    <a:bodyPr/>
                    <a:lstStyle/>
                    <a:p>
                      <a:r>
                        <a:rPr lang="fr-CH" sz="2400" b="0" dirty="0">
                          <a:latin typeface="Helvetica" pitchFamily="2" charset="0"/>
                        </a:rPr>
                        <a:t>Revenu fiscal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0" dirty="0">
                          <a:latin typeface="Helvetica" pitchFamily="2" charset="0"/>
                        </a:rPr>
                        <a:t>2’559’214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0" dirty="0">
                          <a:latin typeface="Helvetica" pitchFamily="2" charset="0"/>
                        </a:rPr>
                        <a:t>2’478’830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0" dirty="0">
                          <a:solidFill>
                            <a:schemeClr val="accent6"/>
                          </a:solidFill>
                          <a:latin typeface="Helvetica" pitchFamily="2" charset="0"/>
                        </a:rPr>
                        <a:t>+ 3.2%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89">
                <a:tc>
                  <a:txBody>
                    <a:bodyPr/>
                    <a:lstStyle/>
                    <a:p>
                      <a:r>
                        <a:rPr lang="fr-CH" sz="2400" b="0" dirty="0">
                          <a:latin typeface="Helvetica" pitchFamily="2" charset="0"/>
                        </a:rPr>
                        <a:t>Revenu </a:t>
                      </a:r>
                      <a:r>
                        <a:rPr lang="fr-CH" sz="2400" b="0" dirty="0" err="1">
                          <a:latin typeface="Helvetica" pitchFamily="2" charset="0"/>
                        </a:rPr>
                        <a:t>tot</a:t>
                      </a:r>
                      <a:r>
                        <a:rPr lang="fr-CH" sz="2400" b="0" dirty="0">
                          <a:latin typeface="Helvetica" pitchFamily="2" charset="0"/>
                        </a:rPr>
                        <a:t>. de </a:t>
                      </a:r>
                      <a:r>
                        <a:rPr lang="fr-CH" sz="2400" b="0" dirty="0" err="1">
                          <a:latin typeface="Helvetica" pitchFamily="2" charset="0"/>
                        </a:rPr>
                        <a:t>fonct</a:t>
                      </a:r>
                      <a:r>
                        <a:rPr lang="fr-CH" sz="2400" b="0" dirty="0">
                          <a:latin typeface="Helvetica" pitchFamily="2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0" dirty="0">
                          <a:latin typeface="Helvetica" pitchFamily="2" charset="0"/>
                        </a:rPr>
                        <a:t>3’524’595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0" dirty="0">
                          <a:latin typeface="Helvetica" pitchFamily="2" charset="0"/>
                        </a:rPr>
                        <a:t>3’303’634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0" dirty="0">
                          <a:solidFill>
                            <a:schemeClr val="accent6"/>
                          </a:solidFill>
                          <a:latin typeface="Helvetica" pitchFamily="2" charset="0"/>
                        </a:rPr>
                        <a:t>+ 6.7%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89">
                <a:tc>
                  <a:txBody>
                    <a:bodyPr/>
                    <a:lstStyle/>
                    <a:p>
                      <a:r>
                        <a:rPr lang="fr-CH" sz="2400" b="0" dirty="0">
                          <a:latin typeface="Helvetica" pitchFamily="2" charset="0"/>
                        </a:rPr>
                        <a:t>Résultat Comptes</a:t>
                      </a:r>
                    </a:p>
                    <a:p>
                      <a:r>
                        <a:rPr lang="fr-CH" sz="2000" b="0" dirty="0">
                          <a:latin typeface="Helvetica" pitchFamily="2" charset="0"/>
                        </a:rPr>
                        <a:t>(+</a:t>
                      </a:r>
                      <a:r>
                        <a:rPr lang="fr-CH" sz="2000" b="0" baseline="0" dirty="0">
                          <a:latin typeface="Helvetica" pitchFamily="2" charset="0"/>
                        </a:rPr>
                        <a:t> </a:t>
                      </a:r>
                      <a:r>
                        <a:rPr lang="fr-CH" sz="2000" b="0" baseline="0" dirty="0" err="1">
                          <a:latin typeface="Helvetica" pitchFamily="2" charset="0"/>
                        </a:rPr>
                        <a:t>Bén</a:t>
                      </a:r>
                      <a:r>
                        <a:rPr lang="fr-CH" sz="2000" b="0" baseline="0" dirty="0">
                          <a:latin typeface="Helvetica" pitchFamily="2" charset="0"/>
                        </a:rPr>
                        <a:t>. / - Perte)</a:t>
                      </a:r>
                      <a:endParaRPr lang="fr-CH" sz="2000" b="0" dirty="0">
                        <a:latin typeface="Helvetica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0" dirty="0">
                          <a:latin typeface="Helvetica" pitchFamily="2" charset="0"/>
                        </a:rPr>
                        <a:t>44’645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0" dirty="0">
                          <a:latin typeface="Helvetica" pitchFamily="2" charset="0"/>
                        </a:rPr>
                        <a:t>50’458</a:t>
                      </a:r>
                      <a:endParaRPr lang="fr-CH" sz="2400" b="0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2400" b="0" dirty="0">
                          <a:solidFill>
                            <a:srgbClr val="FF0000"/>
                          </a:solidFill>
                          <a:latin typeface="Helvetica" pitchFamily="2" charset="0"/>
                        </a:rPr>
                        <a:t>- 11.5%</a:t>
                      </a:r>
                      <a:endParaRPr lang="fr-CH" sz="2400" b="0" dirty="0">
                        <a:solidFill>
                          <a:srgbClr val="FF0000"/>
                        </a:solidFill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6FAF3F8-5A2C-712B-2ED1-1CFB55822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387330"/>
              </p:ext>
            </p:extLst>
          </p:nvPr>
        </p:nvGraphicFramePr>
        <p:xfrm>
          <a:off x="542923" y="4026198"/>
          <a:ext cx="9968155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741">
                  <a:extLst>
                    <a:ext uri="{9D8B030D-6E8A-4147-A177-3AD203B41FA5}">
                      <a16:colId xmlns:a16="http://schemas.microsoft.com/office/drawing/2014/main" val="2329073043"/>
                    </a:ext>
                  </a:extLst>
                </a:gridCol>
                <a:gridCol w="2445238">
                  <a:extLst>
                    <a:ext uri="{9D8B030D-6E8A-4147-A177-3AD203B41FA5}">
                      <a16:colId xmlns:a16="http://schemas.microsoft.com/office/drawing/2014/main" val="2801579592"/>
                    </a:ext>
                  </a:extLst>
                </a:gridCol>
                <a:gridCol w="2445238">
                  <a:extLst>
                    <a:ext uri="{9D8B030D-6E8A-4147-A177-3AD203B41FA5}">
                      <a16:colId xmlns:a16="http://schemas.microsoft.com/office/drawing/2014/main" val="1486869243"/>
                    </a:ext>
                  </a:extLst>
                </a:gridCol>
                <a:gridCol w="1571938">
                  <a:extLst>
                    <a:ext uri="{9D8B030D-6E8A-4147-A177-3AD203B41FA5}">
                      <a16:colId xmlns:a16="http://schemas.microsoft.com/office/drawing/2014/main" val="325554618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fr-CH" sz="2400" b="1" dirty="0">
                          <a:latin typeface="Helvetica" pitchFamily="2" charset="0"/>
                        </a:rPr>
                        <a:t>Investissements</a:t>
                      </a:r>
                    </a:p>
                    <a:p>
                      <a:pPr algn="l"/>
                      <a:r>
                        <a:rPr lang="fr-CH" sz="2000" b="0" dirty="0">
                          <a:latin typeface="Helvetica" pitchFamily="2" charset="0"/>
                        </a:rPr>
                        <a:t>(+ Invest.</a:t>
                      </a:r>
                      <a:r>
                        <a:rPr lang="fr-CH" sz="2000" b="0" baseline="0" dirty="0">
                          <a:latin typeface="Helvetica" pitchFamily="2" charset="0"/>
                        </a:rPr>
                        <a:t> / - </a:t>
                      </a:r>
                      <a:r>
                        <a:rPr lang="fr-CH" sz="2000" b="0" baseline="0" dirty="0" err="1">
                          <a:latin typeface="Helvetica" pitchFamily="2" charset="0"/>
                        </a:rPr>
                        <a:t>Désinvest</a:t>
                      </a:r>
                      <a:r>
                        <a:rPr lang="fr-CH" sz="2000" b="0" baseline="0" dirty="0">
                          <a:latin typeface="Helvetica" pitchFamily="2" charset="0"/>
                        </a:rPr>
                        <a:t>.)</a:t>
                      </a:r>
                      <a:endParaRPr lang="fr-CH" sz="2000" b="0" dirty="0">
                        <a:latin typeface="Helvetica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9CB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>
                          <a:latin typeface="Helvetica" pitchFamily="2" charset="0"/>
                        </a:rPr>
                        <a:t>428’737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9CB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>
                          <a:latin typeface="Helvetica" pitchFamily="2" charset="0"/>
                        </a:rPr>
                        <a:t>344’404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9CB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1" dirty="0">
                          <a:latin typeface="Helvetica" pitchFamily="2" charset="0"/>
                        </a:rPr>
                        <a:t>+ 24.50%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79C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92331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/>
                      <a:r>
                        <a:rPr lang="fr-CH" sz="2400" b="0" dirty="0">
                          <a:latin typeface="Helvetica" pitchFamily="2" charset="0"/>
                        </a:rPr>
                        <a:t>Investissements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0" dirty="0">
                          <a:latin typeface="Helvetica" pitchFamily="2" charset="0"/>
                        </a:rPr>
                        <a:t>438’142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0" dirty="0">
                          <a:latin typeface="Helvetica" pitchFamily="2" charset="0"/>
                        </a:rPr>
                        <a:t>360’634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0" dirty="0">
                          <a:solidFill>
                            <a:schemeClr val="accent6"/>
                          </a:solidFill>
                          <a:latin typeface="Helvetica" pitchFamily="2" charset="0"/>
                        </a:rPr>
                        <a:t>+ 21.5%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290568"/>
                  </a:ext>
                </a:extLst>
              </a:tr>
              <a:tr h="266402">
                <a:tc>
                  <a:txBody>
                    <a:bodyPr/>
                    <a:lstStyle/>
                    <a:p>
                      <a:pPr algn="l"/>
                      <a:r>
                        <a:rPr lang="fr-CH" sz="2400" b="0" dirty="0">
                          <a:latin typeface="Helvetica" pitchFamily="2" charset="0"/>
                        </a:rPr>
                        <a:t>Subventions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0" dirty="0">
                          <a:latin typeface="Helvetica" pitchFamily="2" charset="0"/>
                        </a:rPr>
                        <a:t>- 9’405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0" dirty="0">
                          <a:latin typeface="Helvetica" pitchFamily="2" charset="0"/>
                        </a:rPr>
                        <a:t>-16’355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CH" sz="2400" b="0" dirty="0">
                          <a:solidFill>
                            <a:srgbClr val="FF0000"/>
                          </a:solidFill>
                          <a:latin typeface="Helvetica" pitchFamily="2" charset="0"/>
                        </a:rPr>
                        <a:t>- 38.10%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345740"/>
                  </a:ext>
                </a:extLst>
              </a:tr>
            </a:tbl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B656A5BC-C4F1-39FC-4FEE-97897B40FFB0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Comptes en bref</a:t>
            </a:r>
          </a:p>
        </p:txBody>
      </p:sp>
    </p:spTree>
    <p:extLst>
      <p:ext uri="{BB962C8B-B14F-4D97-AF65-F5344CB8AC3E}">
        <p14:creationId xmlns:p14="http://schemas.microsoft.com/office/powerpoint/2010/main" val="103667219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4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Comptes de fonctionnement, particularités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EEECF43-A81C-E417-22C4-C16E245EF972}"/>
              </a:ext>
            </a:extLst>
          </p:cNvPr>
          <p:cNvSpPr txBox="1"/>
          <p:nvPr/>
        </p:nvSpPr>
        <p:spPr>
          <a:xfrm>
            <a:off x="479424" y="1700150"/>
            <a:ext cx="1139227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"/>
            </a:pPr>
            <a:r>
              <a:rPr lang="fr-CH" sz="2000" dirty="0">
                <a:latin typeface="Helvetica" pitchFamily="2" charset="0"/>
              </a:rPr>
              <a:t>Les </a:t>
            </a:r>
            <a:r>
              <a:rPr lang="fr-CH" sz="2000" b="1" dirty="0">
                <a:latin typeface="Helvetica" pitchFamily="2" charset="0"/>
              </a:rPr>
              <a:t>charges</a:t>
            </a:r>
            <a:r>
              <a:rPr lang="fr-CH" sz="2000" dirty="0">
                <a:latin typeface="Helvetica" pitchFamily="2" charset="0"/>
              </a:rPr>
              <a:t> et les </a:t>
            </a:r>
            <a:r>
              <a:rPr lang="fr-CH" sz="2000" b="1" dirty="0">
                <a:latin typeface="Helvetica" pitchFamily="2" charset="0"/>
              </a:rPr>
              <a:t>revenus</a:t>
            </a:r>
            <a:r>
              <a:rPr lang="fr-CH" sz="2000" dirty="0">
                <a:latin typeface="Helvetica" pitchFamily="2" charset="0"/>
              </a:rPr>
              <a:t> de </a:t>
            </a:r>
            <a:r>
              <a:rPr lang="fr-CH" sz="2000" b="1" dirty="0">
                <a:latin typeface="Helvetica" pitchFamily="2" charset="0"/>
              </a:rPr>
              <a:t>fonctionnement</a:t>
            </a:r>
            <a:r>
              <a:rPr lang="fr-CH" sz="2000" dirty="0">
                <a:latin typeface="Helvetica" pitchFamily="2" charset="0"/>
              </a:rPr>
              <a:t> sont assez </a:t>
            </a:r>
            <a:r>
              <a:rPr lang="fr-CH" sz="2000" b="1" dirty="0">
                <a:latin typeface="Helvetica" pitchFamily="2" charset="0"/>
              </a:rPr>
              <a:t>identiques à 2022</a:t>
            </a:r>
            <a:r>
              <a:rPr lang="fr-CH" sz="2000" dirty="0">
                <a:latin typeface="Helvetica" pitchFamily="2" charset="0"/>
              </a:rPr>
              <a:t>, rien de spécial à signaler.</a:t>
            </a:r>
          </a:p>
          <a:p>
            <a:pPr lvl="1" algn="just"/>
            <a:endParaRPr lang="fr-CH" sz="1400" dirty="0">
              <a:latin typeface="Helvetica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"/>
            </a:pPr>
            <a:r>
              <a:rPr lang="fr-CH" sz="2000" dirty="0">
                <a:latin typeface="Helvetica" pitchFamily="2" charset="0"/>
              </a:rPr>
              <a:t>Il n’y a qu’une</a:t>
            </a:r>
            <a:r>
              <a:rPr lang="fr-CH" sz="2000" b="1" dirty="0">
                <a:latin typeface="Helvetica" pitchFamily="2" charset="0"/>
              </a:rPr>
              <a:t> petite partie des travaux </a:t>
            </a:r>
            <a:r>
              <a:rPr lang="fr-CH" sz="2000" dirty="0">
                <a:latin typeface="Helvetica" pitchFamily="2" charset="0"/>
              </a:rPr>
              <a:t>de </a:t>
            </a:r>
            <a:r>
              <a:rPr lang="fr-CH" sz="2000" b="1" dirty="0">
                <a:latin typeface="Helvetica" pitchFamily="2" charset="0"/>
              </a:rPr>
              <a:t>«La Grange» </a:t>
            </a:r>
            <a:r>
              <a:rPr lang="fr-CH" sz="2000" dirty="0">
                <a:latin typeface="Helvetica" pitchFamily="2" charset="0"/>
              </a:rPr>
              <a:t>qui a été faite en </a:t>
            </a:r>
            <a:r>
              <a:rPr lang="fr-CH" sz="2000" b="1" dirty="0">
                <a:latin typeface="Helvetica" pitchFamily="2" charset="0"/>
              </a:rPr>
              <a:t>2023</a:t>
            </a:r>
            <a:r>
              <a:rPr lang="fr-CH" sz="2000" dirty="0">
                <a:latin typeface="Helvetica" pitchFamily="2" charset="0"/>
              </a:rPr>
              <a:t>. (environ 30%)</a:t>
            </a:r>
          </a:p>
          <a:p>
            <a:pPr algn="just"/>
            <a:endParaRPr lang="fr-CH" sz="1400" dirty="0">
              <a:latin typeface="Helvetica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"/>
            </a:pPr>
            <a:r>
              <a:rPr lang="fr-CH" sz="2000" b="1" dirty="0">
                <a:latin typeface="Helvetica" pitchFamily="2" charset="0"/>
              </a:rPr>
              <a:t>Les travaux </a:t>
            </a:r>
            <a:r>
              <a:rPr lang="fr-CH" sz="2000" dirty="0">
                <a:latin typeface="Helvetica" pitchFamily="2" charset="0"/>
              </a:rPr>
              <a:t>de la rue de </a:t>
            </a:r>
            <a:r>
              <a:rPr lang="fr-CH" sz="2000" b="1" dirty="0">
                <a:latin typeface="Helvetica" pitchFamily="2" charset="0"/>
              </a:rPr>
              <a:t>La Combatte </a:t>
            </a:r>
            <a:r>
              <a:rPr lang="fr-CH" sz="2000" dirty="0">
                <a:latin typeface="Helvetica" pitchFamily="2" charset="0"/>
              </a:rPr>
              <a:t>ne</a:t>
            </a:r>
            <a:r>
              <a:rPr lang="fr-CH" sz="2000" b="1" dirty="0">
                <a:latin typeface="Helvetica" pitchFamily="2" charset="0"/>
              </a:rPr>
              <a:t> </a:t>
            </a:r>
            <a:r>
              <a:rPr lang="fr-CH" sz="2000" dirty="0">
                <a:latin typeface="Helvetica" pitchFamily="2" charset="0"/>
              </a:rPr>
              <a:t>débuteront que normalement </a:t>
            </a:r>
            <a:r>
              <a:rPr lang="fr-CH" sz="2000" b="1" dirty="0">
                <a:latin typeface="Helvetica" pitchFamily="2" charset="0"/>
              </a:rPr>
              <a:t>courant 2024</a:t>
            </a:r>
            <a:r>
              <a:rPr lang="fr-CH" sz="2000" dirty="0">
                <a:latin typeface="Helvetica" pitchFamily="2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"/>
            </a:pPr>
            <a:endParaRPr lang="fr-CH" sz="1400" dirty="0">
              <a:latin typeface="Helvetica" pitchFamily="2" charset="0"/>
            </a:endParaRPr>
          </a:p>
          <a:p>
            <a:pPr marL="342900" indent="-342900" algn="just">
              <a:buFont typeface="Wingdings" panose="05000000000000000000" pitchFamily="2" charset="2"/>
              <a:buChar char=""/>
            </a:pPr>
            <a:r>
              <a:rPr lang="fr-CH" sz="2000" dirty="0">
                <a:latin typeface="Helvetica" pitchFamily="2" charset="0"/>
              </a:rPr>
              <a:t>Ce qui a permis d’attribuer </a:t>
            </a:r>
            <a:r>
              <a:rPr lang="fr-CH" sz="2000" b="1" dirty="0">
                <a:latin typeface="Helvetica" pitchFamily="2" charset="0"/>
              </a:rPr>
              <a:t>CHF 200’000.- </a:t>
            </a:r>
            <a:r>
              <a:rPr lang="fr-CH" sz="2000" dirty="0">
                <a:latin typeface="Helvetica" pitchFamily="2" charset="0"/>
              </a:rPr>
              <a:t>à la </a:t>
            </a:r>
            <a:r>
              <a:rPr lang="fr-CH" sz="2000" b="1" dirty="0">
                <a:latin typeface="Helvetica" pitchFamily="2" charset="0"/>
              </a:rPr>
              <a:t>réserve de politique budgétaire.</a:t>
            </a:r>
          </a:p>
          <a:p>
            <a:pPr marL="342900" indent="-342900" algn="just">
              <a:buFont typeface="Wingdings" panose="05000000000000000000" pitchFamily="2" charset="2"/>
              <a:buChar char=""/>
            </a:pPr>
            <a:endParaRPr lang="fr-CH" sz="2000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61474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5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Comptes de fonctionnement, particularités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686C811C-0A14-2B96-66B1-E801C1DBCE56}"/>
              </a:ext>
            </a:extLst>
          </p:cNvPr>
          <p:cNvGrpSpPr/>
          <p:nvPr/>
        </p:nvGrpSpPr>
        <p:grpSpPr>
          <a:xfrm>
            <a:off x="479424" y="1070322"/>
            <a:ext cx="11885774" cy="4445107"/>
            <a:chOff x="479424" y="1070322"/>
            <a:chExt cx="10666818" cy="3989235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F2D613E0-29CA-651E-002B-4DB985B85ADC}"/>
                </a:ext>
              </a:extLst>
            </p:cNvPr>
            <p:cNvGrpSpPr/>
            <p:nvPr/>
          </p:nvGrpSpPr>
          <p:grpSpPr>
            <a:xfrm>
              <a:off x="479424" y="1070322"/>
              <a:ext cx="9026541" cy="3989235"/>
              <a:chOff x="1056571" y="1211353"/>
              <a:chExt cx="10078857" cy="4435295"/>
            </a:xfrm>
          </p:grpSpPr>
          <p:pic>
            <p:nvPicPr>
              <p:cNvPr id="13" name="Image 12" descr="Une image contenant texte, capture d’écran, menu, nombre&#10;&#10;Description générée automatiquement">
                <a:extLst>
                  <a:ext uri="{FF2B5EF4-FFF2-40B4-BE49-F238E27FC236}">
                    <a16:creationId xmlns:a16="http://schemas.microsoft.com/office/drawing/2014/main" id="{577DEA9E-92CB-6CC9-9D8B-3EAB0CF049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5" t="5238" r="243" b="56070"/>
              <a:stretch/>
            </p:blipFill>
            <p:spPr>
              <a:xfrm>
                <a:off x="1061433" y="2321720"/>
                <a:ext cx="10059360" cy="3324928"/>
              </a:xfrm>
              <a:prstGeom prst="rect">
                <a:avLst/>
              </a:prstGeom>
            </p:spPr>
          </p:pic>
          <p:grpSp>
            <p:nvGrpSpPr>
              <p:cNvPr id="19" name="Groupe 18">
                <a:extLst>
                  <a:ext uri="{FF2B5EF4-FFF2-40B4-BE49-F238E27FC236}">
                    <a16:creationId xmlns:a16="http://schemas.microsoft.com/office/drawing/2014/main" id="{B2E80ED5-BC1F-45A7-ED94-500D37E78A15}"/>
                  </a:ext>
                </a:extLst>
              </p:cNvPr>
              <p:cNvGrpSpPr/>
              <p:nvPr/>
            </p:nvGrpSpPr>
            <p:grpSpPr>
              <a:xfrm>
                <a:off x="1056571" y="1211353"/>
                <a:ext cx="10078857" cy="1190238"/>
                <a:chOff x="1056571" y="1211353"/>
                <a:chExt cx="10078857" cy="1190238"/>
              </a:xfrm>
            </p:grpSpPr>
            <p:pic>
              <p:nvPicPr>
                <p:cNvPr id="4" name="Image 3">
                  <a:extLst>
                    <a:ext uri="{FF2B5EF4-FFF2-40B4-BE49-F238E27FC236}">
                      <a16:creationId xmlns:a16="http://schemas.microsoft.com/office/drawing/2014/main" id="{A93A7051-1485-12EC-622C-3FFDDED5BA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56571" y="1391800"/>
                  <a:ext cx="10078857" cy="1009791"/>
                </a:xfrm>
                <a:prstGeom prst="rect">
                  <a:avLst/>
                </a:prstGeom>
              </p:spPr>
            </p:pic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8C352BD2-18C1-8649-92FB-CC16F4017EE6}"/>
                    </a:ext>
                  </a:extLst>
                </p:cNvPr>
                <p:cNvSpPr/>
                <p:nvPr/>
              </p:nvSpPr>
              <p:spPr>
                <a:xfrm>
                  <a:off x="1063814" y="1211353"/>
                  <a:ext cx="1603274" cy="646331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 dirty="0"/>
                </a:p>
              </p:txBody>
            </p:sp>
          </p:grpSp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5C820C31-D06A-269B-B256-5AEF4B5F51F6}"/>
                </a:ext>
              </a:extLst>
            </p:cNvPr>
            <p:cNvSpPr txBox="1"/>
            <p:nvPr/>
          </p:nvSpPr>
          <p:spPr>
            <a:xfrm>
              <a:off x="9577644" y="3171051"/>
              <a:ext cx="1568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200" b="1" dirty="0">
                  <a:solidFill>
                    <a:schemeClr val="accent6"/>
                  </a:solidFill>
                  <a:latin typeface="Helvetica" pitchFamily="2" charset="0"/>
                </a:rPr>
                <a:t>CHF 2’321.43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AE9B7742-2A4C-FA7E-3BE3-78599BEAD918}"/>
                </a:ext>
              </a:extLst>
            </p:cNvPr>
            <p:cNvSpPr txBox="1"/>
            <p:nvPr/>
          </p:nvSpPr>
          <p:spPr>
            <a:xfrm>
              <a:off x="9577644" y="4717467"/>
              <a:ext cx="1568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200" b="1" dirty="0">
                  <a:solidFill>
                    <a:schemeClr val="accent6"/>
                  </a:solidFill>
                  <a:latin typeface="Helvetica" pitchFamily="2" charset="0"/>
                </a:rPr>
                <a:t>CHF 15’522.34</a:t>
              </a:r>
            </a:p>
          </p:txBody>
        </p:sp>
      </p:grpSp>
      <p:sp>
        <p:nvSpPr>
          <p:cNvPr id="7" name="ZoneTexte 6">
            <a:extLst>
              <a:ext uri="{FF2B5EF4-FFF2-40B4-BE49-F238E27FC236}">
                <a16:creationId xmlns:a16="http://schemas.microsoft.com/office/drawing/2014/main" id="{1D217639-03FD-2FE2-CF64-C0B02D7E299B}"/>
              </a:ext>
            </a:extLst>
          </p:cNvPr>
          <p:cNvSpPr txBox="1"/>
          <p:nvPr/>
        </p:nvSpPr>
        <p:spPr>
          <a:xfrm>
            <a:off x="479424" y="664624"/>
            <a:ext cx="1720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Helvetica" pitchFamily="2" charset="0"/>
              </a:rPr>
              <a:t>Page 23</a:t>
            </a:r>
          </a:p>
        </p:txBody>
      </p:sp>
    </p:spTree>
    <p:extLst>
      <p:ext uri="{BB962C8B-B14F-4D97-AF65-F5344CB8AC3E}">
        <p14:creationId xmlns:p14="http://schemas.microsoft.com/office/powerpoint/2010/main" val="2896541101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6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Comptes de fonctionnement, particularités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205F1623-2BFD-3AD8-E041-7438EFB0D676}"/>
              </a:ext>
            </a:extLst>
          </p:cNvPr>
          <p:cNvGrpSpPr/>
          <p:nvPr/>
        </p:nvGrpSpPr>
        <p:grpSpPr>
          <a:xfrm>
            <a:off x="479424" y="706895"/>
            <a:ext cx="11602583" cy="5546225"/>
            <a:chOff x="479424" y="921847"/>
            <a:chExt cx="10681064" cy="5105724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F5BFC4B0-78ED-F29E-AA4E-48737684E4A7}"/>
                </a:ext>
              </a:extLst>
            </p:cNvPr>
            <p:cNvGrpSpPr/>
            <p:nvPr/>
          </p:nvGrpSpPr>
          <p:grpSpPr>
            <a:xfrm>
              <a:off x="479424" y="921847"/>
              <a:ext cx="9088412" cy="5105724"/>
              <a:chOff x="1056571" y="738658"/>
              <a:chExt cx="10078857" cy="5662141"/>
            </a:xfrm>
          </p:grpSpPr>
          <p:pic>
            <p:nvPicPr>
              <p:cNvPr id="13" name="Image 12" descr="Une image contenant texte, capture d’écran, menu, nombre&#10;&#10;Description générée automatiquement">
                <a:extLst>
                  <a:ext uri="{FF2B5EF4-FFF2-40B4-BE49-F238E27FC236}">
                    <a16:creationId xmlns:a16="http://schemas.microsoft.com/office/drawing/2014/main" id="{577DEA9E-92CB-6CC9-9D8B-3EAB0CF049C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45" t="43929" r="243" b="1016"/>
              <a:stretch/>
            </p:blipFill>
            <p:spPr>
              <a:xfrm>
                <a:off x="1061433" y="1669732"/>
                <a:ext cx="10059360" cy="4731067"/>
              </a:xfrm>
              <a:prstGeom prst="rect">
                <a:avLst/>
              </a:prstGeom>
            </p:spPr>
          </p:pic>
          <p:grpSp>
            <p:nvGrpSpPr>
              <p:cNvPr id="19" name="Groupe 18">
                <a:extLst>
                  <a:ext uri="{FF2B5EF4-FFF2-40B4-BE49-F238E27FC236}">
                    <a16:creationId xmlns:a16="http://schemas.microsoft.com/office/drawing/2014/main" id="{B2E80ED5-BC1F-45A7-ED94-500D37E78A15}"/>
                  </a:ext>
                </a:extLst>
              </p:cNvPr>
              <p:cNvGrpSpPr/>
              <p:nvPr/>
            </p:nvGrpSpPr>
            <p:grpSpPr>
              <a:xfrm>
                <a:off x="1056571" y="738658"/>
                <a:ext cx="10078857" cy="1009791"/>
                <a:chOff x="1056571" y="1391800"/>
                <a:chExt cx="10078857" cy="1009791"/>
              </a:xfrm>
            </p:grpSpPr>
            <p:pic>
              <p:nvPicPr>
                <p:cNvPr id="4" name="Image 3">
                  <a:extLst>
                    <a:ext uri="{FF2B5EF4-FFF2-40B4-BE49-F238E27FC236}">
                      <a16:creationId xmlns:a16="http://schemas.microsoft.com/office/drawing/2014/main" id="{A93A7051-1485-12EC-622C-3FFDDED5BA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56571" y="1391800"/>
                  <a:ext cx="10078857" cy="1009791"/>
                </a:xfrm>
                <a:prstGeom prst="rect">
                  <a:avLst/>
                </a:prstGeom>
              </p:spPr>
            </p:pic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8C352BD2-18C1-8649-92FB-CC16F4017EE6}"/>
                    </a:ext>
                  </a:extLst>
                </p:cNvPr>
                <p:cNvSpPr/>
                <p:nvPr/>
              </p:nvSpPr>
              <p:spPr>
                <a:xfrm>
                  <a:off x="1063814" y="1391800"/>
                  <a:ext cx="1796010" cy="46588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</p:grpSp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2BC7D54C-B86F-FA28-483E-BFD901E6E14A}"/>
                </a:ext>
              </a:extLst>
            </p:cNvPr>
            <p:cNvSpPr txBox="1"/>
            <p:nvPr/>
          </p:nvSpPr>
          <p:spPr>
            <a:xfrm>
              <a:off x="9591890" y="2974392"/>
              <a:ext cx="1568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200" b="1" dirty="0">
                  <a:solidFill>
                    <a:srgbClr val="FF0000"/>
                  </a:solidFill>
                  <a:latin typeface="Helvetica" pitchFamily="2" charset="0"/>
                </a:rPr>
                <a:t>CHF 6’038.18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B7DBEA31-837B-E2AD-4C57-B03A9F0F5991}"/>
                </a:ext>
              </a:extLst>
            </p:cNvPr>
            <p:cNvSpPr txBox="1"/>
            <p:nvPr/>
          </p:nvSpPr>
          <p:spPr>
            <a:xfrm>
              <a:off x="9591890" y="4548709"/>
              <a:ext cx="1568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200" b="1" dirty="0">
                  <a:solidFill>
                    <a:srgbClr val="FF0000"/>
                  </a:solidFill>
                  <a:latin typeface="Helvetica" pitchFamily="2" charset="0"/>
                </a:rPr>
                <a:t>CHF 493.70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3560F81F-3872-0F68-10C4-FD2BB9669C38}"/>
                </a:ext>
              </a:extLst>
            </p:cNvPr>
            <p:cNvSpPr txBox="1"/>
            <p:nvPr/>
          </p:nvSpPr>
          <p:spPr>
            <a:xfrm>
              <a:off x="9587521" y="5712472"/>
              <a:ext cx="1568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200" b="1" dirty="0">
                  <a:solidFill>
                    <a:schemeClr val="accent6"/>
                  </a:solidFill>
                  <a:latin typeface="Helvetica" pitchFamily="2" charset="0"/>
                </a:rPr>
                <a:t>CHF 2’435.71</a:t>
              </a:r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D7856F9D-E70F-5906-AECE-8CE350159163}"/>
              </a:ext>
            </a:extLst>
          </p:cNvPr>
          <p:cNvSpPr txBox="1"/>
          <p:nvPr/>
        </p:nvSpPr>
        <p:spPr>
          <a:xfrm>
            <a:off x="479424" y="664624"/>
            <a:ext cx="1720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Helvetica" pitchFamily="2" charset="0"/>
              </a:rPr>
              <a:t>Page 23</a:t>
            </a:r>
          </a:p>
        </p:txBody>
      </p:sp>
    </p:spTree>
    <p:extLst>
      <p:ext uri="{BB962C8B-B14F-4D97-AF65-F5344CB8AC3E}">
        <p14:creationId xmlns:p14="http://schemas.microsoft.com/office/powerpoint/2010/main" val="3640770871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7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Comptes de fonctionnement, particularités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D6AF3FEC-16A3-AF12-4355-8CFB5B491917}"/>
              </a:ext>
            </a:extLst>
          </p:cNvPr>
          <p:cNvGrpSpPr/>
          <p:nvPr/>
        </p:nvGrpSpPr>
        <p:grpSpPr>
          <a:xfrm>
            <a:off x="479424" y="962024"/>
            <a:ext cx="11932371" cy="4393747"/>
            <a:chOff x="479424" y="962024"/>
            <a:chExt cx="10596053" cy="3901687"/>
          </a:xfrm>
        </p:grpSpPr>
        <p:grpSp>
          <p:nvGrpSpPr>
            <p:cNvPr id="7" name="Groupe 6">
              <a:extLst>
                <a:ext uri="{FF2B5EF4-FFF2-40B4-BE49-F238E27FC236}">
                  <a16:creationId xmlns:a16="http://schemas.microsoft.com/office/drawing/2014/main" id="{15048F6C-612F-3B55-0151-D704D3A1825C}"/>
                </a:ext>
              </a:extLst>
            </p:cNvPr>
            <p:cNvGrpSpPr/>
            <p:nvPr/>
          </p:nvGrpSpPr>
          <p:grpSpPr>
            <a:xfrm>
              <a:off x="479424" y="962024"/>
              <a:ext cx="9027455" cy="3901687"/>
              <a:chOff x="1047045" y="738658"/>
              <a:chExt cx="10097909" cy="4364340"/>
            </a:xfrm>
          </p:grpSpPr>
          <p:grpSp>
            <p:nvGrpSpPr>
              <p:cNvPr id="19" name="Groupe 18">
                <a:extLst>
                  <a:ext uri="{FF2B5EF4-FFF2-40B4-BE49-F238E27FC236}">
                    <a16:creationId xmlns:a16="http://schemas.microsoft.com/office/drawing/2014/main" id="{B2E80ED5-BC1F-45A7-ED94-500D37E78A15}"/>
                  </a:ext>
                </a:extLst>
              </p:cNvPr>
              <p:cNvGrpSpPr/>
              <p:nvPr/>
            </p:nvGrpSpPr>
            <p:grpSpPr>
              <a:xfrm>
                <a:off x="1056571" y="738658"/>
                <a:ext cx="10078857" cy="1009791"/>
                <a:chOff x="1056571" y="1391800"/>
                <a:chExt cx="10078857" cy="1009791"/>
              </a:xfrm>
            </p:grpSpPr>
            <p:pic>
              <p:nvPicPr>
                <p:cNvPr id="4" name="Image 3">
                  <a:extLst>
                    <a:ext uri="{FF2B5EF4-FFF2-40B4-BE49-F238E27FC236}">
                      <a16:creationId xmlns:a16="http://schemas.microsoft.com/office/drawing/2014/main" id="{A93A7051-1485-12EC-622C-3FFDDED5BA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56571" y="1391800"/>
                  <a:ext cx="10078857" cy="1009791"/>
                </a:xfrm>
                <a:prstGeom prst="rect">
                  <a:avLst/>
                </a:prstGeom>
              </p:spPr>
            </p:pic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8C352BD2-18C1-8649-92FB-CC16F4017EE6}"/>
                    </a:ext>
                  </a:extLst>
                </p:cNvPr>
                <p:cNvSpPr/>
                <p:nvPr/>
              </p:nvSpPr>
              <p:spPr>
                <a:xfrm>
                  <a:off x="1063814" y="1391800"/>
                  <a:ext cx="1796010" cy="46588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</p:grpSp>
          <p:pic>
            <p:nvPicPr>
              <p:cNvPr id="6" name="Image 5" descr="Une image contenant texte, capture d’écran, nombre, Police">
                <a:extLst>
                  <a:ext uri="{FF2B5EF4-FFF2-40B4-BE49-F238E27FC236}">
                    <a16:creationId xmlns:a16="http://schemas.microsoft.com/office/drawing/2014/main" id="{5462D4DF-3198-9AD8-489D-C0A3CFF2CE2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27437"/>
              <a:stretch/>
            </p:blipFill>
            <p:spPr>
              <a:xfrm>
                <a:off x="1047045" y="1688175"/>
                <a:ext cx="10097909" cy="3414823"/>
              </a:xfrm>
              <a:prstGeom prst="rect">
                <a:avLst/>
              </a:prstGeom>
            </p:spPr>
          </p:pic>
        </p:grpSp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C05965EF-D56A-4ACA-9027-B912AB494471}"/>
                </a:ext>
              </a:extLst>
            </p:cNvPr>
            <p:cNvSpPr txBox="1"/>
            <p:nvPr/>
          </p:nvSpPr>
          <p:spPr>
            <a:xfrm>
              <a:off x="9506879" y="3599352"/>
              <a:ext cx="1568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200" b="1" dirty="0">
                  <a:solidFill>
                    <a:schemeClr val="accent6"/>
                  </a:solidFill>
                  <a:latin typeface="Helvetica" pitchFamily="2" charset="0"/>
                </a:rPr>
                <a:t>CHF 15’906.60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C58B1DC7-E5AA-06EC-D77C-E10934F786F5}"/>
                </a:ext>
              </a:extLst>
            </p:cNvPr>
            <p:cNvSpPr txBox="1"/>
            <p:nvPr/>
          </p:nvSpPr>
          <p:spPr>
            <a:xfrm>
              <a:off x="9498363" y="4586711"/>
              <a:ext cx="1568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200" b="1" dirty="0">
                  <a:solidFill>
                    <a:schemeClr val="accent6"/>
                  </a:solidFill>
                  <a:latin typeface="Helvetica" pitchFamily="2" charset="0"/>
                </a:rPr>
                <a:t>CHF 31’231.65</a:t>
              </a:r>
            </a:p>
          </p:txBody>
        </p:sp>
      </p:grpSp>
      <p:sp>
        <p:nvSpPr>
          <p:cNvPr id="14" name="ZoneTexte 13">
            <a:extLst>
              <a:ext uri="{FF2B5EF4-FFF2-40B4-BE49-F238E27FC236}">
                <a16:creationId xmlns:a16="http://schemas.microsoft.com/office/drawing/2014/main" id="{7749BDE3-4B93-7192-2913-B95EFCE2B529}"/>
              </a:ext>
            </a:extLst>
          </p:cNvPr>
          <p:cNvSpPr txBox="1"/>
          <p:nvPr/>
        </p:nvSpPr>
        <p:spPr>
          <a:xfrm>
            <a:off x="479424" y="664624"/>
            <a:ext cx="1720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Helvetica" pitchFamily="2" charset="0"/>
              </a:rPr>
              <a:t>Page 23</a:t>
            </a:r>
          </a:p>
        </p:txBody>
      </p:sp>
    </p:spTree>
    <p:extLst>
      <p:ext uri="{BB962C8B-B14F-4D97-AF65-F5344CB8AC3E}">
        <p14:creationId xmlns:p14="http://schemas.microsoft.com/office/powerpoint/2010/main" val="1133912531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8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Comptes de fonctionnement, particularités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956C90C1-06D9-D2B6-D048-3E7AF013ACA4}"/>
              </a:ext>
            </a:extLst>
          </p:cNvPr>
          <p:cNvSpPr txBox="1"/>
          <p:nvPr/>
        </p:nvSpPr>
        <p:spPr>
          <a:xfrm>
            <a:off x="479424" y="664624"/>
            <a:ext cx="1720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Helvetica" pitchFamily="2" charset="0"/>
              </a:rPr>
              <a:t>Page 24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id="{642DB239-1E0A-31C9-11AF-9C5B9AABE0CD}"/>
              </a:ext>
            </a:extLst>
          </p:cNvPr>
          <p:cNvGrpSpPr/>
          <p:nvPr/>
        </p:nvGrpSpPr>
        <p:grpSpPr>
          <a:xfrm>
            <a:off x="479424" y="1248168"/>
            <a:ext cx="12172582" cy="3410918"/>
            <a:chOff x="479424" y="1248168"/>
            <a:chExt cx="10598366" cy="2969802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BCF0D940-082E-B202-84E3-E349B95310DB}"/>
                </a:ext>
              </a:extLst>
            </p:cNvPr>
            <p:cNvSpPr txBox="1"/>
            <p:nvPr/>
          </p:nvSpPr>
          <p:spPr>
            <a:xfrm>
              <a:off x="9509192" y="3880185"/>
              <a:ext cx="1568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200" b="1" dirty="0">
                  <a:solidFill>
                    <a:schemeClr val="accent6"/>
                  </a:solidFill>
                  <a:latin typeface="Helvetica" pitchFamily="2" charset="0"/>
                </a:rPr>
                <a:t>CHF 56’005.35</a:t>
              </a:r>
            </a:p>
          </p:txBody>
        </p:sp>
        <p:grpSp>
          <p:nvGrpSpPr>
            <p:cNvPr id="17" name="Groupe 16">
              <a:extLst>
                <a:ext uri="{FF2B5EF4-FFF2-40B4-BE49-F238E27FC236}">
                  <a16:creationId xmlns:a16="http://schemas.microsoft.com/office/drawing/2014/main" id="{7C9D8696-4CD9-55EF-8E52-8A89AF72126B}"/>
                </a:ext>
              </a:extLst>
            </p:cNvPr>
            <p:cNvGrpSpPr/>
            <p:nvPr/>
          </p:nvGrpSpPr>
          <p:grpSpPr>
            <a:xfrm>
              <a:off x="479424" y="1248168"/>
              <a:ext cx="9033790" cy="2969802"/>
              <a:chOff x="478510" y="838201"/>
              <a:chExt cx="9033790" cy="2969802"/>
            </a:xfrm>
          </p:grpSpPr>
          <p:grpSp>
            <p:nvGrpSpPr>
              <p:cNvPr id="14" name="Groupe 13">
                <a:extLst>
                  <a:ext uri="{FF2B5EF4-FFF2-40B4-BE49-F238E27FC236}">
                    <a16:creationId xmlns:a16="http://schemas.microsoft.com/office/drawing/2014/main" id="{398FC98B-FA81-BF45-2D54-D17790F9D125}"/>
                  </a:ext>
                </a:extLst>
              </p:cNvPr>
              <p:cNvGrpSpPr/>
              <p:nvPr/>
            </p:nvGrpSpPr>
            <p:grpSpPr>
              <a:xfrm>
                <a:off x="481737" y="838201"/>
                <a:ext cx="9026542" cy="2969802"/>
                <a:chOff x="481705" y="839624"/>
                <a:chExt cx="8902512" cy="2928994"/>
              </a:xfrm>
            </p:grpSpPr>
            <p:grpSp>
              <p:nvGrpSpPr>
                <p:cNvPr id="19" name="Groupe 18">
                  <a:extLst>
                    <a:ext uri="{FF2B5EF4-FFF2-40B4-BE49-F238E27FC236}">
                      <a16:creationId xmlns:a16="http://schemas.microsoft.com/office/drawing/2014/main" id="{B2E80ED5-BC1F-45A7-ED94-500D37E78A15}"/>
                    </a:ext>
                  </a:extLst>
                </p:cNvPr>
                <p:cNvGrpSpPr/>
                <p:nvPr/>
              </p:nvGrpSpPr>
              <p:grpSpPr>
                <a:xfrm>
                  <a:off x="481706" y="839624"/>
                  <a:ext cx="8902511" cy="812264"/>
                  <a:chOff x="1056571" y="1391800"/>
                  <a:chExt cx="10078857" cy="1009791"/>
                </a:xfrm>
              </p:grpSpPr>
              <p:pic>
                <p:nvPicPr>
                  <p:cNvPr id="4" name="Image 3">
                    <a:extLst>
                      <a:ext uri="{FF2B5EF4-FFF2-40B4-BE49-F238E27FC236}">
                        <a16:creationId xmlns:a16="http://schemas.microsoft.com/office/drawing/2014/main" id="{A93A7051-1485-12EC-622C-3FFDDED5BA4D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t="9213"/>
                  <a:stretch/>
                </p:blipFill>
                <p:spPr>
                  <a:xfrm>
                    <a:off x="1056571" y="1484829"/>
                    <a:ext cx="10078857" cy="916762"/>
                  </a:xfrm>
                  <a:prstGeom prst="rect">
                    <a:avLst/>
                  </a:prstGeom>
                </p:spPr>
              </p:pic>
              <p:sp>
                <p:nvSpPr>
                  <p:cNvPr id="18" name="Rectangle 17">
                    <a:extLst>
                      <a:ext uri="{FF2B5EF4-FFF2-40B4-BE49-F238E27FC236}">
                        <a16:creationId xmlns:a16="http://schemas.microsoft.com/office/drawing/2014/main" id="{8C352BD2-18C1-8649-92FB-CC16F4017EE6}"/>
                      </a:ext>
                    </a:extLst>
                  </p:cNvPr>
                  <p:cNvSpPr/>
                  <p:nvPr/>
                </p:nvSpPr>
                <p:spPr>
                  <a:xfrm>
                    <a:off x="1063814" y="1391800"/>
                    <a:ext cx="1796010" cy="465884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fr-CH"/>
                  </a:p>
                </p:txBody>
              </p:sp>
            </p:grpSp>
            <p:pic>
              <p:nvPicPr>
                <p:cNvPr id="13" name="Image 12" descr="Une image contenant texte, capture d’écran, nombre, Police">
                  <a:extLst>
                    <a:ext uri="{FF2B5EF4-FFF2-40B4-BE49-F238E27FC236}">
                      <a16:creationId xmlns:a16="http://schemas.microsoft.com/office/drawing/2014/main" id="{F2C03055-5353-7908-F40C-6A5EFC0AC37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b="80855"/>
                <a:stretch/>
              </p:blipFill>
              <p:spPr>
                <a:xfrm>
                  <a:off x="481705" y="2611980"/>
                  <a:ext cx="8902511" cy="1156638"/>
                </a:xfrm>
                <a:prstGeom prst="rect">
                  <a:avLst/>
                </a:prstGeom>
              </p:spPr>
            </p:pic>
          </p:grpSp>
          <p:pic>
            <p:nvPicPr>
              <p:cNvPr id="16" name="Image 15" descr="Une image contenant texte, capture d’écran, nombre, Police">
                <a:extLst>
                  <a:ext uri="{FF2B5EF4-FFF2-40B4-BE49-F238E27FC236}">
                    <a16:creationId xmlns:a16="http://schemas.microsoft.com/office/drawing/2014/main" id="{736ECC6A-A829-2005-2418-1B63861AE82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675" b="996"/>
              <a:stretch/>
            </p:blipFill>
            <p:spPr>
              <a:xfrm>
                <a:off x="478510" y="1610981"/>
                <a:ext cx="9033790" cy="102426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844706085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>
            <a:extLst>
              <a:ext uri="{FF2B5EF4-FFF2-40B4-BE49-F238E27FC236}">
                <a16:creationId xmlns:a16="http://schemas.microsoft.com/office/drawing/2014/main" id="{924A47CE-A5E9-198E-2542-5DA1F6514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3409" y="93117"/>
            <a:ext cx="1568598" cy="74508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7B587C7-5EDC-34AB-FBDF-04C6A09F1E8B}"/>
              </a:ext>
            </a:extLst>
          </p:cNvPr>
          <p:cNvSpPr/>
          <p:nvPr/>
        </p:nvSpPr>
        <p:spPr>
          <a:xfrm rot="16200000">
            <a:off x="5902998" y="564477"/>
            <a:ext cx="390525" cy="12196521"/>
          </a:xfrm>
          <a:prstGeom prst="rect">
            <a:avLst/>
          </a:prstGeom>
          <a:solidFill>
            <a:srgbClr val="EDCD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6BCFE7-9F98-1FEF-0D47-A1365B4C0F80}"/>
              </a:ext>
            </a:extLst>
          </p:cNvPr>
          <p:cNvSpPr/>
          <p:nvPr/>
        </p:nvSpPr>
        <p:spPr>
          <a:xfrm rot="16200000">
            <a:off x="11156277" y="5822277"/>
            <a:ext cx="390525" cy="1680921"/>
          </a:xfrm>
          <a:prstGeom prst="rect">
            <a:avLst/>
          </a:prstGeom>
          <a:solidFill>
            <a:srgbClr val="279CB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6ED785E7-FB6D-AFDB-FB35-19BF98089AA1}"/>
              </a:ext>
            </a:extLst>
          </p:cNvPr>
          <p:cNvSpPr txBox="1"/>
          <p:nvPr/>
        </p:nvSpPr>
        <p:spPr>
          <a:xfrm>
            <a:off x="445770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Assemblée communale 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8BE9FC28-A9CD-BD67-F37D-404BA115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8807" y="6467474"/>
            <a:ext cx="2743200" cy="365125"/>
          </a:xfrm>
        </p:spPr>
        <p:txBody>
          <a:bodyPr/>
          <a:lstStyle/>
          <a:p>
            <a:fld id="{E7A5252D-C49C-4006-A947-0F6A3FC24448}" type="slidenum">
              <a:rPr lang="fr-CH" sz="1600" smtClean="0">
                <a:solidFill>
                  <a:schemeClr val="bg1"/>
                </a:solidFill>
                <a:latin typeface="Helvetica" pitchFamily="2" charset="0"/>
              </a:rPr>
              <a:t>9</a:t>
            </a:fld>
            <a:endParaRPr lang="fr-CH" sz="16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FEC7D56-E129-C8CE-A887-A95133F9976D}"/>
              </a:ext>
            </a:extLst>
          </p:cNvPr>
          <p:cNvSpPr txBox="1"/>
          <p:nvPr/>
        </p:nvSpPr>
        <p:spPr>
          <a:xfrm>
            <a:off x="479424" y="142493"/>
            <a:ext cx="96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3600" b="1" dirty="0">
                <a:latin typeface="Helvetica" pitchFamily="2" charset="0"/>
              </a:rPr>
              <a:t>Comptes de fonctionnement, particularités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C5F855A8-66B1-53D3-7B25-43CF86F748F5}"/>
              </a:ext>
            </a:extLst>
          </p:cNvPr>
          <p:cNvSpPr txBox="1"/>
          <p:nvPr/>
        </p:nvSpPr>
        <p:spPr>
          <a:xfrm>
            <a:off x="0" y="6488668"/>
            <a:ext cx="3276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dirty="0">
                <a:solidFill>
                  <a:schemeClr val="bg1"/>
                </a:solidFill>
                <a:latin typeface="Helvetica" pitchFamily="2" charset="0"/>
              </a:rPr>
              <a:t>Comptes 2023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0E244873-3B74-F122-E453-E2F3237CE3D0}"/>
              </a:ext>
            </a:extLst>
          </p:cNvPr>
          <p:cNvGrpSpPr/>
          <p:nvPr/>
        </p:nvGrpSpPr>
        <p:grpSpPr>
          <a:xfrm>
            <a:off x="479424" y="838201"/>
            <a:ext cx="11160033" cy="4343027"/>
            <a:chOff x="479424" y="838201"/>
            <a:chExt cx="10595139" cy="4123194"/>
          </a:xfrm>
        </p:grpSpPr>
        <p:grpSp>
          <p:nvGrpSpPr>
            <p:cNvPr id="14" name="Groupe 13">
              <a:extLst>
                <a:ext uri="{FF2B5EF4-FFF2-40B4-BE49-F238E27FC236}">
                  <a16:creationId xmlns:a16="http://schemas.microsoft.com/office/drawing/2014/main" id="{398FC98B-FA81-BF45-2D54-D17790F9D125}"/>
                </a:ext>
              </a:extLst>
            </p:cNvPr>
            <p:cNvGrpSpPr/>
            <p:nvPr/>
          </p:nvGrpSpPr>
          <p:grpSpPr>
            <a:xfrm>
              <a:off x="479424" y="838201"/>
              <a:ext cx="9028855" cy="4123194"/>
              <a:chOff x="479424" y="839624"/>
              <a:chExt cx="8904793" cy="4066538"/>
            </a:xfrm>
          </p:grpSpPr>
          <p:grpSp>
            <p:nvGrpSpPr>
              <p:cNvPr id="19" name="Groupe 18">
                <a:extLst>
                  <a:ext uri="{FF2B5EF4-FFF2-40B4-BE49-F238E27FC236}">
                    <a16:creationId xmlns:a16="http://schemas.microsoft.com/office/drawing/2014/main" id="{B2E80ED5-BC1F-45A7-ED94-500D37E78A15}"/>
                  </a:ext>
                </a:extLst>
              </p:cNvPr>
              <p:cNvGrpSpPr/>
              <p:nvPr/>
            </p:nvGrpSpPr>
            <p:grpSpPr>
              <a:xfrm>
                <a:off x="481706" y="839624"/>
                <a:ext cx="8902511" cy="812264"/>
                <a:chOff x="1056571" y="1391800"/>
                <a:chExt cx="10078857" cy="1009791"/>
              </a:xfrm>
            </p:grpSpPr>
            <p:pic>
              <p:nvPicPr>
                <p:cNvPr id="4" name="Image 3">
                  <a:extLst>
                    <a:ext uri="{FF2B5EF4-FFF2-40B4-BE49-F238E27FC236}">
                      <a16:creationId xmlns:a16="http://schemas.microsoft.com/office/drawing/2014/main" id="{A93A7051-1485-12EC-622C-3FFDDED5BA4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9213"/>
                <a:stretch/>
              </p:blipFill>
              <p:spPr>
                <a:xfrm>
                  <a:off x="1056571" y="1484829"/>
                  <a:ext cx="10078857" cy="916762"/>
                </a:xfrm>
                <a:prstGeom prst="rect">
                  <a:avLst/>
                </a:prstGeom>
              </p:spPr>
            </p:pic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8C352BD2-18C1-8649-92FB-CC16F4017EE6}"/>
                    </a:ext>
                  </a:extLst>
                </p:cNvPr>
                <p:cNvSpPr/>
                <p:nvPr/>
              </p:nvSpPr>
              <p:spPr>
                <a:xfrm>
                  <a:off x="1063814" y="1391800"/>
                  <a:ext cx="1796010" cy="46588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</p:grpSp>
          <p:pic>
            <p:nvPicPr>
              <p:cNvPr id="13" name="Image 12" descr="Une image contenant texte, capture d’écran, nombre, Police">
                <a:extLst>
                  <a:ext uri="{FF2B5EF4-FFF2-40B4-BE49-F238E27FC236}">
                    <a16:creationId xmlns:a16="http://schemas.microsoft.com/office/drawing/2014/main" id="{F2C03055-5353-7908-F40C-6A5EFC0AC37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9676" b="26460"/>
              <a:stretch/>
            </p:blipFill>
            <p:spPr>
              <a:xfrm>
                <a:off x="479424" y="1651888"/>
                <a:ext cx="8902511" cy="3254274"/>
              </a:xfrm>
              <a:prstGeom prst="rect">
                <a:avLst/>
              </a:prstGeom>
            </p:spPr>
          </p:pic>
        </p:grp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202149F7-A45D-AFD4-E0F3-21512CF5947C}"/>
                </a:ext>
              </a:extLst>
            </p:cNvPr>
            <p:cNvSpPr txBox="1"/>
            <p:nvPr/>
          </p:nvSpPr>
          <p:spPr>
            <a:xfrm>
              <a:off x="9505965" y="2447458"/>
              <a:ext cx="1568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200" b="1" dirty="0">
                  <a:solidFill>
                    <a:schemeClr val="accent6"/>
                  </a:solidFill>
                  <a:latin typeface="Helvetica" pitchFamily="2" charset="0"/>
                </a:rPr>
                <a:t>CHF 10’388.30</a:t>
              </a: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9A3B8AF6-3E42-CB02-3EE1-4B021D472353}"/>
                </a:ext>
              </a:extLst>
            </p:cNvPr>
            <p:cNvSpPr txBox="1"/>
            <p:nvPr/>
          </p:nvSpPr>
          <p:spPr>
            <a:xfrm>
              <a:off x="9505965" y="4602590"/>
              <a:ext cx="156859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CH" sz="1200" b="1" dirty="0">
                  <a:solidFill>
                    <a:srgbClr val="FF0000"/>
                  </a:solidFill>
                  <a:latin typeface="Helvetica" pitchFamily="2" charset="0"/>
                </a:rPr>
                <a:t>CHF 76’618.28</a:t>
              </a:r>
            </a:p>
          </p:txBody>
        </p:sp>
      </p:grpSp>
      <p:sp>
        <p:nvSpPr>
          <p:cNvPr id="15" name="ZoneTexte 14">
            <a:extLst>
              <a:ext uri="{FF2B5EF4-FFF2-40B4-BE49-F238E27FC236}">
                <a16:creationId xmlns:a16="http://schemas.microsoft.com/office/drawing/2014/main" id="{956C90C1-06D9-D2B6-D048-3E7AF013ACA4}"/>
              </a:ext>
            </a:extLst>
          </p:cNvPr>
          <p:cNvSpPr txBox="1"/>
          <p:nvPr/>
        </p:nvSpPr>
        <p:spPr>
          <a:xfrm>
            <a:off x="479424" y="664624"/>
            <a:ext cx="1720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600" b="1" dirty="0">
                <a:latin typeface="Helvetica" pitchFamily="2" charset="0"/>
              </a:rPr>
              <a:t>Page 24</a:t>
            </a:r>
          </a:p>
        </p:txBody>
      </p:sp>
    </p:spTree>
    <p:extLst>
      <p:ext uri="{BB962C8B-B14F-4D97-AF65-F5344CB8AC3E}">
        <p14:creationId xmlns:p14="http://schemas.microsoft.com/office/powerpoint/2010/main" val="30064173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630</Words>
  <Application>Microsoft Office PowerPoint</Application>
  <PresentationFormat>Grand écran</PresentationFormat>
  <Paragraphs>206</Paragraphs>
  <Slides>19</Slides>
  <Notes>0</Notes>
  <HiddenSlides>1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Helvetica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Michael Ostertag</dc:creator>
  <cp:lastModifiedBy>Michael Ostertag</cp:lastModifiedBy>
  <cp:revision>15</cp:revision>
  <cp:lastPrinted>2024-06-24T12:30:22Z</cp:lastPrinted>
  <dcterms:created xsi:type="dcterms:W3CDTF">2023-12-07T08:15:25Z</dcterms:created>
  <dcterms:modified xsi:type="dcterms:W3CDTF">2024-06-24T12:33:37Z</dcterms:modified>
</cp:coreProperties>
</file>