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9" r:id="rId4"/>
    <p:sldId id="270" r:id="rId5"/>
    <p:sldId id="26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CB9"/>
    <a:srgbClr val="ED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235AB-A589-4C89-AD80-BCCE3E1800CE}" type="datetimeFigureOut">
              <a:rPr lang="fr-CH" smtClean="0"/>
              <a:t>11.12.2023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87B0D-5E60-4DFD-AC65-459021E2746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6092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A13020-E66E-3B63-F8DF-3F5A04A39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82E4767-BED2-8783-B692-1E19F5DC4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2AE7CF-A76F-E714-6734-F4DD7FE5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EB6A-AF39-4DF9-90E8-FBA1CEAD8E6A}" type="datetimeFigureOut">
              <a:rPr lang="fr-CH" smtClean="0"/>
              <a:t>11.12.2023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029577-DD10-6951-8558-D94437A9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452777-E00C-1427-ED10-F2FD3C30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252D-C49C-4006-A947-0F6A3FC2444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8212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51C1FE-F9D7-D3CB-E463-DECF2E1A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D9A810-ED61-B2D3-2D3F-B065B70F7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9B97A7-CCF3-F387-2967-BE5A13329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EB6A-AF39-4DF9-90E8-FBA1CEAD8E6A}" type="datetimeFigureOut">
              <a:rPr lang="fr-CH" smtClean="0"/>
              <a:t>11.12.2023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F1E118-3D31-6F97-4294-804F1F213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371A7F-C7C2-3100-41D4-F52CD142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252D-C49C-4006-A947-0F6A3FC2444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4196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91604C9-8A28-954E-8E77-B1E6E3D4F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4FED0C-ABC0-3CAC-9E64-1F86F57F5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25C92E-0600-8D43-AF01-6C06D0FC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EB6A-AF39-4DF9-90E8-FBA1CEAD8E6A}" type="datetimeFigureOut">
              <a:rPr lang="fr-CH" smtClean="0"/>
              <a:t>11.12.2023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9ECCBD-3801-EDB0-52E5-D6FB9918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C67CB5-078E-19A5-7F2F-EC62C712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252D-C49C-4006-A947-0F6A3FC2444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4219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A867-0E05-4FB8-6697-467D4092C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3FD804-45F9-0EDA-D15D-941E32B11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E6AF32-4AC1-5CF2-1F8E-1333D70D7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EB6A-AF39-4DF9-90E8-FBA1CEAD8E6A}" type="datetimeFigureOut">
              <a:rPr lang="fr-CH" smtClean="0"/>
              <a:t>11.12.2023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42D3D2-5770-9BD2-B320-E9023535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537A29-2926-AD5E-9602-A79C9606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252D-C49C-4006-A947-0F6A3FC2444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0162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BD4FA8-4F09-ECB9-C655-FF09D28B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DEC3BE-7F61-CAFB-D52F-BE104EB7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526370-F3E4-4A1A-035F-66D253C6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EB6A-AF39-4DF9-90E8-FBA1CEAD8E6A}" type="datetimeFigureOut">
              <a:rPr lang="fr-CH" smtClean="0"/>
              <a:t>11.12.2023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541A6C-E7E9-B4BC-7B80-4613FC0A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2C5014-D367-0E56-B818-45572F3F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252D-C49C-4006-A947-0F6A3FC2444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320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4B9FAF-5426-5912-A05E-941F151B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7973D9-BE87-6EA3-7C10-F12858CB8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48318C-ACDE-F8E9-5BFE-991352348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E328EE-446B-9E0B-3F47-F04E11E2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EB6A-AF39-4DF9-90E8-FBA1CEAD8E6A}" type="datetimeFigureOut">
              <a:rPr lang="fr-CH" smtClean="0"/>
              <a:t>11.12.2023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D13753-84BF-71A2-6BD9-DCB31A234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104E82-0C71-8019-9D72-4470A9C58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252D-C49C-4006-A947-0F6A3FC2444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9585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C88C70-5906-1885-1373-FAE9434CC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6B656E-7AA7-F9A1-C839-A4C17D0DD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EE2657-A8B0-A1DB-5885-0CE219791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E66F16-5B48-015E-2CD5-C5F3B6183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3FB2BEB-3ED3-8F1F-2E57-2E8FB47E2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1E05D3D-2BC7-0AE1-BD79-FE348D3E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EB6A-AF39-4DF9-90E8-FBA1CEAD8E6A}" type="datetimeFigureOut">
              <a:rPr lang="fr-CH" smtClean="0"/>
              <a:t>11.12.2023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4AD7787-BC13-1473-A031-8C8D874D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748C69-66B8-CF84-78AF-5BEB42C9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252D-C49C-4006-A947-0F6A3FC2444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9747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2EB651-A914-2FF5-F060-10F435A8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CB0610-D961-B531-B421-F980B66D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EB6A-AF39-4DF9-90E8-FBA1CEAD8E6A}" type="datetimeFigureOut">
              <a:rPr lang="fr-CH" smtClean="0"/>
              <a:t>11.12.2023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946C25-86D3-E3F3-FF2B-74908B72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93774E-1342-B844-3D22-863D1DAD1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252D-C49C-4006-A947-0F6A3FC2444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3211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061CAC2-3AED-9CF5-5558-CBE8503BF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EB6A-AF39-4DF9-90E8-FBA1CEAD8E6A}" type="datetimeFigureOut">
              <a:rPr lang="fr-CH" smtClean="0"/>
              <a:t>11.12.2023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F536D8-4178-4775-D357-2E8578D00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62183C-52EC-7D58-5808-A90F0896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252D-C49C-4006-A947-0F6A3FC2444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8944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70DC27-7946-5F7C-6104-19F26CE6B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9BB95F-E830-278A-F887-FC44EE9C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CF02E3-EAE5-F628-EB96-64993CE49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FED826-709A-65CA-6DD7-34867B9A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EB6A-AF39-4DF9-90E8-FBA1CEAD8E6A}" type="datetimeFigureOut">
              <a:rPr lang="fr-CH" smtClean="0"/>
              <a:t>11.12.2023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9DB481-6AEB-6EC9-8C6D-C5D117A67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13FC77-2870-B3BB-435D-7940AFD00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252D-C49C-4006-A947-0F6A3FC2444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9455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42B963-AD39-BC07-1903-52E1A0C1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2B25BD0-5960-679B-6CE4-77FBEAF7DB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869DBC-BB3C-84A7-0B6D-182F9842E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ED6633-3DCD-E9B6-845D-FC43F9DF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EB6A-AF39-4DF9-90E8-FBA1CEAD8E6A}" type="datetimeFigureOut">
              <a:rPr lang="fr-CH" smtClean="0"/>
              <a:t>11.12.2023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EB0092-EBF6-3050-7A95-2652F973A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A1B2CC-B9C5-CAD5-BA82-B56A487C9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252D-C49C-4006-A947-0F6A3FC2444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2299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B1660B5-4199-D618-957C-2E5ABD72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B7EB99-6ED8-C7C2-BF32-8A472E409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339178-1585-C911-3E82-313B225AB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DEB6A-AF39-4DF9-90E8-FBA1CEAD8E6A}" type="datetimeFigureOut">
              <a:rPr lang="fr-CH" smtClean="0"/>
              <a:t>11.12.2023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138333-A530-C017-504D-D85D94562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109DA0-323D-C9CA-561E-575EE0F0A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5252D-C49C-4006-A947-0F6A3FC2444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5029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7971508-FF66-C90C-E7D2-FD97B3E46897}"/>
              </a:ext>
            </a:extLst>
          </p:cNvPr>
          <p:cNvSpPr txBox="1"/>
          <p:nvPr/>
        </p:nvSpPr>
        <p:spPr>
          <a:xfrm>
            <a:off x="1582685" y="3450194"/>
            <a:ext cx="9026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400" dirty="0">
                <a:latin typeface="Helvetica" pitchFamily="2" charset="0"/>
              </a:rPr>
              <a:t>Investissements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7144C05-4DFC-6835-F9AB-030FE1F65C91}"/>
              </a:ext>
            </a:extLst>
          </p:cNvPr>
          <p:cNvSpPr txBox="1"/>
          <p:nvPr/>
        </p:nvSpPr>
        <p:spPr>
          <a:xfrm>
            <a:off x="615947" y="2203699"/>
            <a:ext cx="109601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7500" b="1" dirty="0">
                <a:latin typeface="Helvetica" pitchFamily="2" charset="0"/>
              </a:rPr>
              <a:t>Budget 2024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24A47CE-A5E9-198E-2542-5DA1F6514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392" y="372516"/>
            <a:ext cx="2269215" cy="10778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B587C7-5EDC-34AB-FBDF-04C6A09F1E8B}"/>
              </a:ext>
            </a:extLst>
          </p:cNvPr>
          <p:cNvSpPr/>
          <p:nvPr/>
        </p:nvSpPr>
        <p:spPr>
          <a:xfrm rot="16200000">
            <a:off x="5902998" y="564477"/>
            <a:ext cx="390525" cy="12196521"/>
          </a:xfrm>
          <a:prstGeom prst="rect">
            <a:avLst/>
          </a:prstGeom>
          <a:solidFill>
            <a:srgbClr val="EDC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6BCFE7-9F98-1FEF-0D47-A1365B4C0F80}"/>
              </a:ext>
            </a:extLst>
          </p:cNvPr>
          <p:cNvSpPr/>
          <p:nvPr/>
        </p:nvSpPr>
        <p:spPr>
          <a:xfrm rot="16200000">
            <a:off x="11156277" y="5822277"/>
            <a:ext cx="390525" cy="1680921"/>
          </a:xfrm>
          <a:prstGeom prst="rect">
            <a:avLst/>
          </a:prstGeom>
          <a:solidFill>
            <a:srgbClr val="279C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35ACAA6-A079-6A82-C807-203B35296BC0}"/>
              </a:ext>
            </a:extLst>
          </p:cNvPr>
          <p:cNvSpPr txBox="1"/>
          <p:nvPr/>
        </p:nvSpPr>
        <p:spPr>
          <a:xfrm>
            <a:off x="0" y="6488668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>
                <a:solidFill>
                  <a:schemeClr val="bg1"/>
                </a:solidFill>
                <a:latin typeface="Helvetica" pitchFamily="2" charset="0"/>
              </a:rPr>
              <a:t>12 décembre 2023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6182DB5-5D65-D4F6-FE0E-F13438D2E22E}"/>
              </a:ext>
            </a:extLst>
          </p:cNvPr>
          <p:cNvSpPr txBox="1"/>
          <p:nvPr/>
        </p:nvSpPr>
        <p:spPr>
          <a:xfrm>
            <a:off x="4457700" y="6488668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>
                <a:solidFill>
                  <a:schemeClr val="bg1"/>
                </a:solidFill>
                <a:latin typeface="Helvetica" pitchFamily="2" charset="0"/>
              </a:rPr>
              <a:t>Pascal Marchand</a:t>
            </a:r>
          </a:p>
        </p:txBody>
      </p:sp>
    </p:spTree>
    <p:extLst>
      <p:ext uri="{BB962C8B-B14F-4D97-AF65-F5344CB8AC3E}">
        <p14:creationId xmlns:p14="http://schemas.microsoft.com/office/powerpoint/2010/main" val="292631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24A47CE-A5E9-198E-2542-5DA1F6514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409" y="93117"/>
            <a:ext cx="1568598" cy="7450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B587C7-5EDC-34AB-FBDF-04C6A09F1E8B}"/>
              </a:ext>
            </a:extLst>
          </p:cNvPr>
          <p:cNvSpPr/>
          <p:nvPr/>
        </p:nvSpPr>
        <p:spPr>
          <a:xfrm rot="16200000">
            <a:off x="5902998" y="564477"/>
            <a:ext cx="390525" cy="12196521"/>
          </a:xfrm>
          <a:prstGeom prst="rect">
            <a:avLst/>
          </a:prstGeom>
          <a:solidFill>
            <a:srgbClr val="EDC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6BCFE7-9F98-1FEF-0D47-A1365B4C0F80}"/>
              </a:ext>
            </a:extLst>
          </p:cNvPr>
          <p:cNvSpPr/>
          <p:nvPr/>
        </p:nvSpPr>
        <p:spPr>
          <a:xfrm rot="16200000">
            <a:off x="11156277" y="5822277"/>
            <a:ext cx="390525" cy="1680921"/>
          </a:xfrm>
          <a:prstGeom prst="rect">
            <a:avLst/>
          </a:prstGeom>
          <a:solidFill>
            <a:srgbClr val="279C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ED785E7-FB6D-AFDB-FB35-19BF98089AA1}"/>
              </a:ext>
            </a:extLst>
          </p:cNvPr>
          <p:cNvSpPr txBox="1"/>
          <p:nvPr/>
        </p:nvSpPr>
        <p:spPr>
          <a:xfrm>
            <a:off x="4457700" y="6488668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>
                <a:solidFill>
                  <a:schemeClr val="bg1"/>
                </a:solidFill>
                <a:latin typeface="Helvetica" pitchFamily="2" charset="0"/>
              </a:rPr>
              <a:t>Assemblée communale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BE9FC28-A9CD-BD67-F37D-404BA115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807" y="6467474"/>
            <a:ext cx="2743200" cy="365125"/>
          </a:xfrm>
        </p:spPr>
        <p:txBody>
          <a:bodyPr/>
          <a:lstStyle/>
          <a:p>
            <a:fld id="{E7A5252D-C49C-4006-A947-0F6A3FC24448}" type="slidenum">
              <a:rPr lang="fr-CH" sz="1600" smtClean="0">
                <a:solidFill>
                  <a:schemeClr val="bg1"/>
                </a:solidFill>
                <a:latin typeface="Helvetica" pitchFamily="2" charset="0"/>
              </a:rPr>
              <a:t>2</a:t>
            </a:fld>
            <a:endParaRPr lang="fr-CH" sz="16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FEC7D56-E129-C8CE-A887-A95133F9976D}"/>
              </a:ext>
            </a:extLst>
          </p:cNvPr>
          <p:cNvSpPr txBox="1"/>
          <p:nvPr/>
        </p:nvSpPr>
        <p:spPr>
          <a:xfrm>
            <a:off x="542924" y="514814"/>
            <a:ext cx="10720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b="1" dirty="0">
                <a:latin typeface="Helvetica" pitchFamily="2" charset="0"/>
              </a:rPr>
              <a:t>Aménagement intérieur de la «Grange»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6B5BD1-542D-70E1-9229-B4A3E5B69587}"/>
              </a:ext>
            </a:extLst>
          </p:cNvPr>
          <p:cNvSpPr txBox="1"/>
          <p:nvPr/>
        </p:nvSpPr>
        <p:spPr>
          <a:xfrm>
            <a:off x="0" y="6488668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>
                <a:solidFill>
                  <a:schemeClr val="bg1"/>
                </a:solidFill>
                <a:latin typeface="Helvetica" pitchFamily="2" charset="0"/>
              </a:rPr>
              <a:t>Investissements 2024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5F2D6AE-F74A-B51B-D9D6-90F23B03A807}"/>
              </a:ext>
            </a:extLst>
          </p:cNvPr>
          <p:cNvSpPr txBox="1">
            <a:spLocks/>
          </p:cNvSpPr>
          <p:nvPr/>
        </p:nvSpPr>
        <p:spPr>
          <a:xfrm>
            <a:off x="542925" y="1086860"/>
            <a:ext cx="5641975" cy="2919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CH" dirty="0">
              <a:latin typeface="+mj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H" sz="2000" b="1" dirty="0">
                <a:latin typeface="Helvetica" pitchFamily="2" charset="0"/>
              </a:rPr>
              <a:t>Aménagement de la «Grange» notamment vaisselle, mobilier pour la salle multifonction ainsi que pour le local de la voirie.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fr-CH" sz="2000" b="1" dirty="0">
              <a:latin typeface="Helvetica" pitchFamily="2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latin typeface="Helvetica" pitchFamily="2" charset="0"/>
              </a:rPr>
              <a:t>Investissements	</a:t>
            </a:r>
            <a:r>
              <a:rPr lang="fr-CH" sz="2000" b="1" dirty="0">
                <a:solidFill>
                  <a:srgbClr val="279CB9"/>
                </a:solidFill>
                <a:latin typeface="Helvetica" pitchFamily="2" charset="0"/>
              </a:rPr>
              <a:t>CHF 60’000.-</a:t>
            </a:r>
          </a:p>
        </p:txBody>
      </p:sp>
      <p:pic>
        <p:nvPicPr>
          <p:cNvPr id="2" name="Espace réservé du contenu 5">
            <a:extLst>
              <a:ext uri="{FF2B5EF4-FFF2-40B4-BE49-F238E27FC236}">
                <a16:creationId xmlns:a16="http://schemas.microsoft.com/office/drawing/2014/main" id="{AC960313-2C05-552E-6754-C04456579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17" r="14518" b="-1"/>
          <a:stretch/>
        </p:blipFill>
        <p:spPr>
          <a:xfrm>
            <a:off x="6823075" y="1305449"/>
            <a:ext cx="5031464" cy="501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38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24A47CE-A5E9-198E-2542-5DA1F6514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409" y="93117"/>
            <a:ext cx="1568598" cy="7450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B587C7-5EDC-34AB-FBDF-04C6A09F1E8B}"/>
              </a:ext>
            </a:extLst>
          </p:cNvPr>
          <p:cNvSpPr/>
          <p:nvPr/>
        </p:nvSpPr>
        <p:spPr>
          <a:xfrm rot="16200000">
            <a:off x="5902998" y="564477"/>
            <a:ext cx="390525" cy="12196521"/>
          </a:xfrm>
          <a:prstGeom prst="rect">
            <a:avLst/>
          </a:prstGeom>
          <a:solidFill>
            <a:srgbClr val="EDC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6BCFE7-9F98-1FEF-0D47-A1365B4C0F80}"/>
              </a:ext>
            </a:extLst>
          </p:cNvPr>
          <p:cNvSpPr/>
          <p:nvPr/>
        </p:nvSpPr>
        <p:spPr>
          <a:xfrm rot="16200000">
            <a:off x="11156277" y="5822277"/>
            <a:ext cx="390525" cy="1680921"/>
          </a:xfrm>
          <a:prstGeom prst="rect">
            <a:avLst/>
          </a:prstGeom>
          <a:solidFill>
            <a:srgbClr val="279C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ED785E7-FB6D-AFDB-FB35-19BF98089AA1}"/>
              </a:ext>
            </a:extLst>
          </p:cNvPr>
          <p:cNvSpPr txBox="1"/>
          <p:nvPr/>
        </p:nvSpPr>
        <p:spPr>
          <a:xfrm>
            <a:off x="4457700" y="6488668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>
                <a:solidFill>
                  <a:schemeClr val="bg1"/>
                </a:solidFill>
                <a:latin typeface="Helvetica" pitchFamily="2" charset="0"/>
              </a:rPr>
              <a:t>Assemblée communale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BE9FC28-A9CD-BD67-F37D-404BA115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807" y="6467474"/>
            <a:ext cx="2743200" cy="365125"/>
          </a:xfrm>
        </p:spPr>
        <p:txBody>
          <a:bodyPr/>
          <a:lstStyle/>
          <a:p>
            <a:fld id="{E7A5252D-C49C-4006-A947-0F6A3FC24448}" type="slidenum">
              <a:rPr lang="fr-CH" sz="1600" smtClean="0">
                <a:solidFill>
                  <a:schemeClr val="bg1"/>
                </a:solidFill>
                <a:latin typeface="Helvetica" pitchFamily="2" charset="0"/>
              </a:rPr>
              <a:t>3</a:t>
            </a:fld>
            <a:endParaRPr lang="fr-CH" sz="16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FEC7D56-E129-C8CE-A887-A95133F9976D}"/>
              </a:ext>
            </a:extLst>
          </p:cNvPr>
          <p:cNvSpPr txBox="1"/>
          <p:nvPr/>
        </p:nvSpPr>
        <p:spPr>
          <a:xfrm>
            <a:off x="542924" y="514814"/>
            <a:ext cx="107201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b="1" dirty="0">
                <a:latin typeface="Helvetica" pitchFamily="2" charset="0"/>
              </a:rPr>
              <a:t>Remplacement des fenêtres du bâtiment communal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6B5BD1-542D-70E1-9229-B4A3E5B69587}"/>
              </a:ext>
            </a:extLst>
          </p:cNvPr>
          <p:cNvSpPr txBox="1"/>
          <p:nvPr/>
        </p:nvSpPr>
        <p:spPr>
          <a:xfrm>
            <a:off x="0" y="6488668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>
                <a:solidFill>
                  <a:schemeClr val="bg1"/>
                </a:solidFill>
                <a:latin typeface="Helvetica" pitchFamily="2" charset="0"/>
              </a:rPr>
              <a:t>Investissements 2024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5F2D6AE-F74A-B51B-D9D6-90F23B03A807}"/>
              </a:ext>
            </a:extLst>
          </p:cNvPr>
          <p:cNvSpPr txBox="1">
            <a:spLocks/>
          </p:cNvSpPr>
          <p:nvPr/>
        </p:nvSpPr>
        <p:spPr>
          <a:xfrm>
            <a:off x="542924" y="1836160"/>
            <a:ext cx="5641975" cy="2919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CH" dirty="0">
              <a:latin typeface="+mj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H" sz="2000" b="1" dirty="0">
                <a:latin typeface="Helvetica" pitchFamily="2" charset="0"/>
              </a:rPr>
              <a:t>Remplacement des fenêtres du bâtiment communal au 2</a:t>
            </a:r>
            <a:r>
              <a:rPr lang="fr-CH" sz="2000" b="1" baseline="30000" dirty="0">
                <a:latin typeface="Helvetica" pitchFamily="2" charset="0"/>
              </a:rPr>
              <a:t>ème</a:t>
            </a:r>
            <a:r>
              <a:rPr lang="fr-CH" sz="2000" b="1" dirty="0">
                <a:latin typeface="Helvetica" pitchFamily="2" charset="0"/>
              </a:rPr>
              <a:t> étage.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fr-CH" sz="2000" b="1" dirty="0">
              <a:latin typeface="Helvetica" pitchFamily="2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latin typeface="Helvetica" pitchFamily="2" charset="0"/>
              </a:rPr>
              <a:t>Investissements	</a:t>
            </a:r>
            <a:r>
              <a:rPr lang="fr-CH" sz="2000" b="1" dirty="0">
                <a:solidFill>
                  <a:srgbClr val="279CB9"/>
                </a:solidFill>
                <a:latin typeface="Helvetica" pitchFamily="2" charset="0"/>
              </a:rPr>
              <a:t>CHF 65’000.-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09F0C0A-E61B-FDC7-7A6B-0E8B65AE6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90" y="1982558"/>
            <a:ext cx="5813617" cy="436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63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24A47CE-A5E9-198E-2542-5DA1F6514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409" y="93117"/>
            <a:ext cx="1568598" cy="7450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B587C7-5EDC-34AB-FBDF-04C6A09F1E8B}"/>
              </a:ext>
            </a:extLst>
          </p:cNvPr>
          <p:cNvSpPr/>
          <p:nvPr/>
        </p:nvSpPr>
        <p:spPr>
          <a:xfrm rot="16200000">
            <a:off x="5902998" y="564477"/>
            <a:ext cx="390525" cy="12196521"/>
          </a:xfrm>
          <a:prstGeom prst="rect">
            <a:avLst/>
          </a:prstGeom>
          <a:solidFill>
            <a:srgbClr val="EDC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6BCFE7-9F98-1FEF-0D47-A1365B4C0F80}"/>
              </a:ext>
            </a:extLst>
          </p:cNvPr>
          <p:cNvSpPr/>
          <p:nvPr/>
        </p:nvSpPr>
        <p:spPr>
          <a:xfrm rot="16200000">
            <a:off x="11156277" y="5822277"/>
            <a:ext cx="390525" cy="1680921"/>
          </a:xfrm>
          <a:prstGeom prst="rect">
            <a:avLst/>
          </a:prstGeom>
          <a:solidFill>
            <a:srgbClr val="279C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ED785E7-FB6D-AFDB-FB35-19BF98089AA1}"/>
              </a:ext>
            </a:extLst>
          </p:cNvPr>
          <p:cNvSpPr txBox="1"/>
          <p:nvPr/>
        </p:nvSpPr>
        <p:spPr>
          <a:xfrm>
            <a:off x="4457700" y="6488668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>
                <a:solidFill>
                  <a:schemeClr val="bg1"/>
                </a:solidFill>
                <a:latin typeface="Helvetica" pitchFamily="2" charset="0"/>
              </a:rPr>
              <a:t>Assemblée communale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BE9FC28-A9CD-BD67-F37D-404BA115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807" y="6467474"/>
            <a:ext cx="2743200" cy="365125"/>
          </a:xfrm>
        </p:spPr>
        <p:txBody>
          <a:bodyPr/>
          <a:lstStyle/>
          <a:p>
            <a:fld id="{E7A5252D-C49C-4006-A947-0F6A3FC24448}" type="slidenum">
              <a:rPr lang="fr-CH" sz="1600" smtClean="0">
                <a:solidFill>
                  <a:schemeClr val="bg1"/>
                </a:solidFill>
                <a:latin typeface="Helvetica" pitchFamily="2" charset="0"/>
              </a:rPr>
              <a:t>4</a:t>
            </a:fld>
            <a:endParaRPr lang="fr-CH" sz="16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FEC7D56-E129-C8CE-A887-A95133F9976D}"/>
              </a:ext>
            </a:extLst>
          </p:cNvPr>
          <p:cNvSpPr txBox="1"/>
          <p:nvPr/>
        </p:nvSpPr>
        <p:spPr>
          <a:xfrm>
            <a:off x="542924" y="514814"/>
            <a:ext cx="10720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b="1" dirty="0">
                <a:latin typeface="Helvetica" pitchFamily="2" charset="0"/>
              </a:rPr>
              <a:t>Gravillonnage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6B5BD1-542D-70E1-9229-B4A3E5B69587}"/>
              </a:ext>
            </a:extLst>
          </p:cNvPr>
          <p:cNvSpPr txBox="1"/>
          <p:nvPr/>
        </p:nvSpPr>
        <p:spPr>
          <a:xfrm>
            <a:off x="0" y="6488668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>
                <a:solidFill>
                  <a:schemeClr val="bg1"/>
                </a:solidFill>
                <a:latin typeface="Helvetica" pitchFamily="2" charset="0"/>
              </a:rPr>
              <a:t>Investissements 2024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5F2D6AE-F74A-B51B-D9D6-90F23B03A807}"/>
              </a:ext>
            </a:extLst>
          </p:cNvPr>
          <p:cNvSpPr txBox="1">
            <a:spLocks/>
          </p:cNvSpPr>
          <p:nvPr/>
        </p:nvSpPr>
        <p:spPr>
          <a:xfrm>
            <a:off x="542924" y="1243581"/>
            <a:ext cx="5013218" cy="2919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CH" dirty="0">
              <a:latin typeface="+mj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H" sz="2000" b="1" dirty="0">
                <a:latin typeface="Helvetica" pitchFamily="2" charset="0"/>
              </a:rPr>
              <a:t>Gravillonnage des rues «Chantemerle», «Pierre-Pelée» et «Ruelle du Cras».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fr-CH" sz="2000" b="1" dirty="0">
              <a:latin typeface="Helvetica" pitchFamily="2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latin typeface="Helvetica" pitchFamily="2" charset="0"/>
              </a:rPr>
              <a:t>Investissements	</a:t>
            </a:r>
            <a:r>
              <a:rPr lang="fr-CH" sz="2000" b="1" dirty="0">
                <a:solidFill>
                  <a:srgbClr val="279CB9"/>
                </a:solidFill>
                <a:latin typeface="Helvetica" pitchFamily="2" charset="0"/>
              </a:rPr>
              <a:t>CHF 24’500.-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B5BD73-01A7-80EF-8665-8DA434768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1" y="3429000"/>
            <a:ext cx="5041083" cy="2793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06BB8D8-364F-4EAC-DB7F-5EF0B9AB7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07" y="438574"/>
            <a:ext cx="2150293" cy="57902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659277E-C518-8494-6890-EB06E1860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010" y="979229"/>
            <a:ext cx="2801365" cy="524337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06D187A-4AE7-D7EE-C4F9-D7AC5830947A}"/>
              </a:ext>
            </a:extLst>
          </p:cNvPr>
          <p:cNvSpPr txBox="1"/>
          <p:nvPr/>
        </p:nvSpPr>
        <p:spPr>
          <a:xfrm>
            <a:off x="8261089" y="706985"/>
            <a:ext cx="2475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100" b="1" dirty="0">
                <a:latin typeface="Helvetica" pitchFamily="2" charset="0"/>
              </a:rPr>
              <a:t>Ruelle du Cras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A34ABCD-BF43-B5D7-26C5-BF0180E8B59A}"/>
              </a:ext>
            </a:extLst>
          </p:cNvPr>
          <p:cNvSpPr txBox="1"/>
          <p:nvPr/>
        </p:nvSpPr>
        <p:spPr>
          <a:xfrm>
            <a:off x="5421549" y="219517"/>
            <a:ext cx="2475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100" b="1" dirty="0">
                <a:latin typeface="Helvetica" pitchFamily="2" charset="0"/>
              </a:rPr>
              <a:t>Rue Pierre-Pelée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488295F-CB68-8824-ED84-827A554D9B4B}"/>
              </a:ext>
            </a:extLst>
          </p:cNvPr>
          <p:cNvSpPr txBox="1"/>
          <p:nvPr/>
        </p:nvSpPr>
        <p:spPr>
          <a:xfrm>
            <a:off x="1811929" y="3184126"/>
            <a:ext cx="2475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100" b="1" dirty="0">
                <a:latin typeface="Helvetica" pitchFamily="2" charset="0"/>
              </a:rPr>
              <a:t>Chantemerle</a:t>
            </a:r>
          </a:p>
        </p:txBody>
      </p:sp>
    </p:spTree>
    <p:extLst>
      <p:ext uri="{BB962C8B-B14F-4D97-AF65-F5344CB8AC3E}">
        <p14:creationId xmlns:p14="http://schemas.microsoft.com/office/powerpoint/2010/main" val="2827147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7144C05-4DFC-6835-F9AB-030FE1F65C91}"/>
              </a:ext>
            </a:extLst>
          </p:cNvPr>
          <p:cNvSpPr txBox="1"/>
          <p:nvPr/>
        </p:nvSpPr>
        <p:spPr>
          <a:xfrm>
            <a:off x="1740975" y="2228671"/>
            <a:ext cx="87100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7500" dirty="0">
                <a:latin typeface="Helvetica" pitchFamily="2" charset="0"/>
              </a:rPr>
              <a:t>Avez-vous des questions 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24A47CE-A5E9-198E-2542-5DA1F6514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392" y="372516"/>
            <a:ext cx="2269215" cy="10778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B587C7-5EDC-34AB-FBDF-04C6A09F1E8B}"/>
              </a:ext>
            </a:extLst>
          </p:cNvPr>
          <p:cNvSpPr/>
          <p:nvPr/>
        </p:nvSpPr>
        <p:spPr>
          <a:xfrm rot="16200000">
            <a:off x="5902998" y="564477"/>
            <a:ext cx="390525" cy="12196521"/>
          </a:xfrm>
          <a:prstGeom prst="rect">
            <a:avLst/>
          </a:prstGeom>
          <a:solidFill>
            <a:srgbClr val="EDC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6BCFE7-9F98-1FEF-0D47-A1365B4C0F80}"/>
              </a:ext>
            </a:extLst>
          </p:cNvPr>
          <p:cNvSpPr/>
          <p:nvPr/>
        </p:nvSpPr>
        <p:spPr>
          <a:xfrm rot="16200000">
            <a:off x="11156277" y="5822277"/>
            <a:ext cx="390525" cy="1680921"/>
          </a:xfrm>
          <a:prstGeom prst="rect">
            <a:avLst/>
          </a:prstGeom>
          <a:solidFill>
            <a:srgbClr val="279C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Espace réservé du numéro de diapositive 7">
            <a:extLst>
              <a:ext uri="{FF2B5EF4-FFF2-40B4-BE49-F238E27FC236}">
                <a16:creationId xmlns:a16="http://schemas.microsoft.com/office/drawing/2014/main" id="{F76BF4E1-6275-6172-644C-BDCE59D4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807" y="6467474"/>
            <a:ext cx="2743200" cy="365125"/>
          </a:xfrm>
        </p:spPr>
        <p:txBody>
          <a:bodyPr/>
          <a:lstStyle/>
          <a:p>
            <a:fld id="{E7A5252D-C49C-4006-A947-0F6A3FC24448}" type="slidenum">
              <a:rPr lang="fr-CH" sz="1600" smtClean="0">
                <a:solidFill>
                  <a:schemeClr val="bg1"/>
                </a:solidFill>
                <a:latin typeface="Helvetica" pitchFamily="2" charset="0"/>
              </a:rPr>
              <a:t>5</a:t>
            </a:fld>
            <a:endParaRPr lang="fr-CH" sz="16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86FE591-7624-B50C-9C1C-B56488B0B390}"/>
              </a:ext>
            </a:extLst>
          </p:cNvPr>
          <p:cNvSpPr txBox="1"/>
          <p:nvPr/>
        </p:nvSpPr>
        <p:spPr>
          <a:xfrm>
            <a:off x="4457700" y="6488668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>
                <a:solidFill>
                  <a:schemeClr val="bg1"/>
                </a:solidFill>
                <a:latin typeface="Helvetica" pitchFamily="2" charset="0"/>
              </a:rPr>
              <a:t>Assemblée communale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016235F-62C9-C62E-D00E-66627E60E3BE}"/>
              </a:ext>
            </a:extLst>
          </p:cNvPr>
          <p:cNvSpPr txBox="1"/>
          <p:nvPr/>
        </p:nvSpPr>
        <p:spPr>
          <a:xfrm>
            <a:off x="0" y="6488668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>
                <a:solidFill>
                  <a:schemeClr val="bg1"/>
                </a:solidFill>
                <a:latin typeface="Helvetica" pitchFamily="2" charset="0"/>
              </a:rPr>
              <a:t>Investissements 2024</a:t>
            </a:r>
          </a:p>
        </p:txBody>
      </p:sp>
    </p:spTree>
    <p:extLst>
      <p:ext uri="{BB962C8B-B14F-4D97-AF65-F5344CB8AC3E}">
        <p14:creationId xmlns:p14="http://schemas.microsoft.com/office/powerpoint/2010/main" val="222296857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115</Words>
  <Application>Microsoft Office PowerPoint</Application>
  <PresentationFormat>Grand écran</PresentationFormat>
  <Paragraphs>35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Michael Ostertag</dc:creator>
  <cp:lastModifiedBy>Michael Ostertag</cp:lastModifiedBy>
  <cp:revision>12</cp:revision>
  <dcterms:created xsi:type="dcterms:W3CDTF">2023-12-07T08:15:25Z</dcterms:created>
  <dcterms:modified xsi:type="dcterms:W3CDTF">2023-12-11T09:41:26Z</dcterms:modified>
</cp:coreProperties>
</file>