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69" r:id="rId3"/>
    <p:sldId id="271" r:id="rId4"/>
    <p:sldId id="272" r:id="rId5"/>
    <p:sldId id="273" r:id="rId6"/>
    <p:sldId id="274" r:id="rId7"/>
    <p:sldId id="275" r:id="rId8"/>
    <p:sldId id="268" r:id="rId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79CB9"/>
    <a:srgbClr val="EDC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9631B5-78F2-41C9-869B-9F39066F8104}" styleName="Style moyen 3 - Accentuation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505E3EF-67EA-436B-97B2-0124C06EBD24}" styleName="Style moyen 4 - Accentuation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100" d="100"/>
          <a:sy n="100" d="100"/>
        </p:scale>
        <p:origin x="990" y="7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B235AB-A589-4C89-AD80-BCCE3E1800CE}" type="datetimeFigureOut">
              <a:rPr lang="fr-CH" smtClean="0"/>
              <a:t>21.06.2024</a:t>
            </a:fld>
            <a:endParaRPr lang="fr-CH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H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987B0D-5E60-4DFD-AC65-459021E27468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5609298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A13020-E66E-3B63-F8DF-3F5A04A394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82E4767-BED2-8783-B692-1E19F5DC44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52AE7CF-A76F-E714-6734-F4DD7FE51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DEB6A-AF39-4DF9-90E8-FBA1CEAD8E6A}" type="datetimeFigureOut">
              <a:rPr lang="fr-CH" smtClean="0"/>
              <a:t>21.06.2024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6029577-DD10-6951-8558-D94437A9B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B452777-E00C-1427-ED10-F2FD3C300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5252D-C49C-4006-A947-0F6A3FC24448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382129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51C1FE-F9D7-D3CB-E463-DECF2E1AE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FD9A810-ED61-B2D3-2D3F-B065B70F78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99B97A7-CCF3-F387-2967-BE5A13329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DEB6A-AF39-4DF9-90E8-FBA1CEAD8E6A}" type="datetimeFigureOut">
              <a:rPr lang="fr-CH" smtClean="0"/>
              <a:t>21.06.2024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1F1E118-3D31-6F97-4294-804F1F213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3371A7F-C7C2-3100-41D4-F52CD1421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5252D-C49C-4006-A947-0F6A3FC24448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241961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C91604C9-8A28-954E-8E77-B1E6E3D4FE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14FED0C-ABC0-3CAC-9E64-1F86F57F5A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525C92E-0600-8D43-AF01-6C06D0FC8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DEB6A-AF39-4DF9-90E8-FBA1CEAD8E6A}" type="datetimeFigureOut">
              <a:rPr lang="fr-CH" smtClean="0"/>
              <a:t>21.06.2024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A9ECCBD-3801-EDB0-52E5-D6FB9918C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DC67CB5-078E-19A5-7F2F-EC62C7128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5252D-C49C-4006-A947-0F6A3FC24448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342197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03A867-0E05-4FB8-6697-467D4092C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F3FD804-45F9-0EDA-D15D-941E32B11C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BE6AF32-4AC1-5CF2-1F8E-1333D70D7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DEB6A-AF39-4DF9-90E8-FBA1CEAD8E6A}" type="datetimeFigureOut">
              <a:rPr lang="fr-CH" smtClean="0"/>
              <a:t>21.06.2024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D42D3D2-5770-9BD2-B320-E90235350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C537A29-2926-AD5E-9602-A79C9606A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5252D-C49C-4006-A947-0F6A3FC24448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101629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BD4FA8-4F09-ECB9-C655-FF09D28B2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EDEC3BE-7F61-CAFB-D52F-BE104EB7F3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1526370-F3E4-4A1A-035F-66D253C67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DEB6A-AF39-4DF9-90E8-FBA1CEAD8E6A}" type="datetimeFigureOut">
              <a:rPr lang="fr-CH" smtClean="0"/>
              <a:t>21.06.2024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A541A6C-E7E9-B4BC-7B80-4613FC0A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E2C5014-D367-0E56-B818-45572F3FC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5252D-C49C-4006-A947-0F6A3FC24448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463201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4B9FAF-5426-5912-A05E-941F151B1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27973D9-BE87-6EA3-7C10-F12858CB8C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448318C-ACDE-F8E9-5BFE-9913523483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6E328EE-446B-9E0B-3F47-F04E11E26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DEB6A-AF39-4DF9-90E8-FBA1CEAD8E6A}" type="datetimeFigureOut">
              <a:rPr lang="fr-CH" smtClean="0"/>
              <a:t>21.06.2024</a:t>
            </a:fld>
            <a:endParaRPr lang="fr-CH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5D13753-84BF-71A2-6BD9-DCB31A234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E104E82-0C71-8019-9D72-4470A9C58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5252D-C49C-4006-A947-0F6A3FC24448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195858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C88C70-5906-1885-1373-FAE9434CC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96B656E-7AA7-F9A1-C839-A4C17D0DD7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5EE2657-A8B0-A1DB-5885-0CE2197910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FE66F16-5B48-015E-2CD5-C5F3B61832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3FB2BEB-3ED3-8F1F-2E57-2E8FB47E2B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1E05D3D-2BC7-0AE1-BD79-FE348D3E3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DEB6A-AF39-4DF9-90E8-FBA1CEAD8E6A}" type="datetimeFigureOut">
              <a:rPr lang="fr-CH" smtClean="0"/>
              <a:t>21.06.2024</a:t>
            </a:fld>
            <a:endParaRPr lang="fr-CH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4AD7787-BC13-1473-A031-8C8D874D5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C748C69-66B8-CF84-78AF-5BEB42C90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5252D-C49C-4006-A947-0F6A3FC24448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2974770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2EB651-A914-2FF5-F060-10F435A8E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ECB0610-D961-B531-B421-F980B66DE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DEB6A-AF39-4DF9-90E8-FBA1CEAD8E6A}" type="datetimeFigureOut">
              <a:rPr lang="fr-CH" smtClean="0"/>
              <a:t>21.06.2024</a:t>
            </a:fld>
            <a:endParaRPr lang="fr-CH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3946C25-86D3-E3F3-FF2B-74908B72B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693774E-1342-B844-3D22-863D1DAD1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5252D-C49C-4006-A947-0F6A3FC24448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232117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061CAC2-3AED-9CF5-5558-CBE8503BF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DEB6A-AF39-4DF9-90E8-FBA1CEAD8E6A}" type="datetimeFigureOut">
              <a:rPr lang="fr-CH" smtClean="0"/>
              <a:t>21.06.2024</a:t>
            </a:fld>
            <a:endParaRPr lang="fr-CH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8F536D8-4178-4775-D357-2E8578D00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662183C-52EC-7D58-5808-A90F0896C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5252D-C49C-4006-A947-0F6A3FC24448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689446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70DC27-7946-5F7C-6104-19F26CE6B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49BB95F-E830-278A-F887-FC44EE9CE6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0CF02E3-EAE5-F628-EB96-64993CE49D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3FED826-709A-65CA-6DD7-34867B9AF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DEB6A-AF39-4DF9-90E8-FBA1CEAD8E6A}" type="datetimeFigureOut">
              <a:rPr lang="fr-CH" smtClean="0"/>
              <a:t>21.06.2024</a:t>
            </a:fld>
            <a:endParaRPr lang="fr-CH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09DB481-6AEB-6EC9-8C6D-C5D117A67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E13FC77-2870-B3BB-435D-7940AFD00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5252D-C49C-4006-A947-0F6A3FC24448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194554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42B963-AD39-BC07-1903-52E1A0C14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32B25BD0-5960-679B-6CE4-77FBEAF7DB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H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C869DBC-BB3C-84A7-0B6D-182F9842E7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2ED6633-3DCD-E9B6-845D-FC43F9DF3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DEB6A-AF39-4DF9-90E8-FBA1CEAD8E6A}" type="datetimeFigureOut">
              <a:rPr lang="fr-CH" smtClean="0"/>
              <a:t>21.06.2024</a:t>
            </a:fld>
            <a:endParaRPr lang="fr-CH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DEB0092-EBF6-3050-7A95-2652F973A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7A1B2CC-B9C5-CAD5-BA82-B56A487C9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5252D-C49C-4006-A947-0F6A3FC24448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822994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FB1660B5-4199-D618-957C-2E5ABD72D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FB7EB99-6ED8-C7C2-BF32-8A472E409E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8339178-1585-C911-3E82-313B225ABF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EDEB6A-AF39-4DF9-90E8-FBA1CEAD8E6A}" type="datetimeFigureOut">
              <a:rPr lang="fr-CH" smtClean="0"/>
              <a:t>21.06.2024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A138333-A530-C017-504D-D85D945621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F109DA0-323D-C9CA-561E-575EE0F0AF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5252D-C49C-4006-A947-0F6A3FC24448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250297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57971508-FF66-C90C-E7D2-FD97B3E46897}"/>
              </a:ext>
            </a:extLst>
          </p:cNvPr>
          <p:cNvSpPr txBox="1"/>
          <p:nvPr/>
        </p:nvSpPr>
        <p:spPr>
          <a:xfrm>
            <a:off x="1582685" y="3450194"/>
            <a:ext cx="90266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4400" dirty="0">
                <a:latin typeface="Helvetica" pitchFamily="2" charset="0"/>
              </a:rPr>
              <a:t>Avancements du projet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7144C05-4DFC-6835-F9AB-030FE1F65C91}"/>
              </a:ext>
            </a:extLst>
          </p:cNvPr>
          <p:cNvSpPr txBox="1"/>
          <p:nvPr/>
        </p:nvSpPr>
        <p:spPr>
          <a:xfrm>
            <a:off x="615947" y="2203699"/>
            <a:ext cx="109601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7500" b="1" dirty="0">
                <a:latin typeface="Helvetica" pitchFamily="2" charset="0"/>
              </a:rPr>
              <a:t>La Grange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24A47CE-A5E9-198E-2542-5DA1F65144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392" y="372516"/>
            <a:ext cx="2269215" cy="107787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7B587C7-5EDC-34AB-FBDF-04C6A09F1E8B}"/>
              </a:ext>
            </a:extLst>
          </p:cNvPr>
          <p:cNvSpPr/>
          <p:nvPr/>
        </p:nvSpPr>
        <p:spPr>
          <a:xfrm rot="16200000">
            <a:off x="5902998" y="564477"/>
            <a:ext cx="390525" cy="12196521"/>
          </a:xfrm>
          <a:prstGeom prst="rect">
            <a:avLst/>
          </a:prstGeom>
          <a:solidFill>
            <a:srgbClr val="EDCD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A6BCFE7-9F98-1FEF-0D47-A1365B4C0F80}"/>
              </a:ext>
            </a:extLst>
          </p:cNvPr>
          <p:cNvSpPr/>
          <p:nvPr/>
        </p:nvSpPr>
        <p:spPr>
          <a:xfrm rot="16200000">
            <a:off x="11156277" y="5822277"/>
            <a:ext cx="390525" cy="1680921"/>
          </a:xfrm>
          <a:prstGeom prst="rect">
            <a:avLst/>
          </a:prstGeom>
          <a:solidFill>
            <a:srgbClr val="279C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35ACAA6-A079-6A82-C807-203B35296BC0}"/>
              </a:ext>
            </a:extLst>
          </p:cNvPr>
          <p:cNvSpPr txBox="1"/>
          <p:nvPr/>
        </p:nvSpPr>
        <p:spPr>
          <a:xfrm>
            <a:off x="0" y="6488668"/>
            <a:ext cx="3276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dirty="0">
                <a:solidFill>
                  <a:schemeClr val="bg1"/>
                </a:solidFill>
                <a:latin typeface="Helvetica" pitchFamily="2" charset="0"/>
              </a:rPr>
              <a:t>25 juin 2024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6182DB5-5D65-D4F6-FE0E-F13438D2E22E}"/>
              </a:ext>
            </a:extLst>
          </p:cNvPr>
          <p:cNvSpPr txBox="1"/>
          <p:nvPr/>
        </p:nvSpPr>
        <p:spPr>
          <a:xfrm>
            <a:off x="4457700" y="6488668"/>
            <a:ext cx="3276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600" dirty="0">
                <a:solidFill>
                  <a:schemeClr val="bg1"/>
                </a:solidFill>
                <a:latin typeface="Helvetica" pitchFamily="2" charset="0"/>
              </a:rPr>
              <a:t>Pascal Marchand</a:t>
            </a:r>
          </a:p>
        </p:txBody>
      </p:sp>
    </p:spTree>
    <p:extLst>
      <p:ext uri="{BB962C8B-B14F-4D97-AF65-F5344CB8AC3E}">
        <p14:creationId xmlns:p14="http://schemas.microsoft.com/office/powerpoint/2010/main" val="29263149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924A47CE-A5E9-198E-2542-5DA1F65144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936" y="93117"/>
            <a:ext cx="1368071" cy="64983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7B587C7-5EDC-34AB-FBDF-04C6A09F1E8B}"/>
              </a:ext>
            </a:extLst>
          </p:cNvPr>
          <p:cNvSpPr/>
          <p:nvPr/>
        </p:nvSpPr>
        <p:spPr>
          <a:xfrm rot="16200000">
            <a:off x="5902998" y="564477"/>
            <a:ext cx="390525" cy="12196521"/>
          </a:xfrm>
          <a:prstGeom prst="rect">
            <a:avLst/>
          </a:prstGeom>
          <a:solidFill>
            <a:srgbClr val="EDCD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A6BCFE7-9F98-1FEF-0D47-A1365B4C0F80}"/>
              </a:ext>
            </a:extLst>
          </p:cNvPr>
          <p:cNvSpPr/>
          <p:nvPr/>
        </p:nvSpPr>
        <p:spPr>
          <a:xfrm rot="16200000">
            <a:off x="11156277" y="5822277"/>
            <a:ext cx="390525" cy="1680921"/>
          </a:xfrm>
          <a:prstGeom prst="rect">
            <a:avLst/>
          </a:prstGeom>
          <a:solidFill>
            <a:srgbClr val="279C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ED785E7-FB6D-AFDB-FB35-19BF98089AA1}"/>
              </a:ext>
            </a:extLst>
          </p:cNvPr>
          <p:cNvSpPr txBox="1"/>
          <p:nvPr/>
        </p:nvSpPr>
        <p:spPr>
          <a:xfrm>
            <a:off x="4457700" y="6488668"/>
            <a:ext cx="3276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600" dirty="0">
                <a:solidFill>
                  <a:schemeClr val="bg1"/>
                </a:solidFill>
                <a:latin typeface="Helvetica" pitchFamily="2" charset="0"/>
              </a:rPr>
              <a:t>Assemblée communale 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8BE9FC28-A9CD-BD67-F37D-404BA1158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8807" y="6467474"/>
            <a:ext cx="2743200" cy="365125"/>
          </a:xfrm>
        </p:spPr>
        <p:txBody>
          <a:bodyPr/>
          <a:lstStyle/>
          <a:p>
            <a:fld id="{E7A5252D-C49C-4006-A947-0F6A3FC24448}" type="slidenum">
              <a:rPr lang="fr-CH" sz="1600" smtClean="0">
                <a:solidFill>
                  <a:schemeClr val="bg1"/>
                </a:solidFill>
                <a:latin typeface="Helvetica" pitchFamily="2" charset="0"/>
              </a:rPr>
              <a:t>2</a:t>
            </a:fld>
            <a:endParaRPr lang="fr-CH" sz="1600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F6B5BD1-542D-70E1-9229-B4A3E5B69587}"/>
              </a:ext>
            </a:extLst>
          </p:cNvPr>
          <p:cNvSpPr txBox="1"/>
          <p:nvPr/>
        </p:nvSpPr>
        <p:spPr>
          <a:xfrm>
            <a:off x="0" y="6488668"/>
            <a:ext cx="3276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dirty="0">
                <a:solidFill>
                  <a:schemeClr val="bg1"/>
                </a:solidFill>
                <a:latin typeface="Helvetica" pitchFamily="2" charset="0"/>
              </a:rPr>
              <a:t>La Grange 2024</a:t>
            </a:r>
          </a:p>
        </p:txBody>
      </p:sp>
      <p:pic>
        <p:nvPicPr>
          <p:cNvPr id="6" name="Image 5" descr="Une image contenant intérieur, Faisceau, bâtiment, mur&#10;&#10;Description générée automatiquement">
            <a:extLst>
              <a:ext uri="{FF2B5EF4-FFF2-40B4-BE49-F238E27FC236}">
                <a16:creationId xmlns:a16="http://schemas.microsoft.com/office/drawing/2014/main" id="{D157D805-86E6-7955-539B-91E0329467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896" y="93117"/>
            <a:ext cx="8348207" cy="6261156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3F76C32C-4C88-7C6C-8D04-C32EEA158B45}"/>
              </a:ext>
            </a:extLst>
          </p:cNvPr>
          <p:cNvSpPr txBox="1"/>
          <p:nvPr/>
        </p:nvSpPr>
        <p:spPr>
          <a:xfrm>
            <a:off x="0" y="0"/>
            <a:ext cx="43106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b="1" dirty="0">
                <a:latin typeface="Helvetica" pitchFamily="2" charset="0"/>
              </a:rPr>
              <a:t>Local de la voirie</a:t>
            </a:r>
          </a:p>
          <a:p>
            <a:r>
              <a:rPr lang="fr-CH" sz="1400" dirty="0">
                <a:latin typeface="Helvetica" pitchFamily="2" charset="0"/>
              </a:rPr>
              <a:t>Côté école</a:t>
            </a:r>
          </a:p>
        </p:txBody>
      </p:sp>
    </p:spTree>
    <p:extLst>
      <p:ext uri="{BB962C8B-B14F-4D97-AF65-F5344CB8AC3E}">
        <p14:creationId xmlns:p14="http://schemas.microsoft.com/office/powerpoint/2010/main" val="39281830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924A47CE-A5E9-198E-2542-5DA1F65144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936" y="93117"/>
            <a:ext cx="1368071" cy="64983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7B587C7-5EDC-34AB-FBDF-04C6A09F1E8B}"/>
              </a:ext>
            </a:extLst>
          </p:cNvPr>
          <p:cNvSpPr/>
          <p:nvPr/>
        </p:nvSpPr>
        <p:spPr>
          <a:xfrm rot="16200000">
            <a:off x="5902998" y="564477"/>
            <a:ext cx="390525" cy="12196521"/>
          </a:xfrm>
          <a:prstGeom prst="rect">
            <a:avLst/>
          </a:prstGeom>
          <a:solidFill>
            <a:srgbClr val="EDCD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A6BCFE7-9F98-1FEF-0D47-A1365B4C0F80}"/>
              </a:ext>
            </a:extLst>
          </p:cNvPr>
          <p:cNvSpPr/>
          <p:nvPr/>
        </p:nvSpPr>
        <p:spPr>
          <a:xfrm rot="16200000">
            <a:off x="11156277" y="5822277"/>
            <a:ext cx="390525" cy="1680921"/>
          </a:xfrm>
          <a:prstGeom prst="rect">
            <a:avLst/>
          </a:prstGeom>
          <a:solidFill>
            <a:srgbClr val="279C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ED785E7-FB6D-AFDB-FB35-19BF98089AA1}"/>
              </a:ext>
            </a:extLst>
          </p:cNvPr>
          <p:cNvSpPr txBox="1"/>
          <p:nvPr/>
        </p:nvSpPr>
        <p:spPr>
          <a:xfrm>
            <a:off x="4457700" y="6488668"/>
            <a:ext cx="3276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600" dirty="0">
                <a:solidFill>
                  <a:schemeClr val="bg1"/>
                </a:solidFill>
                <a:latin typeface="Helvetica" pitchFamily="2" charset="0"/>
              </a:rPr>
              <a:t>Assemblée communale 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8BE9FC28-A9CD-BD67-F37D-404BA1158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8807" y="6467474"/>
            <a:ext cx="2743200" cy="365125"/>
          </a:xfrm>
        </p:spPr>
        <p:txBody>
          <a:bodyPr/>
          <a:lstStyle/>
          <a:p>
            <a:fld id="{E7A5252D-C49C-4006-A947-0F6A3FC24448}" type="slidenum">
              <a:rPr lang="fr-CH" sz="1600" smtClean="0">
                <a:solidFill>
                  <a:schemeClr val="bg1"/>
                </a:solidFill>
                <a:latin typeface="Helvetica" pitchFamily="2" charset="0"/>
              </a:rPr>
              <a:t>3</a:t>
            </a:fld>
            <a:endParaRPr lang="fr-CH" sz="1600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F6B5BD1-542D-70E1-9229-B4A3E5B69587}"/>
              </a:ext>
            </a:extLst>
          </p:cNvPr>
          <p:cNvSpPr txBox="1"/>
          <p:nvPr/>
        </p:nvSpPr>
        <p:spPr>
          <a:xfrm>
            <a:off x="0" y="6488668"/>
            <a:ext cx="3276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dirty="0">
                <a:solidFill>
                  <a:schemeClr val="bg1"/>
                </a:solidFill>
                <a:latin typeface="Helvetica" pitchFamily="2" charset="0"/>
              </a:rPr>
              <a:t>La Grange 2024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3F76C32C-4C88-7C6C-8D04-C32EEA158B45}"/>
              </a:ext>
            </a:extLst>
          </p:cNvPr>
          <p:cNvSpPr txBox="1"/>
          <p:nvPr/>
        </p:nvSpPr>
        <p:spPr>
          <a:xfrm>
            <a:off x="0" y="0"/>
            <a:ext cx="43106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b="1" dirty="0">
                <a:latin typeface="Helvetica" pitchFamily="2" charset="0"/>
              </a:rPr>
              <a:t>Local de la voirie</a:t>
            </a:r>
          </a:p>
          <a:p>
            <a:r>
              <a:rPr lang="fr-CH" sz="1400" dirty="0">
                <a:latin typeface="Helvetica" pitchFamily="2" charset="0"/>
              </a:rPr>
              <a:t>Fond du local</a:t>
            </a:r>
          </a:p>
        </p:txBody>
      </p:sp>
      <p:pic>
        <p:nvPicPr>
          <p:cNvPr id="4" name="Image 3" descr="Une image contenant intérieur, Faisceau, Matériau composite, bâtiment&#10;&#10;Description générée automatiquement">
            <a:extLst>
              <a:ext uri="{FF2B5EF4-FFF2-40B4-BE49-F238E27FC236}">
                <a16:creationId xmlns:a16="http://schemas.microsoft.com/office/drawing/2014/main" id="{7C1A74B3-69D3-4402-5924-DEDF5FE2EE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896" y="93117"/>
            <a:ext cx="8348207" cy="6261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4672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924A47CE-A5E9-198E-2542-5DA1F65144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936" y="93117"/>
            <a:ext cx="1368071" cy="64983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7B587C7-5EDC-34AB-FBDF-04C6A09F1E8B}"/>
              </a:ext>
            </a:extLst>
          </p:cNvPr>
          <p:cNvSpPr/>
          <p:nvPr/>
        </p:nvSpPr>
        <p:spPr>
          <a:xfrm rot="16200000">
            <a:off x="5902998" y="564477"/>
            <a:ext cx="390525" cy="12196521"/>
          </a:xfrm>
          <a:prstGeom prst="rect">
            <a:avLst/>
          </a:prstGeom>
          <a:solidFill>
            <a:srgbClr val="EDCD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A6BCFE7-9F98-1FEF-0D47-A1365B4C0F80}"/>
              </a:ext>
            </a:extLst>
          </p:cNvPr>
          <p:cNvSpPr/>
          <p:nvPr/>
        </p:nvSpPr>
        <p:spPr>
          <a:xfrm rot="16200000">
            <a:off x="11156277" y="5822277"/>
            <a:ext cx="390525" cy="1680921"/>
          </a:xfrm>
          <a:prstGeom prst="rect">
            <a:avLst/>
          </a:prstGeom>
          <a:solidFill>
            <a:srgbClr val="279C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ED785E7-FB6D-AFDB-FB35-19BF98089AA1}"/>
              </a:ext>
            </a:extLst>
          </p:cNvPr>
          <p:cNvSpPr txBox="1"/>
          <p:nvPr/>
        </p:nvSpPr>
        <p:spPr>
          <a:xfrm>
            <a:off x="4457700" y="6488668"/>
            <a:ext cx="3276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600" dirty="0">
                <a:solidFill>
                  <a:schemeClr val="bg1"/>
                </a:solidFill>
                <a:latin typeface="Helvetica" pitchFamily="2" charset="0"/>
              </a:rPr>
              <a:t>Assemblée communale 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8BE9FC28-A9CD-BD67-F37D-404BA1158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8807" y="6467474"/>
            <a:ext cx="2743200" cy="365125"/>
          </a:xfrm>
        </p:spPr>
        <p:txBody>
          <a:bodyPr/>
          <a:lstStyle/>
          <a:p>
            <a:fld id="{E7A5252D-C49C-4006-A947-0F6A3FC24448}" type="slidenum">
              <a:rPr lang="fr-CH" sz="1600" smtClean="0">
                <a:solidFill>
                  <a:schemeClr val="bg1"/>
                </a:solidFill>
                <a:latin typeface="Helvetica" pitchFamily="2" charset="0"/>
              </a:rPr>
              <a:t>4</a:t>
            </a:fld>
            <a:endParaRPr lang="fr-CH" sz="1600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F6B5BD1-542D-70E1-9229-B4A3E5B69587}"/>
              </a:ext>
            </a:extLst>
          </p:cNvPr>
          <p:cNvSpPr txBox="1"/>
          <p:nvPr/>
        </p:nvSpPr>
        <p:spPr>
          <a:xfrm>
            <a:off x="0" y="6488668"/>
            <a:ext cx="3276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dirty="0">
                <a:solidFill>
                  <a:schemeClr val="bg1"/>
                </a:solidFill>
                <a:latin typeface="Helvetica" pitchFamily="2" charset="0"/>
              </a:rPr>
              <a:t>La Grange 2024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3F76C32C-4C88-7C6C-8D04-C32EEA158B45}"/>
              </a:ext>
            </a:extLst>
          </p:cNvPr>
          <p:cNvSpPr txBox="1"/>
          <p:nvPr/>
        </p:nvSpPr>
        <p:spPr>
          <a:xfrm>
            <a:off x="0" y="0"/>
            <a:ext cx="14780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b="1" dirty="0">
                <a:latin typeface="Helvetica" pitchFamily="2" charset="0"/>
              </a:rPr>
              <a:t>Local du SIS</a:t>
            </a:r>
          </a:p>
          <a:p>
            <a:r>
              <a:rPr lang="fr-CH" sz="1400" dirty="0">
                <a:latin typeface="Helvetica" pitchFamily="2" charset="0"/>
              </a:rPr>
              <a:t>accès 1</a:t>
            </a:r>
            <a:r>
              <a:rPr lang="fr-CH" sz="1400" baseline="30000" dirty="0">
                <a:latin typeface="Helvetica" pitchFamily="2" charset="0"/>
              </a:rPr>
              <a:t>er</a:t>
            </a:r>
            <a:r>
              <a:rPr lang="fr-CH" sz="1400" dirty="0">
                <a:latin typeface="Helvetica" pitchFamily="2" charset="0"/>
              </a:rPr>
              <a:t> étage</a:t>
            </a:r>
          </a:p>
        </p:txBody>
      </p:sp>
      <p:pic>
        <p:nvPicPr>
          <p:cNvPr id="6" name="Image 5" descr="Une image contenant intérieur, bâtiment, mur, sol&#10;&#10;Description générée automatiquement">
            <a:extLst>
              <a:ext uri="{FF2B5EF4-FFF2-40B4-BE49-F238E27FC236}">
                <a16:creationId xmlns:a16="http://schemas.microsoft.com/office/drawing/2014/main" id="{6C05F583-3C06-0E20-147E-D62EB83103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896" y="93117"/>
            <a:ext cx="8348207" cy="6261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7320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924A47CE-A5E9-198E-2542-5DA1F65144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936" y="93117"/>
            <a:ext cx="1368071" cy="64983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7B587C7-5EDC-34AB-FBDF-04C6A09F1E8B}"/>
              </a:ext>
            </a:extLst>
          </p:cNvPr>
          <p:cNvSpPr/>
          <p:nvPr/>
        </p:nvSpPr>
        <p:spPr>
          <a:xfrm rot="16200000">
            <a:off x="5902998" y="564477"/>
            <a:ext cx="390525" cy="12196521"/>
          </a:xfrm>
          <a:prstGeom prst="rect">
            <a:avLst/>
          </a:prstGeom>
          <a:solidFill>
            <a:srgbClr val="EDCD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A6BCFE7-9F98-1FEF-0D47-A1365B4C0F80}"/>
              </a:ext>
            </a:extLst>
          </p:cNvPr>
          <p:cNvSpPr/>
          <p:nvPr/>
        </p:nvSpPr>
        <p:spPr>
          <a:xfrm rot="16200000">
            <a:off x="11156277" y="5822277"/>
            <a:ext cx="390525" cy="1680921"/>
          </a:xfrm>
          <a:prstGeom prst="rect">
            <a:avLst/>
          </a:prstGeom>
          <a:solidFill>
            <a:srgbClr val="279C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ED785E7-FB6D-AFDB-FB35-19BF98089AA1}"/>
              </a:ext>
            </a:extLst>
          </p:cNvPr>
          <p:cNvSpPr txBox="1"/>
          <p:nvPr/>
        </p:nvSpPr>
        <p:spPr>
          <a:xfrm>
            <a:off x="4457700" y="6488668"/>
            <a:ext cx="3276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600" dirty="0">
                <a:solidFill>
                  <a:schemeClr val="bg1"/>
                </a:solidFill>
                <a:latin typeface="Helvetica" pitchFamily="2" charset="0"/>
              </a:rPr>
              <a:t>Assemblée communale 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8BE9FC28-A9CD-BD67-F37D-404BA1158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8807" y="6467474"/>
            <a:ext cx="2743200" cy="365125"/>
          </a:xfrm>
        </p:spPr>
        <p:txBody>
          <a:bodyPr/>
          <a:lstStyle/>
          <a:p>
            <a:fld id="{E7A5252D-C49C-4006-A947-0F6A3FC24448}" type="slidenum">
              <a:rPr lang="fr-CH" sz="1600" smtClean="0">
                <a:solidFill>
                  <a:schemeClr val="bg1"/>
                </a:solidFill>
                <a:latin typeface="Helvetica" pitchFamily="2" charset="0"/>
              </a:rPr>
              <a:t>5</a:t>
            </a:fld>
            <a:endParaRPr lang="fr-CH" sz="1600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F6B5BD1-542D-70E1-9229-B4A3E5B69587}"/>
              </a:ext>
            </a:extLst>
          </p:cNvPr>
          <p:cNvSpPr txBox="1"/>
          <p:nvPr/>
        </p:nvSpPr>
        <p:spPr>
          <a:xfrm>
            <a:off x="0" y="6488668"/>
            <a:ext cx="3276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dirty="0">
                <a:solidFill>
                  <a:schemeClr val="bg1"/>
                </a:solidFill>
                <a:latin typeface="Helvetica" pitchFamily="2" charset="0"/>
              </a:rPr>
              <a:t>La Grange 2024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3F76C32C-4C88-7C6C-8D04-C32EEA158B45}"/>
              </a:ext>
            </a:extLst>
          </p:cNvPr>
          <p:cNvSpPr txBox="1"/>
          <p:nvPr/>
        </p:nvSpPr>
        <p:spPr>
          <a:xfrm>
            <a:off x="0" y="0"/>
            <a:ext cx="2066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b="1" dirty="0">
                <a:latin typeface="Helvetica" pitchFamily="2" charset="0"/>
              </a:rPr>
              <a:t>Salle multifonction</a:t>
            </a:r>
          </a:p>
          <a:p>
            <a:r>
              <a:rPr lang="fr-CH" sz="1400" dirty="0">
                <a:latin typeface="Helvetica" pitchFamily="2" charset="0"/>
              </a:rPr>
              <a:t>Côté sanitaires + entrée</a:t>
            </a:r>
          </a:p>
        </p:txBody>
      </p:sp>
      <p:pic>
        <p:nvPicPr>
          <p:cNvPr id="4" name="Image 3" descr="Une image contenant mur, intérieur, plafond, bâtiment&#10;&#10;Description générée automatiquement">
            <a:extLst>
              <a:ext uri="{FF2B5EF4-FFF2-40B4-BE49-F238E27FC236}">
                <a16:creationId xmlns:a16="http://schemas.microsoft.com/office/drawing/2014/main" id="{870BADC9-0FF9-BA5D-12DA-D1D1408D00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896" y="93117"/>
            <a:ext cx="8348207" cy="6261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7743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924A47CE-A5E9-198E-2542-5DA1F65144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936" y="93117"/>
            <a:ext cx="1368071" cy="64983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7B587C7-5EDC-34AB-FBDF-04C6A09F1E8B}"/>
              </a:ext>
            </a:extLst>
          </p:cNvPr>
          <p:cNvSpPr/>
          <p:nvPr/>
        </p:nvSpPr>
        <p:spPr>
          <a:xfrm rot="16200000">
            <a:off x="5902998" y="564477"/>
            <a:ext cx="390525" cy="12196521"/>
          </a:xfrm>
          <a:prstGeom prst="rect">
            <a:avLst/>
          </a:prstGeom>
          <a:solidFill>
            <a:srgbClr val="EDCD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A6BCFE7-9F98-1FEF-0D47-A1365B4C0F80}"/>
              </a:ext>
            </a:extLst>
          </p:cNvPr>
          <p:cNvSpPr/>
          <p:nvPr/>
        </p:nvSpPr>
        <p:spPr>
          <a:xfrm rot="16200000">
            <a:off x="11156277" y="5822277"/>
            <a:ext cx="390525" cy="1680921"/>
          </a:xfrm>
          <a:prstGeom prst="rect">
            <a:avLst/>
          </a:prstGeom>
          <a:solidFill>
            <a:srgbClr val="279C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ED785E7-FB6D-AFDB-FB35-19BF98089AA1}"/>
              </a:ext>
            </a:extLst>
          </p:cNvPr>
          <p:cNvSpPr txBox="1"/>
          <p:nvPr/>
        </p:nvSpPr>
        <p:spPr>
          <a:xfrm>
            <a:off x="4457700" y="6488668"/>
            <a:ext cx="3276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600" dirty="0">
                <a:solidFill>
                  <a:schemeClr val="bg1"/>
                </a:solidFill>
                <a:latin typeface="Helvetica" pitchFamily="2" charset="0"/>
              </a:rPr>
              <a:t>Assemblée communale 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8BE9FC28-A9CD-BD67-F37D-404BA1158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8807" y="6467474"/>
            <a:ext cx="2743200" cy="365125"/>
          </a:xfrm>
        </p:spPr>
        <p:txBody>
          <a:bodyPr/>
          <a:lstStyle/>
          <a:p>
            <a:fld id="{E7A5252D-C49C-4006-A947-0F6A3FC24448}" type="slidenum">
              <a:rPr lang="fr-CH" sz="1600" smtClean="0">
                <a:solidFill>
                  <a:schemeClr val="bg1"/>
                </a:solidFill>
                <a:latin typeface="Helvetica" pitchFamily="2" charset="0"/>
              </a:rPr>
              <a:t>6</a:t>
            </a:fld>
            <a:endParaRPr lang="fr-CH" sz="1600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F6B5BD1-542D-70E1-9229-B4A3E5B69587}"/>
              </a:ext>
            </a:extLst>
          </p:cNvPr>
          <p:cNvSpPr txBox="1"/>
          <p:nvPr/>
        </p:nvSpPr>
        <p:spPr>
          <a:xfrm>
            <a:off x="0" y="6488668"/>
            <a:ext cx="3276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dirty="0">
                <a:solidFill>
                  <a:schemeClr val="bg1"/>
                </a:solidFill>
                <a:latin typeface="Helvetica" pitchFamily="2" charset="0"/>
              </a:rPr>
              <a:t>La Grange 2024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3F76C32C-4C88-7C6C-8D04-C32EEA158B45}"/>
              </a:ext>
            </a:extLst>
          </p:cNvPr>
          <p:cNvSpPr txBox="1"/>
          <p:nvPr/>
        </p:nvSpPr>
        <p:spPr>
          <a:xfrm>
            <a:off x="0" y="0"/>
            <a:ext cx="20669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b="1" dirty="0">
                <a:latin typeface="Helvetica" pitchFamily="2" charset="0"/>
              </a:rPr>
              <a:t>Salle multifonction</a:t>
            </a:r>
          </a:p>
          <a:p>
            <a:r>
              <a:rPr lang="fr-CH" sz="1400" dirty="0">
                <a:latin typeface="Helvetica" pitchFamily="2" charset="0"/>
              </a:rPr>
              <a:t>Côté école</a:t>
            </a:r>
          </a:p>
        </p:txBody>
      </p:sp>
      <p:pic>
        <p:nvPicPr>
          <p:cNvPr id="6" name="Image 5" descr="Une image contenant bâtiment, Faisceau, intérieur, mur&#10;&#10;Description générée automatiquement">
            <a:extLst>
              <a:ext uri="{FF2B5EF4-FFF2-40B4-BE49-F238E27FC236}">
                <a16:creationId xmlns:a16="http://schemas.microsoft.com/office/drawing/2014/main" id="{3CAA4CD4-B5F5-C774-2C83-10918506F7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896" y="93117"/>
            <a:ext cx="8348207" cy="6261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6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924A47CE-A5E9-198E-2542-5DA1F65144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936" y="93117"/>
            <a:ext cx="1368071" cy="64983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7B587C7-5EDC-34AB-FBDF-04C6A09F1E8B}"/>
              </a:ext>
            </a:extLst>
          </p:cNvPr>
          <p:cNvSpPr/>
          <p:nvPr/>
        </p:nvSpPr>
        <p:spPr>
          <a:xfrm rot="16200000">
            <a:off x="5902998" y="564477"/>
            <a:ext cx="390525" cy="12196521"/>
          </a:xfrm>
          <a:prstGeom prst="rect">
            <a:avLst/>
          </a:prstGeom>
          <a:solidFill>
            <a:srgbClr val="EDCD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A6BCFE7-9F98-1FEF-0D47-A1365B4C0F80}"/>
              </a:ext>
            </a:extLst>
          </p:cNvPr>
          <p:cNvSpPr/>
          <p:nvPr/>
        </p:nvSpPr>
        <p:spPr>
          <a:xfrm rot="16200000">
            <a:off x="11156277" y="5822277"/>
            <a:ext cx="390525" cy="1680921"/>
          </a:xfrm>
          <a:prstGeom prst="rect">
            <a:avLst/>
          </a:prstGeom>
          <a:solidFill>
            <a:srgbClr val="279C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ED785E7-FB6D-AFDB-FB35-19BF98089AA1}"/>
              </a:ext>
            </a:extLst>
          </p:cNvPr>
          <p:cNvSpPr txBox="1"/>
          <p:nvPr/>
        </p:nvSpPr>
        <p:spPr>
          <a:xfrm>
            <a:off x="4457700" y="6488668"/>
            <a:ext cx="3276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600" dirty="0">
                <a:solidFill>
                  <a:schemeClr val="bg1"/>
                </a:solidFill>
                <a:latin typeface="Helvetica" pitchFamily="2" charset="0"/>
              </a:rPr>
              <a:t>Assemblée communale 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8BE9FC28-A9CD-BD67-F37D-404BA1158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8807" y="6467474"/>
            <a:ext cx="2743200" cy="365125"/>
          </a:xfrm>
        </p:spPr>
        <p:txBody>
          <a:bodyPr/>
          <a:lstStyle/>
          <a:p>
            <a:fld id="{E7A5252D-C49C-4006-A947-0F6A3FC24448}" type="slidenum">
              <a:rPr lang="fr-CH" sz="1600" smtClean="0">
                <a:solidFill>
                  <a:schemeClr val="bg1"/>
                </a:solidFill>
                <a:latin typeface="Helvetica" pitchFamily="2" charset="0"/>
              </a:rPr>
              <a:t>7</a:t>
            </a:fld>
            <a:endParaRPr lang="fr-CH" sz="1600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F6B5BD1-542D-70E1-9229-B4A3E5B69587}"/>
              </a:ext>
            </a:extLst>
          </p:cNvPr>
          <p:cNvSpPr txBox="1"/>
          <p:nvPr/>
        </p:nvSpPr>
        <p:spPr>
          <a:xfrm>
            <a:off x="0" y="6488668"/>
            <a:ext cx="3276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dirty="0">
                <a:solidFill>
                  <a:schemeClr val="bg1"/>
                </a:solidFill>
                <a:latin typeface="Helvetica" pitchFamily="2" charset="0"/>
              </a:rPr>
              <a:t>La Grange 2024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3F76C32C-4C88-7C6C-8D04-C32EEA158B45}"/>
              </a:ext>
            </a:extLst>
          </p:cNvPr>
          <p:cNvSpPr txBox="1"/>
          <p:nvPr/>
        </p:nvSpPr>
        <p:spPr>
          <a:xfrm>
            <a:off x="0" y="0"/>
            <a:ext cx="20669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b="1" dirty="0">
                <a:latin typeface="Helvetica" pitchFamily="2" charset="0"/>
              </a:rPr>
              <a:t>Salle multifonction</a:t>
            </a:r>
          </a:p>
          <a:p>
            <a:r>
              <a:rPr lang="fr-CH" sz="1400" dirty="0">
                <a:latin typeface="Helvetica" pitchFamily="2" charset="0"/>
              </a:rPr>
              <a:t>Espace cuisine</a:t>
            </a:r>
          </a:p>
        </p:txBody>
      </p:sp>
      <p:pic>
        <p:nvPicPr>
          <p:cNvPr id="4" name="Image 3" descr="Une image contenant mur, intérieur, bâtiment, abandonné&#10;&#10;Description générée automatiquement">
            <a:extLst>
              <a:ext uri="{FF2B5EF4-FFF2-40B4-BE49-F238E27FC236}">
                <a16:creationId xmlns:a16="http://schemas.microsoft.com/office/drawing/2014/main" id="{7DB48CB9-BDE0-1AFC-1778-B4AC0825EA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896" y="93117"/>
            <a:ext cx="8348207" cy="6261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5966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17144C05-4DFC-6835-F9AB-030FE1F65C91}"/>
              </a:ext>
            </a:extLst>
          </p:cNvPr>
          <p:cNvSpPr txBox="1"/>
          <p:nvPr/>
        </p:nvSpPr>
        <p:spPr>
          <a:xfrm>
            <a:off x="1740975" y="2228671"/>
            <a:ext cx="871004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7500" dirty="0">
                <a:latin typeface="Helvetica" pitchFamily="2" charset="0"/>
              </a:rPr>
              <a:t>Avez-vous des questions ?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24A47CE-A5E9-198E-2542-5DA1F65144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392" y="372516"/>
            <a:ext cx="2269215" cy="107787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7B587C7-5EDC-34AB-FBDF-04C6A09F1E8B}"/>
              </a:ext>
            </a:extLst>
          </p:cNvPr>
          <p:cNvSpPr/>
          <p:nvPr/>
        </p:nvSpPr>
        <p:spPr>
          <a:xfrm rot="16200000">
            <a:off x="5902998" y="564477"/>
            <a:ext cx="390525" cy="12196521"/>
          </a:xfrm>
          <a:prstGeom prst="rect">
            <a:avLst/>
          </a:prstGeom>
          <a:solidFill>
            <a:srgbClr val="EDCD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A6BCFE7-9F98-1FEF-0D47-A1365B4C0F80}"/>
              </a:ext>
            </a:extLst>
          </p:cNvPr>
          <p:cNvSpPr/>
          <p:nvPr/>
        </p:nvSpPr>
        <p:spPr>
          <a:xfrm rot="16200000">
            <a:off x="11156277" y="5822277"/>
            <a:ext cx="390525" cy="1680921"/>
          </a:xfrm>
          <a:prstGeom prst="rect">
            <a:avLst/>
          </a:prstGeom>
          <a:solidFill>
            <a:srgbClr val="279C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" name="Espace réservé du numéro de diapositive 7">
            <a:extLst>
              <a:ext uri="{FF2B5EF4-FFF2-40B4-BE49-F238E27FC236}">
                <a16:creationId xmlns:a16="http://schemas.microsoft.com/office/drawing/2014/main" id="{F76BF4E1-6275-6172-644C-BDCE59D4D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8807" y="6467474"/>
            <a:ext cx="2743200" cy="365125"/>
          </a:xfrm>
        </p:spPr>
        <p:txBody>
          <a:bodyPr/>
          <a:lstStyle/>
          <a:p>
            <a:fld id="{E7A5252D-C49C-4006-A947-0F6A3FC24448}" type="slidenum">
              <a:rPr lang="fr-CH" sz="1600" smtClean="0">
                <a:solidFill>
                  <a:schemeClr val="bg1"/>
                </a:solidFill>
                <a:latin typeface="Helvetica" pitchFamily="2" charset="0"/>
              </a:rPr>
              <a:t>8</a:t>
            </a:fld>
            <a:endParaRPr lang="fr-CH" sz="1600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86FE591-7624-B50C-9C1C-B56488B0B390}"/>
              </a:ext>
            </a:extLst>
          </p:cNvPr>
          <p:cNvSpPr txBox="1"/>
          <p:nvPr/>
        </p:nvSpPr>
        <p:spPr>
          <a:xfrm>
            <a:off x="4457700" y="6488668"/>
            <a:ext cx="3276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600" dirty="0">
                <a:solidFill>
                  <a:schemeClr val="bg1"/>
                </a:solidFill>
                <a:latin typeface="Helvetica" pitchFamily="2" charset="0"/>
              </a:rPr>
              <a:t>Assemblée communale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016235F-62C9-C62E-D00E-66627E60E3BE}"/>
              </a:ext>
            </a:extLst>
          </p:cNvPr>
          <p:cNvSpPr txBox="1"/>
          <p:nvPr/>
        </p:nvSpPr>
        <p:spPr>
          <a:xfrm>
            <a:off x="0" y="6488668"/>
            <a:ext cx="3276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dirty="0">
                <a:solidFill>
                  <a:schemeClr val="bg1"/>
                </a:solidFill>
                <a:latin typeface="Helvetica" pitchFamily="2" charset="0"/>
              </a:rPr>
              <a:t>La Grange 2024</a:t>
            </a:r>
          </a:p>
        </p:txBody>
      </p:sp>
    </p:spTree>
    <p:extLst>
      <p:ext uri="{BB962C8B-B14F-4D97-AF65-F5344CB8AC3E}">
        <p14:creationId xmlns:p14="http://schemas.microsoft.com/office/powerpoint/2010/main" val="2222968574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589</TotalTime>
  <Words>89</Words>
  <Application>Microsoft Office PowerPoint</Application>
  <PresentationFormat>Grand écran</PresentationFormat>
  <Paragraphs>38</Paragraphs>
  <Slides>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Helvetica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Michael Ostertag</dc:creator>
  <cp:lastModifiedBy>Michael Ostertag</cp:lastModifiedBy>
  <cp:revision>14</cp:revision>
  <dcterms:created xsi:type="dcterms:W3CDTF">2023-12-07T08:15:25Z</dcterms:created>
  <dcterms:modified xsi:type="dcterms:W3CDTF">2024-06-21T09:11:06Z</dcterms:modified>
</cp:coreProperties>
</file>