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2" r:id="rId7"/>
    <p:sldId id="263" r:id="rId8"/>
    <p:sldId id="264" r:id="rId9"/>
    <p:sldId id="266" r:id="rId10"/>
    <p:sldId id="267" r:id="rId11"/>
    <p:sldId id="268"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9CB9"/>
    <a:srgbClr val="ED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990"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B235AB-A589-4C89-AD80-BCCE3E1800CE}" type="datetimeFigureOut">
              <a:rPr lang="fr-CH" smtClean="0"/>
              <a:t>11.12.2023</a:t>
            </a:fld>
            <a:endParaRPr lang="fr-CH"/>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987B0D-5E60-4DFD-AC65-459021E27468}" type="slidenum">
              <a:rPr lang="fr-CH" smtClean="0"/>
              <a:t>‹N°›</a:t>
            </a:fld>
            <a:endParaRPr lang="fr-CH"/>
          </a:p>
        </p:txBody>
      </p:sp>
    </p:spTree>
    <p:extLst>
      <p:ext uri="{BB962C8B-B14F-4D97-AF65-F5344CB8AC3E}">
        <p14:creationId xmlns:p14="http://schemas.microsoft.com/office/powerpoint/2010/main" val="1560929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A13020-E66E-3B63-F8DF-3F5A04A3946E}"/>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882E4767-BED2-8783-B692-1E19F5DC44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052AE7CF-A76F-E714-6734-F4DD7FE519CC}"/>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5" name="Espace réservé du pied de page 4">
            <a:extLst>
              <a:ext uri="{FF2B5EF4-FFF2-40B4-BE49-F238E27FC236}">
                <a16:creationId xmlns:a16="http://schemas.microsoft.com/office/drawing/2014/main" id="{86029577-DD10-6951-8558-D94437A9BC65}"/>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EB452777-E00C-1427-ED10-F2FD3C30031F}"/>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238212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51C1FE-F9D7-D3CB-E463-DECF2E1AE055}"/>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9FD9A810-ED61-B2D3-2D3F-B065B70F78AD}"/>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599B97A7-CCF3-F387-2967-BE5A13329036}"/>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5" name="Espace réservé du pied de page 4">
            <a:extLst>
              <a:ext uri="{FF2B5EF4-FFF2-40B4-BE49-F238E27FC236}">
                <a16:creationId xmlns:a16="http://schemas.microsoft.com/office/drawing/2014/main" id="{A1F1E118-3D31-6F97-4294-804F1F213E17}"/>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63371A7F-C7C2-3100-41D4-F52CD14212C8}"/>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1241961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91604C9-8A28-954E-8E77-B1E6E3D4FE2A}"/>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214FED0C-ABC0-3CAC-9E64-1F86F57F5AD7}"/>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B525C92E-0600-8D43-AF01-6C06D0FC89F6}"/>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5" name="Espace réservé du pied de page 4">
            <a:extLst>
              <a:ext uri="{FF2B5EF4-FFF2-40B4-BE49-F238E27FC236}">
                <a16:creationId xmlns:a16="http://schemas.microsoft.com/office/drawing/2014/main" id="{7A9ECCBD-3801-EDB0-52E5-D6FB9918CFAB}"/>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7DC67CB5-078E-19A5-7F2F-EC62C71289B5}"/>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3342197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03A867-0E05-4FB8-6697-467D4092CEA7}"/>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CF3FD804-45F9-0EDA-D15D-941E32B11CC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BE6AF32-4AC1-5CF2-1F8E-1333D70D7C42}"/>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5" name="Espace réservé du pied de page 4">
            <a:extLst>
              <a:ext uri="{FF2B5EF4-FFF2-40B4-BE49-F238E27FC236}">
                <a16:creationId xmlns:a16="http://schemas.microsoft.com/office/drawing/2014/main" id="{7D42D3D2-5770-9BD2-B320-E902353509B3}"/>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BC537A29-2926-AD5E-9602-A79C9606AE5F}"/>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3101629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BD4FA8-4F09-ECB9-C655-FF09D28B262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6EDEC3BE-7F61-CAFB-D52F-BE104EB7F3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1526370-F3E4-4A1A-035F-66D253C67413}"/>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5" name="Espace réservé du pied de page 4">
            <a:extLst>
              <a:ext uri="{FF2B5EF4-FFF2-40B4-BE49-F238E27FC236}">
                <a16:creationId xmlns:a16="http://schemas.microsoft.com/office/drawing/2014/main" id="{5A541A6C-E7E9-B4BC-7B80-4613FC0A0B2F}"/>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E2C5014-D367-0E56-B818-45572F3FCCA7}"/>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346320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4B9FAF-5426-5912-A05E-941F151B1646}"/>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627973D9-BE87-6EA3-7C10-F12858CB8C32}"/>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1448318C-ACDE-F8E9-5BFE-9913523483D4}"/>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56E328EE-446B-9E0B-3F47-F04E11E26D31}"/>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6" name="Espace réservé du pied de page 5">
            <a:extLst>
              <a:ext uri="{FF2B5EF4-FFF2-40B4-BE49-F238E27FC236}">
                <a16:creationId xmlns:a16="http://schemas.microsoft.com/office/drawing/2014/main" id="{35D13753-84BF-71A2-6BD9-DCB31A234D42}"/>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2E104E82-0C71-8019-9D72-4470A9C58B3B}"/>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219585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C88C70-5906-1885-1373-FAE9434CC7B5}"/>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E96B656E-7AA7-F9A1-C839-A4C17D0DD7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5EE2657-A8B0-A1DB-5885-0CE2197910BE}"/>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3FE66F16-5B48-015E-2CD5-C5F3B61832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3FB2BEB-3ED3-8F1F-2E57-2E8FB47E2B17}"/>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71E05D3D-2BC7-0AE1-BD79-FE348D3E3B6E}"/>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8" name="Espace réservé du pied de page 7">
            <a:extLst>
              <a:ext uri="{FF2B5EF4-FFF2-40B4-BE49-F238E27FC236}">
                <a16:creationId xmlns:a16="http://schemas.microsoft.com/office/drawing/2014/main" id="{E4AD7787-BC13-1473-A031-8C8D874D5730}"/>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9C748C69-66B8-CF84-78AF-5BEB42C90C74}"/>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1297477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2EB651-A914-2FF5-F060-10F435A8E72D}"/>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9ECB0610-D961-B531-B421-F980B66DE8BF}"/>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4" name="Espace réservé du pied de page 3">
            <a:extLst>
              <a:ext uri="{FF2B5EF4-FFF2-40B4-BE49-F238E27FC236}">
                <a16:creationId xmlns:a16="http://schemas.microsoft.com/office/drawing/2014/main" id="{83946C25-86D3-E3F3-FF2B-74908B72B417}"/>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C693774E-1342-B844-3D22-863D1DAD1C8C}"/>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42321176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061CAC2-3AED-9CF5-5558-CBE8503BFA6D}"/>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3" name="Espace réservé du pied de page 2">
            <a:extLst>
              <a:ext uri="{FF2B5EF4-FFF2-40B4-BE49-F238E27FC236}">
                <a16:creationId xmlns:a16="http://schemas.microsoft.com/office/drawing/2014/main" id="{A8F536D8-4178-4775-D357-2E8578D00B12}"/>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7662183C-52EC-7D58-5808-A90F0896C293}"/>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68944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570DC27-7946-5F7C-6104-19F26CE6B7F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149BB95F-E830-278A-F887-FC44EE9CE6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A0CF02E3-EAE5-F628-EB96-64993CE49D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3FED826-709A-65CA-6DD7-34867B9AFA23}"/>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6" name="Espace réservé du pied de page 5">
            <a:extLst>
              <a:ext uri="{FF2B5EF4-FFF2-40B4-BE49-F238E27FC236}">
                <a16:creationId xmlns:a16="http://schemas.microsoft.com/office/drawing/2014/main" id="{309DB481-6AEB-6EC9-8C6D-C5D117A67E26}"/>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EE13FC77-2870-B3BB-435D-7940AFD00844}"/>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419455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42B963-AD39-BC07-1903-52E1A0C14C5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32B25BD0-5960-679B-6CE4-77FBEAF7DB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4C869DBC-BB3C-84A7-0B6D-182F9842E7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2ED6633-3DCD-E9B6-845D-FC43F9DF3B18}"/>
              </a:ext>
            </a:extLst>
          </p:cNvPr>
          <p:cNvSpPr>
            <a:spLocks noGrp="1"/>
          </p:cNvSpPr>
          <p:nvPr>
            <p:ph type="dt" sz="half" idx="10"/>
          </p:nvPr>
        </p:nvSpPr>
        <p:spPr/>
        <p:txBody>
          <a:bodyPr/>
          <a:lstStyle/>
          <a:p>
            <a:fld id="{1CEDEB6A-AF39-4DF9-90E8-FBA1CEAD8E6A}" type="datetimeFigureOut">
              <a:rPr lang="fr-CH" smtClean="0"/>
              <a:t>11.12.2023</a:t>
            </a:fld>
            <a:endParaRPr lang="fr-CH"/>
          </a:p>
        </p:txBody>
      </p:sp>
      <p:sp>
        <p:nvSpPr>
          <p:cNvPr id="6" name="Espace réservé du pied de page 5">
            <a:extLst>
              <a:ext uri="{FF2B5EF4-FFF2-40B4-BE49-F238E27FC236}">
                <a16:creationId xmlns:a16="http://schemas.microsoft.com/office/drawing/2014/main" id="{0DEB0092-EBF6-3050-7A95-2652F973AA2A}"/>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77A1B2CC-B9C5-CAD5-BA82-B56A487C9C12}"/>
              </a:ext>
            </a:extLst>
          </p:cNvPr>
          <p:cNvSpPr>
            <a:spLocks noGrp="1"/>
          </p:cNvSpPr>
          <p:nvPr>
            <p:ph type="sldNum" sz="quarter" idx="12"/>
          </p:nvPr>
        </p:nvSpPr>
        <p:spPr/>
        <p:txBody>
          <a:bodyPr/>
          <a:lstStyle/>
          <a:p>
            <a:fld id="{E7A5252D-C49C-4006-A947-0F6A3FC24448}" type="slidenum">
              <a:rPr lang="fr-CH" smtClean="0"/>
              <a:t>‹N°›</a:t>
            </a:fld>
            <a:endParaRPr lang="fr-CH"/>
          </a:p>
        </p:txBody>
      </p:sp>
    </p:spTree>
    <p:extLst>
      <p:ext uri="{BB962C8B-B14F-4D97-AF65-F5344CB8AC3E}">
        <p14:creationId xmlns:p14="http://schemas.microsoft.com/office/powerpoint/2010/main" val="2822994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B1660B5-4199-D618-957C-2E5ABD72DD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DFB7EB99-6ED8-C7C2-BF32-8A472E409E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68339178-1585-C911-3E82-313B225ABF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DEB6A-AF39-4DF9-90E8-FBA1CEAD8E6A}" type="datetimeFigureOut">
              <a:rPr lang="fr-CH" smtClean="0"/>
              <a:t>11.12.2023</a:t>
            </a:fld>
            <a:endParaRPr lang="fr-CH"/>
          </a:p>
        </p:txBody>
      </p:sp>
      <p:sp>
        <p:nvSpPr>
          <p:cNvPr id="5" name="Espace réservé du pied de page 4">
            <a:extLst>
              <a:ext uri="{FF2B5EF4-FFF2-40B4-BE49-F238E27FC236}">
                <a16:creationId xmlns:a16="http://schemas.microsoft.com/office/drawing/2014/main" id="{6A138333-A530-C017-504D-D85D945621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4F109DA0-323D-C9CA-561E-575EE0F0AF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5252D-C49C-4006-A947-0F6A3FC24448}" type="slidenum">
              <a:rPr lang="fr-CH" smtClean="0"/>
              <a:t>‹N°›</a:t>
            </a:fld>
            <a:endParaRPr lang="fr-CH"/>
          </a:p>
        </p:txBody>
      </p:sp>
    </p:spTree>
    <p:extLst>
      <p:ext uri="{BB962C8B-B14F-4D97-AF65-F5344CB8AC3E}">
        <p14:creationId xmlns:p14="http://schemas.microsoft.com/office/powerpoint/2010/main" val="32502976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7971508-FF66-C90C-E7D2-FD97B3E46897}"/>
              </a:ext>
            </a:extLst>
          </p:cNvPr>
          <p:cNvSpPr txBox="1"/>
          <p:nvPr/>
        </p:nvSpPr>
        <p:spPr>
          <a:xfrm>
            <a:off x="1801033" y="3080935"/>
            <a:ext cx="8710047" cy="1569660"/>
          </a:xfrm>
          <a:prstGeom prst="rect">
            <a:avLst/>
          </a:prstGeom>
          <a:noFill/>
        </p:spPr>
        <p:txBody>
          <a:bodyPr wrap="square" rtlCol="0">
            <a:spAutoFit/>
          </a:bodyPr>
          <a:lstStyle/>
          <a:p>
            <a:pPr algn="ctr"/>
            <a:r>
              <a:rPr lang="fr-CH" sz="9600" b="1" dirty="0">
                <a:latin typeface="Helvetica" pitchFamily="2" charset="0"/>
              </a:rPr>
              <a:t>2022 - 2026</a:t>
            </a:r>
          </a:p>
        </p:txBody>
      </p:sp>
      <p:sp>
        <p:nvSpPr>
          <p:cNvPr id="5" name="ZoneTexte 4">
            <a:extLst>
              <a:ext uri="{FF2B5EF4-FFF2-40B4-BE49-F238E27FC236}">
                <a16:creationId xmlns:a16="http://schemas.microsoft.com/office/drawing/2014/main" id="{17144C05-4DFC-6835-F9AB-030FE1F65C91}"/>
              </a:ext>
            </a:extLst>
          </p:cNvPr>
          <p:cNvSpPr txBox="1"/>
          <p:nvPr/>
        </p:nvSpPr>
        <p:spPr>
          <a:xfrm>
            <a:off x="1801032" y="2182505"/>
            <a:ext cx="8710047" cy="1246495"/>
          </a:xfrm>
          <a:prstGeom prst="rect">
            <a:avLst/>
          </a:prstGeom>
          <a:noFill/>
        </p:spPr>
        <p:txBody>
          <a:bodyPr wrap="square" rtlCol="0">
            <a:spAutoFit/>
          </a:bodyPr>
          <a:lstStyle/>
          <a:p>
            <a:pPr algn="ctr"/>
            <a:r>
              <a:rPr lang="fr-CH" sz="7500" dirty="0">
                <a:latin typeface="Helvetica" pitchFamily="2" charset="0"/>
              </a:rPr>
              <a:t>Plan d’équilibre</a:t>
            </a:r>
          </a:p>
        </p:txBody>
      </p:sp>
      <p:sp>
        <p:nvSpPr>
          <p:cNvPr id="7" name="ZoneTexte 6">
            <a:extLst>
              <a:ext uri="{FF2B5EF4-FFF2-40B4-BE49-F238E27FC236}">
                <a16:creationId xmlns:a16="http://schemas.microsoft.com/office/drawing/2014/main" id="{731B1313-855F-C2C0-F84E-66AC73DFF588}"/>
              </a:ext>
            </a:extLst>
          </p:cNvPr>
          <p:cNvSpPr txBox="1"/>
          <p:nvPr/>
        </p:nvSpPr>
        <p:spPr>
          <a:xfrm>
            <a:off x="1861090" y="4388985"/>
            <a:ext cx="8710047" cy="523220"/>
          </a:xfrm>
          <a:prstGeom prst="rect">
            <a:avLst/>
          </a:prstGeom>
          <a:noFill/>
        </p:spPr>
        <p:txBody>
          <a:bodyPr wrap="square" rtlCol="0">
            <a:spAutoFit/>
          </a:bodyPr>
          <a:lstStyle/>
          <a:p>
            <a:pPr algn="ctr"/>
            <a:r>
              <a:rPr lang="fr-CH" sz="2800" dirty="0">
                <a:latin typeface="Helvetica" pitchFamily="2" charset="0"/>
              </a:rPr>
              <a:t>Canton du Jura</a:t>
            </a:r>
          </a:p>
        </p:txBody>
      </p:sp>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1392" y="372516"/>
            <a:ext cx="2269215" cy="1077877"/>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825DA40D-56AA-A011-2590-E801883DC00C}"/>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12 décembre 2023</a:t>
            </a:r>
          </a:p>
        </p:txBody>
      </p:sp>
      <p:sp>
        <p:nvSpPr>
          <p:cNvPr id="3" name="ZoneTexte 2">
            <a:extLst>
              <a:ext uri="{FF2B5EF4-FFF2-40B4-BE49-F238E27FC236}">
                <a16:creationId xmlns:a16="http://schemas.microsoft.com/office/drawing/2014/main" id="{89E386A4-D555-9C53-D2CE-583DD2DE8584}"/>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Isabelle Tallat</a:t>
            </a:r>
          </a:p>
        </p:txBody>
      </p:sp>
    </p:spTree>
    <p:extLst>
      <p:ext uri="{BB962C8B-B14F-4D97-AF65-F5344CB8AC3E}">
        <p14:creationId xmlns:p14="http://schemas.microsoft.com/office/powerpoint/2010/main" val="2926314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10</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38403" y="93117"/>
            <a:ext cx="10720162" cy="769441"/>
          </a:xfrm>
          <a:prstGeom prst="rect">
            <a:avLst/>
          </a:prstGeom>
          <a:noFill/>
        </p:spPr>
        <p:txBody>
          <a:bodyPr wrap="square" rtlCol="0">
            <a:spAutoFit/>
          </a:bodyPr>
          <a:lstStyle/>
          <a:p>
            <a:r>
              <a:rPr lang="fr-CH" sz="4400" b="1" dirty="0">
                <a:latin typeface="Helvetica" pitchFamily="2" charset="0"/>
              </a:rPr>
              <a:t>Modification Art. 86</a:t>
            </a:r>
          </a:p>
        </p:txBody>
      </p:sp>
      <p:sp>
        <p:nvSpPr>
          <p:cNvPr id="4" name="Espace réservé du contenu 2">
            <a:extLst>
              <a:ext uri="{FF2B5EF4-FFF2-40B4-BE49-F238E27FC236}">
                <a16:creationId xmlns:a16="http://schemas.microsoft.com/office/drawing/2014/main" id="{CC9C8412-6D96-EB98-3A90-E53BF196EFC4}"/>
              </a:ext>
            </a:extLst>
          </p:cNvPr>
          <p:cNvSpPr txBox="1">
            <a:spLocks/>
          </p:cNvSpPr>
          <p:nvPr/>
        </p:nvSpPr>
        <p:spPr>
          <a:xfrm>
            <a:off x="542924" y="1225995"/>
            <a:ext cx="9968155"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Nouvelle teneur</a:t>
            </a:r>
          </a:p>
          <a:p>
            <a:pPr algn="just">
              <a:spcBef>
                <a:spcPts val="0"/>
              </a:spcBef>
              <a:spcAft>
                <a:spcPts val="1800"/>
              </a:spcAft>
            </a:pPr>
            <a:r>
              <a:rPr lang="fr-CH" sz="2000" baseline="30000" dirty="0">
                <a:latin typeface="Helvetica" pitchFamily="2" charset="0"/>
              </a:rPr>
              <a:t>1</a:t>
            </a:r>
            <a:r>
              <a:rPr lang="fr-CH" sz="2000" dirty="0">
                <a:latin typeface="Helvetica" pitchFamily="2" charset="0"/>
              </a:rPr>
              <a:t> Abrogé</a:t>
            </a:r>
          </a:p>
          <a:p>
            <a:pPr algn="just">
              <a:spcBef>
                <a:spcPts val="0"/>
              </a:spcBef>
              <a:spcAft>
                <a:spcPts val="1800"/>
              </a:spcAft>
            </a:pPr>
            <a:r>
              <a:rPr lang="fr-CH" sz="2000" baseline="30000" dirty="0">
                <a:latin typeface="Helvetica" pitchFamily="2" charset="0"/>
              </a:rPr>
              <a:t>2</a:t>
            </a:r>
            <a:r>
              <a:rPr lang="fr-CH" sz="2000" dirty="0">
                <a:latin typeface="Helvetica" pitchFamily="2" charset="0"/>
              </a:rPr>
              <a:t> Abrogé</a:t>
            </a:r>
          </a:p>
          <a:p>
            <a:pPr algn="just">
              <a:spcBef>
                <a:spcPts val="0"/>
              </a:spcBef>
              <a:spcAft>
                <a:spcPts val="1800"/>
              </a:spcAft>
            </a:pPr>
            <a:r>
              <a:rPr lang="fr-CH" sz="2000" baseline="30000" dirty="0">
                <a:latin typeface="Helvetica" pitchFamily="2" charset="0"/>
              </a:rPr>
              <a:t>3</a:t>
            </a:r>
            <a:r>
              <a:rPr lang="fr-CH" sz="2000" dirty="0">
                <a:latin typeface="Helvetica" pitchFamily="2" charset="0"/>
              </a:rPr>
              <a:t> L’</a:t>
            </a:r>
            <a:r>
              <a:rPr lang="fr-CH" sz="2000" dirty="0" err="1">
                <a:latin typeface="Helvetica" pitchFamily="2" charset="0"/>
              </a:rPr>
              <a:t>employé-e</a:t>
            </a:r>
            <a:r>
              <a:rPr lang="fr-CH" sz="2000" dirty="0">
                <a:latin typeface="Helvetica" pitchFamily="2" charset="0"/>
              </a:rPr>
              <a:t> planifie, d’entente avec son supérieur hiérarchique, les modalités de compensation des heures variables. À défaut de planification, l’employé peut être astreint par son supérieur hiérarchique à compenser les heures supplémentaires aux conditions fixées par ce dernier. Une semaine de travail au maximum pourra être compensée en un bloc.</a:t>
            </a:r>
          </a:p>
          <a:p>
            <a:pPr algn="just">
              <a:spcBef>
                <a:spcPts val="0"/>
              </a:spcBef>
              <a:spcAft>
                <a:spcPts val="1800"/>
              </a:spcAft>
            </a:pPr>
            <a:r>
              <a:rPr lang="fr-CH" sz="2000" baseline="30000" dirty="0">
                <a:latin typeface="Helvetica" pitchFamily="2" charset="0"/>
              </a:rPr>
              <a:t>4</a:t>
            </a:r>
            <a:r>
              <a:rPr lang="fr-CH" sz="2000" dirty="0">
                <a:latin typeface="Helvetica" pitchFamily="2" charset="0"/>
              </a:rPr>
              <a:t> L’article 37a du décret du 18 décembre 2013 sur les traitements du personnel de l’État ne s’applique pas.</a:t>
            </a:r>
          </a:p>
          <a:p>
            <a:pPr algn="just">
              <a:spcBef>
                <a:spcPts val="0"/>
              </a:spcBef>
              <a:spcAft>
                <a:spcPts val="1800"/>
              </a:spcAft>
            </a:pPr>
            <a:endParaRPr lang="fr-CH" sz="2000" b="1" dirty="0">
              <a:solidFill>
                <a:srgbClr val="279CB9"/>
              </a:solidFill>
              <a:latin typeface="Helvetica" pitchFamily="2" charset="0"/>
            </a:endParaRPr>
          </a:p>
          <a:p>
            <a:pPr algn="just">
              <a:spcBef>
                <a:spcPts val="0"/>
              </a:spcBef>
              <a:spcAft>
                <a:spcPts val="1800"/>
              </a:spcAft>
            </a:pPr>
            <a:endParaRPr lang="fr-CH" sz="2000" dirty="0">
              <a:latin typeface="Helvetica" pitchFamily="2" charset="0"/>
            </a:endParaRPr>
          </a:p>
        </p:txBody>
      </p:sp>
      <p:sp>
        <p:nvSpPr>
          <p:cNvPr id="5" name="ZoneTexte 4">
            <a:extLst>
              <a:ext uri="{FF2B5EF4-FFF2-40B4-BE49-F238E27FC236}">
                <a16:creationId xmlns:a16="http://schemas.microsoft.com/office/drawing/2014/main" id="{D77E561D-A32A-7D52-B814-945C092BCA05}"/>
              </a:ext>
            </a:extLst>
          </p:cNvPr>
          <p:cNvSpPr txBox="1"/>
          <p:nvPr/>
        </p:nvSpPr>
        <p:spPr>
          <a:xfrm>
            <a:off x="538403" y="631725"/>
            <a:ext cx="10720162" cy="461665"/>
          </a:xfrm>
          <a:prstGeom prst="rect">
            <a:avLst/>
          </a:prstGeom>
          <a:noFill/>
        </p:spPr>
        <p:txBody>
          <a:bodyPr wrap="square" rtlCol="0">
            <a:spAutoFit/>
          </a:bodyPr>
          <a:lstStyle/>
          <a:p>
            <a:r>
              <a:rPr lang="fr-CH" sz="2400" b="1" dirty="0">
                <a:latin typeface="Helvetica" pitchFamily="2" charset="0"/>
              </a:rPr>
              <a:t>Dispositions transitoires</a:t>
            </a:r>
          </a:p>
        </p:txBody>
      </p:sp>
    </p:spTree>
    <p:extLst>
      <p:ext uri="{BB962C8B-B14F-4D97-AF65-F5344CB8AC3E}">
        <p14:creationId xmlns:p14="http://schemas.microsoft.com/office/powerpoint/2010/main" val="240015957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17144C05-4DFC-6835-F9AB-030FE1F65C91}"/>
              </a:ext>
            </a:extLst>
          </p:cNvPr>
          <p:cNvSpPr txBox="1"/>
          <p:nvPr/>
        </p:nvSpPr>
        <p:spPr>
          <a:xfrm>
            <a:off x="1740975" y="2228671"/>
            <a:ext cx="8710047" cy="2400657"/>
          </a:xfrm>
          <a:prstGeom prst="rect">
            <a:avLst/>
          </a:prstGeom>
          <a:noFill/>
        </p:spPr>
        <p:txBody>
          <a:bodyPr wrap="square" rtlCol="0">
            <a:spAutoFit/>
          </a:bodyPr>
          <a:lstStyle/>
          <a:p>
            <a:pPr algn="ctr"/>
            <a:r>
              <a:rPr lang="fr-CH" sz="7500" dirty="0">
                <a:latin typeface="Helvetica" pitchFamily="2" charset="0"/>
              </a:rPr>
              <a:t>Merci pour votre attention</a:t>
            </a:r>
          </a:p>
        </p:txBody>
      </p:sp>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61392" y="372516"/>
            <a:ext cx="2269215" cy="1077877"/>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Espace réservé du numéro de diapositive 7">
            <a:extLst>
              <a:ext uri="{FF2B5EF4-FFF2-40B4-BE49-F238E27FC236}">
                <a16:creationId xmlns:a16="http://schemas.microsoft.com/office/drawing/2014/main" id="{F76BF4E1-6275-6172-644C-BDCE59D4D763}"/>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11</a:t>
            </a:fld>
            <a:endParaRPr lang="fr-CH" sz="1600" dirty="0">
              <a:solidFill>
                <a:schemeClr val="bg1"/>
              </a:solidFill>
              <a:latin typeface="Helvetica" pitchFamily="2" charset="0"/>
            </a:endParaRPr>
          </a:p>
        </p:txBody>
      </p:sp>
      <p:sp>
        <p:nvSpPr>
          <p:cNvPr id="3" name="ZoneTexte 2">
            <a:extLst>
              <a:ext uri="{FF2B5EF4-FFF2-40B4-BE49-F238E27FC236}">
                <a16:creationId xmlns:a16="http://schemas.microsoft.com/office/drawing/2014/main" id="{13CA3131-D3D7-5F49-00FE-F07E569BA395}"/>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6" name="ZoneTexte 5">
            <a:extLst>
              <a:ext uri="{FF2B5EF4-FFF2-40B4-BE49-F238E27FC236}">
                <a16:creationId xmlns:a16="http://schemas.microsoft.com/office/drawing/2014/main" id="{986FE591-7624-B50C-9C1C-B56488B0B390}"/>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Tree>
    <p:extLst>
      <p:ext uri="{BB962C8B-B14F-4D97-AF65-F5344CB8AC3E}">
        <p14:creationId xmlns:p14="http://schemas.microsoft.com/office/powerpoint/2010/main" val="2222968574"/>
      </p:ext>
    </p:extLst>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2</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42925" y="93117"/>
            <a:ext cx="8296275" cy="1446550"/>
          </a:xfrm>
          <a:prstGeom prst="rect">
            <a:avLst/>
          </a:prstGeom>
          <a:noFill/>
        </p:spPr>
        <p:txBody>
          <a:bodyPr wrap="square" rtlCol="0">
            <a:spAutoFit/>
          </a:bodyPr>
          <a:lstStyle/>
          <a:p>
            <a:r>
              <a:rPr lang="fr-CH" sz="4400" b="1" dirty="0">
                <a:latin typeface="Helvetica" pitchFamily="2" charset="0"/>
              </a:rPr>
              <a:t>Modifications des statuts du personnel</a:t>
            </a:r>
          </a:p>
        </p:txBody>
      </p:sp>
      <p:sp>
        <p:nvSpPr>
          <p:cNvPr id="13" name="Espace réservé du contenu 2">
            <a:extLst>
              <a:ext uri="{FF2B5EF4-FFF2-40B4-BE49-F238E27FC236}">
                <a16:creationId xmlns:a16="http://schemas.microsoft.com/office/drawing/2014/main" id="{A78DC714-59DD-46F4-7B26-1EAF958CF514}"/>
              </a:ext>
            </a:extLst>
          </p:cNvPr>
          <p:cNvSpPr txBox="1">
            <a:spLocks/>
          </p:cNvSpPr>
          <p:nvPr/>
        </p:nvSpPr>
        <p:spPr>
          <a:xfrm>
            <a:off x="542925" y="1539667"/>
            <a:ext cx="9334500" cy="2634673"/>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CH" sz="2000" dirty="0">
              <a:latin typeface="+mj-lt"/>
            </a:endParaRPr>
          </a:p>
          <a:p>
            <a:pPr algn="just"/>
            <a:r>
              <a:rPr lang="fr-CH" sz="2000" dirty="0">
                <a:latin typeface="Helvetica" pitchFamily="2" charset="0"/>
              </a:rPr>
              <a:t>Dans le cadre de la mise en œuvre du </a:t>
            </a:r>
            <a:r>
              <a:rPr lang="fr-CH" sz="2000" b="1" dirty="0">
                <a:solidFill>
                  <a:srgbClr val="279CB9"/>
                </a:solidFill>
                <a:latin typeface="Helvetica" pitchFamily="2" charset="0"/>
              </a:rPr>
              <a:t>plan équilibre 2022-2026</a:t>
            </a:r>
            <a:r>
              <a:rPr lang="fr-CH" sz="2000" dirty="0">
                <a:latin typeface="Helvetica" pitchFamily="2" charset="0"/>
              </a:rPr>
              <a:t>, plusieurs modifications des bases légales concernant le personnel de l’Etat vont entrer en vigueur </a:t>
            </a:r>
            <a:r>
              <a:rPr lang="fr-CH" sz="2000" b="1" dirty="0">
                <a:solidFill>
                  <a:srgbClr val="279CB9"/>
                </a:solidFill>
                <a:latin typeface="Helvetica" pitchFamily="2" charset="0"/>
              </a:rPr>
              <a:t>début 2024</a:t>
            </a:r>
            <a:r>
              <a:rPr lang="fr-CH" sz="2000" dirty="0">
                <a:latin typeface="Helvetica" pitchFamily="2" charset="0"/>
              </a:rPr>
              <a:t>.</a:t>
            </a:r>
          </a:p>
          <a:p>
            <a:pPr algn="just"/>
            <a:endParaRPr lang="fr-CH" sz="2000" dirty="0">
              <a:latin typeface="Helvetica" pitchFamily="2" charset="0"/>
            </a:endParaRPr>
          </a:p>
          <a:p>
            <a:pPr algn="just"/>
            <a:r>
              <a:rPr lang="fr-CH" sz="2000" dirty="0">
                <a:latin typeface="Helvetica" pitchFamily="2" charset="0"/>
              </a:rPr>
              <a:t>Comme notre commune applique la législation cantonale en la matière, les modifications sont aux nombres de </a:t>
            </a:r>
            <a:r>
              <a:rPr lang="fr-CH" sz="2000" b="1" dirty="0">
                <a:solidFill>
                  <a:srgbClr val="279CB9"/>
                </a:solidFill>
                <a:latin typeface="Helvetica" pitchFamily="2" charset="0"/>
              </a:rPr>
              <a:t>trois</a:t>
            </a:r>
            <a:r>
              <a:rPr lang="fr-CH" sz="2000" dirty="0">
                <a:latin typeface="Helvetica" pitchFamily="2" charset="0"/>
              </a:rPr>
              <a:t>.</a:t>
            </a:r>
          </a:p>
        </p:txBody>
      </p:sp>
    </p:spTree>
    <p:extLst>
      <p:ext uri="{BB962C8B-B14F-4D97-AF65-F5344CB8AC3E}">
        <p14:creationId xmlns:p14="http://schemas.microsoft.com/office/powerpoint/2010/main" val="27790917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1000"/>
                                        <p:tgtEl>
                                          <p:spTgt spid="13">
                                            <p:txEl>
                                              <p:pRg st="1" end="1"/>
                                            </p:txEl>
                                          </p:spTgt>
                                        </p:tgtEl>
                                      </p:cBhvr>
                                    </p:animEffect>
                                    <p:anim calcmode="lin" valueType="num">
                                      <p:cBhvr>
                                        <p:cTn id="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3" end="3"/>
                                            </p:txEl>
                                          </p:spTgt>
                                        </p:tgtEl>
                                        <p:attrNameLst>
                                          <p:attrName>style.visibility</p:attrName>
                                        </p:attrNameLst>
                                      </p:cBhvr>
                                      <p:to>
                                        <p:strVal val="visible"/>
                                      </p:to>
                                    </p:set>
                                    <p:animEffect transition="in" filter="fade">
                                      <p:cBhvr>
                                        <p:cTn id="14" dur="1000"/>
                                        <p:tgtEl>
                                          <p:spTgt spid="13">
                                            <p:txEl>
                                              <p:pRg st="3" end="3"/>
                                            </p:txEl>
                                          </p:spTgt>
                                        </p:tgtEl>
                                      </p:cBhvr>
                                    </p:animEffect>
                                    <p:anim calcmode="lin" valueType="num">
                                      <p:cBhvr>
                                        <p:cTn id="15"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3</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42923" y="93117"/>
            <a:ext cx="9680575" cy="769441"/>
          </a:xfrm>
          <a:prstGeom prst="rect">
            <a:avLst/>
          </a:prstGeom>
          <a:noFill/>
        </p:spPr>
        <p:txBody>
          <a:bodyPr wrap="square" rtlCol="0">
            <a:spAutoFit/>
          </a:bodyPr>
          <a:lstStyle/>
          <a:p>
            <a:r>
              <a:rPr lang="fr-CH" sz="4400" b="1" dirty="0">
                <a:latin typeface="Helvetica" pitchFamily="2" charset="0"/>
              </a:rPr>
              <a:t>Mesure 105a</a:t>
            </a:r>
          </a:p>
        </p:txBody>
      </p:sp>
      <p:sp>
        <p:nvSpPr>
          <p:cNvPr id="13" name="Espace réservé du contenu 2">
            <a:extLst>
              <a:ext uri="{FF2B5EF4-FFF2-40B4-BE49-F238E27FC236}">
                <a16:creationId xmlns:a16="http://schemas.microsoft.com/office/drawing/2014/main" id="{A78DC714-59DD-46F4-7B26-1EAF958CF514}"/>
              </a:ext>
            </a:extLst>
          </p:cNvPr>
          <p:cNvSpPr txBox="1">
            <a:spLocks/>
          </p:cNvSpPr>
          <p:nvPr/>
        </p:nvSpPr>
        <p:spPr>
          <a:xfrm>
            <a:off x="542923" y="1248440"/>
            <a:ext cx="9968156" cy="2723420"/>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CH" sz="2000" dirty="0">
              <a:latin typeface="+mj-lt"/>
            </a:endParaRPr>
          </a:p>
          <a:p>
            <a:pPr algn="just">
              <a:spcBef>
                <a:spcPts val="0"/>
              </a:spcBef>
              <a:spcAft>
                <a:spcPts val="1800"/>
              </a:spcAft>
            </a:pPr>
            <a:r>
              <a:rPr lang="fr-CH" sz="2000" dirty="0">
                <a:latin typeface="Helvetica" pitchFamily="2" charset="0"/>
              </a:rPr>
              <a:t>Cette contribution est de </a:t>
            </a:r>
            <a:r>
              <a:rPr lang="fr-CH" sz="2000" b="1" dirty="0">
                <a:latin typeface="Helvetica" pitchFamily="2" charset="0"/>
              </a:rPr>
              <a:t>1,9%</a:t>
            </a:r>
            <a:r>
              <a:rPr lang="fr-CH" sz="2000" dirty="0">
                <a:latin typeface="Helvetica" pitchFamily="2" charset="0"/>
              </a:rPr>
              <a:t> du traitement de base pour une durée de </a:t>
            </a:r>
            <a:r>
              <a:rPr lang="fr-CH" sz="2000" b="1" dirty="0">
                <a:latin typeface="Helvetica" pitchFamily="2" charset="0"/>
              </a:rPr>
              <a:t>trois ans </a:t>
            </a:r>
            <a:r>
              <a:rPr lang="fr-CH" sz="2000" dirty="0">
                <a:latin typeface="Helvetica" pitchFamily="2" charset="0"/>
              </a:rPr>
              <a:t>(2024-2026)</a:t>
            </a:r>
          </a:p>
          <a:p>
            <a:pPr algn="just">
              <a:spcBef>
                <a:spcPts val="0"/>
              </a:spcBef>
              <a:spcAft>
                <a:spcPts val="1800"/>
              </a:spcAft>
            </a:pPr>
            <a:r>
              <a:rPr lang="fr-CH" sz="2000" dirty="0">
                <a:latin typeface="Helvetica" pitchFamily="2" charset="0"/>
              </a:rPr>
              <a:t>Toutes les communes jurassiennes n’appliquent pas le règlement cantonal en matière de gestion du personnel. Le canton a donc laissé la possibilité à ces dernières d’appliquer ou non ce règlement.</a:t>
            </a:r>
          </a:p>
          <a:p>
            <a:pPr algn="just">
              <a:spcBef>
                <a:spcPts val="0"/>
              </a:spcBef>
              <a:spcAft>
                <a:spcPts val="1800"/>
              </a:spcAft>
            </a:pPr>
            <a:r>
              <a:rPr lang="fr-CH" sz="2000" dirty="0">
                <a:latin typeface="Helvetica" pitchFamily="2" charset="0"/>
              </a:rPr>
              <a:t>Les communes qui ne souhaitent pas appliquer cette contribution salariale doivent modifier leur règlement sur le statut du personne avant l’entrée en vigueur de l’article 37a en ajoutant un article ou un alinéa (article 86 disposition transitoire).</a:t>
            </a:r>
          </a:p>
          <a:p>
            <a:pPr algn="just">
              <a:spcBef>
                <a:spcPts val="0"/>
              </a:spcBef>
              <a:spcAft>
                <a:spcPts val="1800"/>
              </a:spcAft>
            </a:pPr>
            <a:r>
              <a:rPr lang="fr-CH" sz="2000" dirty="0">
                <a:latin typeface="Helvetica" pitchFamily="2" charset="0"/>
              </a:rPr>
              <a:t>	</a:t>
            </a:r>
          </a:p>
        </p:txBody>
      </p:sp>
      <p:sp>
        <p:nvSpPr>
          <p:cNvPr id="4" name="ZoneTexte 3">
            <a:extLst>
              <a:ext uri="{FF2B5EF4-FFF2-40B4-BE49-F238E27FC236}">
                <a16:creationId xmlns:a16="http://schemas.microsoft.com/office/drawing/2014/main" id="{BDAA3E16-C292-1C15-01C1-1695DD448595}"/>
              </a:ext>
            </a:extLst>
          </p:cNvPr>
          <p:cNvSpPr txBox="1"/>
          <p:nvPr/>
        </p:nvSpPr>
        <p:spPr>
          <a:xfrm>
            <a:off x="542923" y="682070"/>
            <a:ext cx="9680575" cy="461665"/>
          </a:xfrm>
          <a:prstGeom prst="rect">
            <a:avLst/>
          </a:prstGeom>
          <a:noFill/>
        </p:spPr>
        <p:txBody>
          <a:bodyPr wrap="square" rtlCol="0">
            <a:spAutoFit/>
          </a:bodyPr>
          <a:lstStyle/>
          <a:p>
            <a:r>
              <a:rPr lang="fr-CH" sz="2400" b="1" dirty="0">
                <a:latin typeface="Helvetica" pitchFamily="2" charset="0"/>
              </a:rPr>
              <a:t>Contribution sur les salaires du personnel</a:t>
            </a:r>
          </a:p>
        </p:txBody>
      </p:sp>
      <p:grpSp>
        <p:nvGrpSpPr>
          <p:cNvPr id="18" name="Groupe 17">
            <a:extLst>
              <a:ext uri="{FF2B5EF4-FFF2-40B4-BE49-F238E27FC236}">
                <a16:creationId xmlns:a16="http://schemas.microsoft.com/office/drawing/2014/main" id="{0968D677-0AA1-8494-1ABF-D53DD395A555}"/>
              </a:ext>
            </a:extLst>
          </p:cNvPr>
          <p:cNvGrpSpPr/>
          <p:nvPr/>
        </p:nvGrpSpPr>
        <p:grpSpPr>
          <a:xfrm>
            <a:off x="828534" y="4382099"/>
            <a:ext cx="9682545" cy="1034476"/>
            <a:chOff x="946736" y="4683794"/>
            <a:chExt cx="9682545" cy="1034476"/>
          </a:xfrm>
        </p:grpSpPr>
        <p:pic>
          <p:nvPicPr>
            <p:cNvPr id="6" name="Graphique 5" descr="Cercle avec flèche droite">
              <a:extLst>
                <a:ext uri="{FF2B5EF4-FFF2-40B4-BE49-F238E27FC236}">
                  <a16:creationId xmlns:a16="http://schemas.microsoft.com/office/drawing/2014/main" id="{F2FE2F3D-9FB8-35B1-B7EE-E8E4E0AB05A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946736" y="5002736"/>
              <a:ext cx="501018" cy="501018"/>
            </a:xfrm>
            <a:prstGeom prst="rect">
              <a:avLst/>
            </a:prstGeom>
          </p:spPr>
        </p:pic>
        <p:sp>
          <p:nvSpPr>
            <p:cNvPr id="16" name="Espace réservé du contenu 2">
              <a:extLst>
                <a:ext uri="{FF2B5EF4-FFF2-40B4-BE49-F238E27FC236}">
                  <a16:creationId xmlns:a16="http://schemas.microsoft.com/office/drawing/2014/main" id="{ED0E2267-07F8-8D83-D4F8-965FBBF611CC}"/>
                </a:ext>
              </a:extLst>
            </p:cNvPr>
            <p:cNvSpPr txBox="1">
              <a:spLocks/>
            </p:cNvSpPr>
            <p:nvPr/>
          </p:nvSpPr>
          <p:spPr>
            <a:xfrm>
              <a:off x="1447754" y="4683794"/>
              <a:ext cx="9181527" cy="1034476"/>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fr-CH" sz="2000" dirty="0">
                <a:solidFill>
                  <a:srgbClr val="279CB9"/>
                </a:solidFill>
                <a:latin typeface="+mj-lt"/>
              </a:endParaRPr>
            </a:p>
            <a:p>
              <a:pPr algn="just">
                <a:spcBef>
                  <a:spcPts val="0"/>
                </a:spcBef>
                <a:spcAft>
                  <a:spcPts val="1800"/>
                </a:spcAft>
              </a:pPr>
              <a:r>
                <a:rPr lang="fr-CH" sz="2000" b="1" dirty="0">
                  <a:solidFill>
                    <a:srgbClr val="279CB9"/>
                  </a:solidFill>
                  <a:latin typeface="Helvetica" pitchFamily="2" charset="0"/>
                </a:rPr>
                <a:t>Le conseil communal propose de ne pas appliquer cette mesure et de modifier le règlement comme mentionné ci-dessus.</a:t>
              </a:r>
            </a:p>
            <a:p>
              <a:pPr algn="just">
                <a:spcBef>
                  <a:spcPts val="0"/>
                </a:spcBef>
                <a:spcAft>
                  <a:spcPts val="1800"/>
                </a:spcAft>
              </a:pPr>
              <a:r>
                <a:rPr lang="fr-CH" sz="2000" dirty="0">
                  <a:solidFill>
                    <a:srgbClr val="279CB9"/>
                  </a:solidFill>
                  <a:latin typeface="Helvetica" pitchFamily="2" charset="0"/>
                </a:rPr>
                <a:t>	</a:t>
              </a:r>
            </a:p>
          </p:txBody>
        </p:sp>
      </p:grpSp>
    </p:spTree>
    <p:extLst>
      <p:ext uri="{BB962C8B-B14F-4D97-AF65-F5344CB8AC3E}">
        <p14:creationId xmlns:p14="http://schemas.microsoft.com/office/powerpoint/2010/main" val="103667219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1000"/>
                                        <p:tgtEl>
                                          <p:spTgt spid="13">
                                            <p:txEl>
                                              <p:pRg st="1" end="1"/>
                                            </p:txEl>
                                          </p:spTgt>
                                        </p:tgtEl>
                                      </p:cBhvr>
                                    </p:animEffect>
                                    <p:anim calcmode="lin" valueType="num">
                                      <p:cBhvr>
                                        <p:cTn id="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3">
                                            <p:txEl>
                                              <p:pRg st="2" end="2"/>
                                            </p:txEl>
                                          </p:spTgt>
                                        </p:tgtEl>
                                        <p:attrNameLst>
                                          <p:attrName>style.visibility</p:attrName>
                                        </p:attrNameLst>
                                      </p:cBhvr>
                                      <p:to>
                                        <p:strVal val="visible"/>
                                      </p:to>
                                    </p:set>
                                    <p:animEffect transition="in" filter="fade">
                                      <p:cBhvr>
                                        <p:cTn id="14" dur="1000"/>
                                        <p:tgtEl>
                                          <p:spTgt spid="13">
                                            <p:txEl>
                                              <p:pRg st="2" end="2"/>
                                            </p:txEl>
                                          </p:spTgt>
                                        </p:tgtEl>
                                      </p:cBhvr>
                                    </p:animEffect>
                                    <p:anim calcmode="lin" valueType="num">
                                      <p:cBhvr>
                                        <p:cTn id="15" dur="1000" fill="hold"/>
                                        <p:tgtEl>
                                          <p:spTgt spid="1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xEl>
                                              <p:pRg st="3" end="3"/>
                                            </p:txEl>
                                          </p:spTgt>
                                        </p:tgtEl>
                                        <p:attrNameLst>
                                          <p:attrName>style.visibility</p:attrName>
                                        </p:attrNameLst>
                                      </p:cBhvr>
                                      <p:to>
                                        <p:strVal val="visible"/>
                                      </p:to>
                                    </p:set>
                                    <p:animEffect transition="in" filter="fade">
                                      <p:cBhvr>
                                        <p:cTn id="21" dur="1000"/>
                                        <p:tgtEl>
                                          <p:spTgt spid="13">
                                            <p:txEl>
                                              <p:pRg st="3" end="3"/>
                                            </p:txEl>
                                          </p:spTgt>
                                        </p:tgtEl>
                                      </p:cBhvr>
                                    </p:animEffect>
                                    <p:anim calcmode="lin" valueType="num">
                                      <p:cBhvr>
                                        <p:cTn id="22" dur="1000" fill="hold"/>
                                        <p:tgtEl>
                                          <p:spTgt spid="1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nodeType="clickEffect">
                                  <p:stCondLst>
                                    <p:cond delay="0"/>
                                  </p:stCondLst>
                                  <p:childTnLst>
                                    <p:set>
                                      <p:cBhvr>
                                        <p:cTn id="27" dur="1" fill="hold">
                                          <p:stCondLst>
                                            <p:cond delay="0"/>
                                          </p:stCondLst>
                                        </p:cTn>
                                        <p:tgtEl>
                                          <p:spTgt spid="18"/>
                                        </p:tgtEl>
                                        <p:attrNameLst>
                                          <p:attrName>style.visibility</p:attrName>
                                        </p:attrNameLst>
                                      </p:cBhvr>
                                      <p:to>
                                        <p:strVal val="visible"/>
                                      </p:to>
                                    </p:set>
                                    <p:anim calcmode="lin" valueType="num">
                                      <p:cBhvr additive="base">
                                        <p:cTn id="28" dur="500" fill="hold"/>
                                        <p:tgtEl>
                                          <p:spTgt spid="18"/>
                                        </p:tgtEl>
                                        <p:attrNameLst>
                                          <p:attrName>ppt_x</p:attrName>
                                        </p:attrNameLst>
                                      </p:cBhvr>
                                      <p:tavLst>
                                        <p:tav tm="0">
                                          <p:val>
                                            <p:strVal val="0-#ppt_w/2"/>
                                          </p:val>
                                        </p:tav>
                                        <p:tav tm="100000">
                                          <p:val>
                                            <p:strVal val="#ppt_x"/>
                                          </p:val>
                                        </p:tav>
                                      </p:tavLst>
                                    </p:anim>
                                    <p:anim calcmode="lin" valueType="num">
                                      <p:cBhvr additive="base">
                                        <p:cTn id="29"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4</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42924" y="93117"/>
            <a:ext cx="10720162" cy="769441"/>
          </a:xfrm>
          <a:prstGeom prst="rect">
            <a:avLst/>
          </a:prstGeom>
          <a:noFill/>
        </p:spPr>
        <p:txBody>
          <a:bodyPr wrap="square" rtlCol="0">
            <a:spAutoFit/>
          </a:bodyPr>
          <a:lstStyle/>
          <a:p>
            <a:r>
              <a:rPr lang="fr-CH" sz="4400" b="1" dirty="0">
                <a:latin typeface="Helvetica" pitchFamily="2" charset="0"/>
              </a:rPr>
              <a:t>Modification Art. 52 al. 2</a:t>
            </a:r>
          </a:p>
        </p:txBody>
      </p:sp>
      <p:sp>
        <p:nvSpPr>
          <p:cNvPr id="4" name="Espace réservé du contenu 2">
            <a:extLst>
              <a:ext uri="{FF2B5EF4-FFF2-40B4-BE49-F238E27FC236}">
                <a16:creationId xmlns:a16="http://schemas.microsoft.com/office/drawing/2014/main" id="{CC9C8412-6D96-EB98-3A90-E53BF196EFC4}"/>
              </a:ext>
            </a:extLst>
          </p:cNvPr>
          <p:cNvSpPr txBox="1">
            <a:spLocks/>
          </p:cNvSpPr>
          <p:nvPr/>
        </p:nvSpPr>
        <p:spPr>
          <a:xfrm>
            <a:off x="542924" y="818892"/>
            <a:ext cx="9968155" cy="2181742"/>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Ancienne teneur</a:t>
            </a:r>
          </a:p>
          <a:p>
            <a:pPr algn="just">
              <a:spcBef>
                <a:spcPts val="0"/>
              </a:spcBef>
              <a:spcAft>
                <a:spcPts val="1800"/>
              </a:spcAft>
            </a:pPr>
            <a:r>
              <a:rPr lang="fr-CH" sz="2000" baseline="30000" dirty="0">
                <a:latin typeface="Helvetica" pitchFamily="2" charset="0"/>
              </a:rPr>
              <a:t>2 </a:t>
            </a:r>
            <a:r>
              <a:rPr lang="fr-CH" sz="2000" dirty="0">
                <a:latin typeface="Helvetica" pitchFamily="2" charset="0"/>
              </a:rPr>
              <a:t>Le solde positif des heures supplémentaires ne peut excéder </a:t>
            </a:r>
            <a:r>
              <a:rPr lang="fr-CH" sz="2000" b="1" dirty="0">
                <a:latin typeface="Helvetica" pitchFamily="2" charset="0"/>
              </a:rPr>
              <a:t>quatre semaines de travail au 31 juillet.</a:t>
            </a:r>
          </a:p>
          <a:p>
            <a:pPr algn="just">
              <a:spcBef>
                <a:spcPts val="0"/>
              </a:spcBef>
              <a:spcAft>
                <a:spcPts val="1800"/>
              </a:spcAft>
            </a:pPr>
            <a:r>
              <a:rPr lang="fr-CH" sz="2000" dirty="0">
                <a:latin typeface="Helvetica" pitchFamily="2" charset="0"/>
              </a:rPr>
              <a:t>En cas de dépassement des limites à cette date, l’excédant est perdu pour l’intéressé.</a:t>
            </a:r>
          </a:p>
        </p:txBody>
      </p:sp>
      <p:sp>
        <p:nvSpPr>
          <p:cNvPr id="5" name="Espace réservé du contenu 2">
            <a:extLst>
              <a:ext uri="{FF2B5EF4-FFF2-40B4-BE49-F238E27FC236}">
                <a16:creationId xmlns:a16="http://schemas.microsoft.com/office/drawing/2014/main" id="{26724920-7C62-F0BC-6E8C-12203FA8F846}"/>
              </a:ext>
            </a:extLst>
          </p:cNvPr>
          <p:cNvSpPr txBox="1">
            <a:spLocks/>
          </p:cNvSpPr>
          <p:nvPr/>
        </p:nvSpPr>
        <p:spPr>
          <a:xfrm>
            <a:off x="538403" y="3000634"/>
            <a:ext cx="9968155"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Nouvelle teneur</a:t>
            </a:r>
          </a:p>
          <a:p>
            <a:pPr algn="just">
              <a:spcBef>
                <a:spcPts val="0"/>
              </a:spcBef>
              <a:spcAft>
                <a:spcPts val="1800"/>
              </a:spcAft>
            </a:pPr>
            <a:r>
              <a:rPr lang="fr-CH" sz="2000" baseline="30000" dirty="0">
                <a:latin typeface="Helvetica" pitchFamily="2" charset="0"/>
              </a:rPr>
              <a:t>2 </a:t>
            </a:r>
            <a:r>
              <a:rPr lang="fr-CH" sz="2000" dirty="0">
                <a:latin typeface="Helvetica" pitchFamily="2" charset="0"/>
              </a:rPr>
              <a:t>Le solde positif des heures supplémentaires ne peut excéder </a:t>
            </a:r>
            <a:r>
              <a:rPr lang="fr-CH" sz="2000" b="1" dirty="0">
                <a:latin typeface="Helvetica" pitchFamily="2" charset="0"/>
              </a:rPr>
              <a:t>deux semaines de travail ( 80h à 100%) au 31 décembre </a:t>
            </a:r>
            <a:r>
              <a:rPr lang="fr-CH" sz="2000" dirty="0">
                <a:latin typeface="Helvetica" pitchFamily="2" charset="0"/>
              </a:rPr>
              <a:t>de l’année en cours.</a:t>
            </a:r>
          </a:p>
          <a:p>
            <a:pPr algn="just">
              <a:spcBef>
                <a:spcPts val="0"/>
              </a:spcBef>
              <a:spcAft>
                <a:spcPts val="1800"/>
              </a:spcAft>
            </a:pPr>
            <a:r>
              <a:rPr lang="fr-CH" sz="2000" dirty="0">
                <a:latin typeface="Helvetica" pitchFamily="2" charset="0"/>
              </a:rPr>
              <a:t>En cas de dépassement de la limite précitée à cette date, l’excédant est perdu pour l’intéressé. </a:t>
            </a:r>
          </a:p>
          <a:p>
            <a:pPr algn="just">
              <a:spcBef>
                <a:spcPts val="0"/>
              </a:spcBef>
              <a:spcAft>
                <a:spcPts val="1800"/>
              </a:spcAft>
            </a:pPr>
            <a:r>
              <a:rPr lang="fr-CH" sz="2000" dirty="0">
                <a:latin typeface="Helvetica" pitchFamily="2" charset="0"/>
              </a:rPr>
              <a:t>Pour le surplus, les dispositions transitoires de l’Art. 86 al. 3 et 4 s’appliquent.</a:t>
            </a:r>
          </a:p>
        </p:txBody>
      </p:sp>
    </p:spTree>
    <p:extLst>
      <p:ext uri="{BB962C8B-B14F-4D97-AF65-F5344CB8AC3E}">
        <p14:creationId xmlns:p14="http://schemas.microsoft.com/office/powerpoint/2010/main" val="162993871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5">
                                            <p:txEl>
                                              <p:pRg st="1" end="1"/>
                                            </p:txEl>
                                          </p:spTgt>
                                        </p:tgtEl>
                                        <p:attrNameLst>
                                          <p:attrName>style.visibility</p:attrName>
                                        </p:attrNameLst>
                                      </p:cBhvr>
                                      <p:to>
                                        <p:strVal val="visible"/>
                                      </p:to>
                                    </p:set>
                                    <p:animEffect transition="in" filter="fade">
                                      <p:cBhvr>
                                        <p:cTn id="26" dur="1000"/>
                                        <p:tgtEl>
                                          <p:spTgt spid="5">
                                            <p:txEl>
                                              <p:pRg st="1" end="1"/>
                                            </p:txEl>
                                          </p:spTgt>
                                        </p:tgtEl>
                                      </p:cBhvr>
                                    </p:animEffect>
                                    <p:anim calcmode="lin" valueType="num">
                                      <p:cBhvr>
                                        <p:cTn id="27"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28"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animEffect transition="in" filter="fade">
                                      <p:cBhvr>
                                        <p:cTn id="33" dur="1000"/>
                                        <p:tgtEl>
                                          <p:spTgt spid="5">
                                            <p:txEl>
                                              <p:pRg st="2" end="2"/>
                                            </p:txEl>
                                          </p:spTgt>
                                        </p:tgtEl>
                                      </p:cBhvr>
                                    </p:animEffect>
                                    <p:anim calcmode="lin" valueType="num">
                                      <p:cBhvr>
                                        <p:cTn id="34"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35" dur="1000" fill="hold"/>
                                        <p:tgtEl>
                                          <p:spTgt spid="5">
                                            <p:txEl>
                                              <p:pRg st="2" end="2"/>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5">
                                            <p:txEl>
                                              <p:pRg st="3" end="3"/>
                                            </p:txEl>
                                          </p:spTgt>
                                        </p:tgtEl>
                                        <p:attrNameLst>
                                          <p:attrName>style.visibility</p:attrName>
                                        </p:attrNameLst>
                                      </p:cBhvr>
                                      <p:to>
                                        <p:strVal val="visible"/>
                                      </p:to>
                                    </p:set>
                                    <p:animEffect transition="in" filter="fade">
                                      <p:cBhvr>
                                        <p:cTn id="38" dur="1000"/>
                                        <p:tgtEl>
                                          <p:spTgt spid="5">
                                            <p:txEl>
                                              <p:pRg st="3" end="3"/>
                                            </p:txEl>
                                          </p:spTgt>
                                        </p:tgtEl>
                                      </p:cBhvr>
                                    </p:animEffect>
                                    <p:anim calcmode="lin" valueType="num">
                                      <p:cBhvr>
                                        <p:cTn id="3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5">
                                            <p:txEl>
                                              <p:pRg st="3" end="3"/>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5">
                                            <p:txEl>
                                              <p:pRg st="4" end="4"/>
                                            </p:txEl>
                                          </p:spTgt>
                                        </p:tgtEl>
                                        <p:attrNameLst>
                                          <p:attrName>style.visibility</p:attrName>
                                        </p:attrNameLst>
                                      </p:cBhvr>
                                      <p:to>
                                        <p:strVal val="visible"/>
                                      </p:to>
                                    </p:set>
                                    <p:animEffect transition="in" filter="fade">
                                      <p:cBhvr>
                                        <p:cTn id="43" dur="1000"/>
                                        <p:tgtEl>
                                          <p:spTgt spid="5">
                                            <p:txEl>
                                              <p:pRg st="4" end="4"/>
                                            </p:txEl>
                                          </p:spTgt>
                                        </p:tgtEl>
                                      </p:cBhvr>
                                    </p:animEffect>
                                    <p:anim calcmode="lin" valueType="num">
                                      <p:cBhvr>
                                        <p:cTn id="44"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5</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38403" y="111042"/>
            <a:ext cx="10720162" cy="769441"/>
          </a:xfrm>
          <a:prstGeom prst="rect">
            <a:avLst/>
          </a:prstGeom>
          <a:noFill/>
        </p:spPr>
        <p:txBody>
          <a:bodyPr wrap="square" rtlCol="0">
            <a:spAutoFit/>
          </a:bodyPr>
          <a:lstStyle/>
          <a:p>
            <a:r>
              <a:rPr lang="fr-CH" sz="4400" b="1" dirty="0">
                <a:latin typeface="Helvetica" pitchFamily="2" charset="0"/>
              </a:rPr>
              <a:t>Modification Art. 75</a:t>
            </a:r>
          </a:p>
        </p:txBody>
      </p:sp>
      <p:sp>
        <p:nvSpPr>
          <p:cNvPr id="4" name="Espace réservé du contenu 2">
            <a:extLst>
              <a:ext uri="{FF2B5EF4-FFF2-40B4-BE49-F238E27FC236}">
                <a16:creationId xmlns:a16="http://schemas.microsoft.com/office/drawing/2014/main" id="{CC9C8412-6D96-EB98-3A90-E53BF196EFC4}"/>
              </a:ext>
            </a:extLst>
          </p:cNvPr>
          <p:cNvSpPr txBox="1">
            <a:spLocks/>
          </p:cNvSpPr>
          <p:nvPr/>
        </p:nvSpPr>
        <p:spPr>
          <a:xfrm>
            <a:off x="538403" y="1119542"/>
            <a:ext cx="9972676"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Ancienne teneur</a:t>
            </a:r>
          </a:p>
          <a:p>
            <a:pPr algn="just">
              <a:spcBef>
                <a:spcPts val="0"/>
              </a:spcBef>
              <a:spcAft>
                <a:spcPts val="1800"/>
              </a:spcAft>
            </a:pPr>
            <a:r>
              <a:rPr lang="fr-CH" sz="2000" dirty="0">
                <a:latin typeface="Helvetica" pitchFamily="2" charset="0"/>
              </a:rPr>
              <a:t>Après 20, 30 et 40 ans d’activité déployée au sein de la commune, le personnel communal reçoit une gratification d’ancienneté.</a:t>
            </a:r>
          </a:p>
          <a:p>
            <a:pPr algn="just">
              <a:spcBef>
                <a:spcPts val="0"/>
              </a:spcBef>
              <a:spcAft>
                <a:spcPts val="1800"/>
              </a:spcAft>
            </a:pPr>
            <a:r>
              <a:rPr lang="fr-CH" sz="2000" dirty="0">
                <a:latin typeface="Helvetica" pitchFamily="2" charset="0"/>
              </a:rPr>
              <a:t>Cette gratification est égale à un traitement mensuel du maximum de la </a:t>
            </a:r>
            <a:r>
              <a:rPr lang="fr-CH" sz="2000" b="1" dirty="0">
                <a:latin typeface="Helvetica" pitchFamily="2" charset="0"/>
              </a:rPr>
              <a:t>classe 11</a:t>
            </a:r>
            <a:r>
              <a:rPr lang="fr-CH" sz="2000" dirty="0">
                <a:latin typeface="Helvetica" pitchFamily="2" charset="0"/>
              </a:rPr>
              <a:t> de l’échelle des traitements du personnel de l’Etat, majoré des allocations de renchérissement échues au moment du versement, toutefois sans aucune allocation sociale.</a:t>
            </a:r>
          </a:p>
          <a:p>
            <a:pPr algn="just">
              <a:spcBef>
                <a:spcPts val="0"/>
              </a:spcBef>
              <a:spcAft>
                <a:spcPts val="1800"/>
              </a:spcAft>
            </a:pPr>
            <a:endParaRPr lang="fr-CH" sz="2000" dirty="0">
              <a:latin typeface="Helvetica" pitchFamily="2" charset="0"/>
            </a:endParaRPr>
          </a:p>
        </p:txBody>
      </p:sp>
    </p:spTree>
    <p:extLst>
      <p:ext uri="{BB962C8B-B14F-4D97-AF65-F5344CB8AC3E}">
        <p14:creationId xmlns:p14="http://schemas.microsoft.com/office/powerpoint/2010/main" val="1125445628"/>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6</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42924" y="93117"/>
            <a:ext cx="10720162" cy="769441"/>
          </a:xfrm>
          <a:prstGeom prst="rect">
            <a:avLst/>
          </a:prstGeom>
          <a:noFill/>
        </p:spPr>
        <p:txBody>
          <a:bodyPr wrap="square" rtlCol="0">
            <a:spAutoFit/>
          </a:bodyPr>
          <a:lstStyle/>
          <a:p>
            <a:r>
              <a:rPr lang="fr-CH" sz="4400" b="1" dirty="0">
                <a:latin typeface="Helvetica" pitchFamily="2" charset="0"/>
              </a:rPr>
              <a:t>Modification Art. 75</a:t>
            </a:r>
          </a:p>
        </p:txBody>
      </p:sp>
      <p:sp>
        <p:nvSpPr>
          <p:cNvPr id="4" name="Espace réservé du contenu 2">
            <a:extLst>
              <a:ext uri="{FF2B5EF4-FFF2-40B4-BE49-F238E27FC236}">
                <a16:creationId xmlns:a16="http://schemas.microsoft.com/office/drawing/2014/main" id="{CC9C8412-6D96-EB98-3A90-E53BF196EFC4}"/>
              </a:ext>
            </a:extLst>
          </p:cNvPr>
          <p:cNvSpPr txBox="1">
            <a:spLocks/>
          </p:cNvSpPr>
          <p:nvPr/>
        </p:nvSpPr>
        <p:spPr>
          <a:xfrm>
            <a:off x="542924" y="1110579"/>
            <a:ext cx="9968155"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Nouvelle teneur</a:t>
            </a:r>
          </a:p>
          <a:p>
            <a:pPr algn="just">
              <a:spcBef>
                <a:spcPts val="0"/>
              </a:spcBef>
              <a:spcAft>
                <a:spcPts val="1800"/>
              </a:spcAft>
            </a:pPr>
            <a:r>
              <a:rPr lang="fr-CH" sz="2000" baseline="30000" dirty="0">
                <a:latin typeface="Helvetica" pitchFamily="2" charset="0"/>
              </a:rPr>
              <a:t>1</a:t>
            </a:r>
            <a:r>
              <a:rPr lang="fr-CH" sz="2000" dirty="0">
                <a:latin typeface="Helvetica" pitchFamily="2" charset="0"/>
              </a:rPr>
              <a:t> Après 10, 20, 30 et 40 ans d’activité déployée au service de la commune, le personnel communal reçoit une gratification de fidélité.</a:t>
            </a:r>
          </a:p>
          <a:p>
            <a:pPr algn="just">
              <a:spcBef>
                <a:spcPts val="0"/>
              </a:spcBef>
              <a:spcAft>
                <a:spcPts val="1800"/>
              </a:spcAft>
            </a:pPr>
            <a:r>
              <a:rPr lang="fr-CH" sz="2000" baseline="30000" dirty="0">
                <a:latin typeface="Helvetica" pitchFamily="2" charset="0"/>
              </a:rPr>
              <a:t>2 </a:t>
            </a:r>
            <a:r>
              <a:rPr lang="fr-CH" sz="2000" dirty="0">
                <a:latin typeface="Helvetica" pitchFamily="2" charset="0"/>
              </a:rPr>
              <a:t>La gratification s’élève aux montants suivants:</a:t>
            </a:r>
          </a:p>
          <a:p>
            <a:pPr algn="just">
              <a:spcBef>
                <a:spcPts val="0"/>
              </a:spcBef>
              <a:spcAft>
                <a:spcPts val="1800"/>
              </a:spcAft>
            </a:pPr>
            <a:r>
              <a:rPr lang="fr-CH" sz="2000" dirty="0">
                <a:latin typeface="Helvetica" pitchFamily="2" charset="0"/>
              </a:rPr>
              <a:t>	a) </a:t>
            </a:r>
            <a:r>
              <a:rPr lang="fr-CH" sz="2000" b="1" dirty="0">
                <a:latin typeface="Helvetica" pitchFamily="2" charset="0"/>
              </a:rPr>
              <a:t>10 ans </a:t>
            </a:r>
            <a:r>
              <a:rPr lang="fr-CH" sz="2000" dirty="0">
                <a:latin typeface="Helvetica" pitchFamily="2" charset="0"/>
              </a:rPr>
              <a:t>d’activité révolus 	</a:t>
            </a:r>
            <a:r>
              <a:rPr lang="fr-CH" sz="2000" b="1" dirty="0">
                <a:solidFill>
                  <a:srgbClr val="279CB9"/>
                </a:solidFill>
                <a:latin typeface="Helvetica" pitchFamily="2" charset="0"/>
              </a:rPr>
              <a:t>CHF</a:t>
            </a:r>
            <a:r>
              <a:rPr lang="fr-CH" sz="2000" dirty="0">
                <a:latin typeface="Helvetica" pitchFamily="2" charset="0"/>
              </a:rPr>
              <a:t> </a:t>
            </a:r>
            <a:r>
              <a:rPr lang="fr-CH" sz="2000" b="1" dirty="0">
                <a:solidFill>
                  <a:srgbClr val="279CB9"/>
                </a:solidFill>
                <a:latin typeface="Helvetica" pitchFamily="2" charset="0"/>
              </a:rPr>
              <a:t>600.-</a:t>
            </a:r>
          </a:p>
          <a:p>
            <a:pPr algn="just">
              <a:spcBef>
                <a:spcPts val="0"/>
              </a:spcBef>
              <a:spcAft>
                <a:spcPts val="1800"/>
              </a:spcAft>
            </a:pPr>
            <a:r>
              <a:rPr lang="fr-CH" sz="2000" dirty="0">
                <a:latin typeface="Helvetica" pitchFamily="2" charset="0"/>
              </a:rPr>
              <a:t>	b) </a:t>
            </a:r>
            <a:r>
              <a:rPr lang="fr-CH" sz="2000" b="1" dirty="0">
                <a:latin typeface="Helvetica" pitchFamily="2" charset="0"/>
              </a:rPr>
              <a:t>20 ans </a:t>
            </a:r>
            <a:r>
              <a:rPr lang="fr-CH" sz="2000" dirty="0">
                <a:latin typeface="Helvetica" pitchFamily="2" charset="0"/>
              </a:rPr>
              <a:t>d’activité révolus	</a:t>
            </a:r>
            <a:r>
              <a:rPr lang="fr-CH" sz="2000" b="1" dirty="0">
                <a:solidFill>
                  <a:srgbClr val="279CB9"/>
                </a:solidFill>
                <a:latin typeface="Helvetica" pitchFamily="2" charset="0"/>
              </a:rPr>
              <a:t>CHF</a:t>
            </a:r>
            <a:r>
              <a:rPr lang="fr-CH" sz="2000" dirty="0">
                <a:latin typeface="Helvetica" pitchFamily="2" charset="0"/>
              </a:rPr>
              <a:t> </a:t>
            </a:r>
            <a:r>
              <a:rPr lang="fr-CH" sz="2000" b="1" dirty="0">
                <a:solidFill>
                  <a:srgbClr val="279CB9"/>
                </a:solidFill>
                <a:latin typeface="Helvetica" pitchFamily="2" charset="0"/>
              </a:rPr>
              <a:t>1’200.-</a:t>
            </a:r>
          </a:p>
          <a:p>
            <a:pPr algn="just">
              <a:spcBef>
                <a:spcPts val="0"/>
              </a:spcBef>
              <a:spcAft>
                <a:spcPts val="1800"/>
              </a:spcAft>
            </a:pPr>
            <a:r>
              <a:rPr lang="fr-CH" sz="2000" dirty="0">
                <a:latin typeface="Helvetica" pitchFamily="2" charset="0"/>
              </a:rPr>
              <a:t>	c) </a:t>
            </a:r>
            <a:r>
              <a:rPr lang="fr-CH" sz="2000" b="1" dirty="0">
                <a:latin typeface="Helvetica" pitchFamily="2" charset="0"/>
              </a:rPr>
              <a:t>30 ans </a:t>
            </a:r>
            <a:r>
              <a:rPr lang="fr-CH" sz="2000" dirty="0">
                <a:latin typeface="Helvetica" pitchFamily="2" charset="0"/>
              </a:rPr>
              <a:t>d’activité révolus 	</a:t>
            </a:r>
            <a:r>
              <a:rPr lang="fr-CH" sz="2000" b="1" dirty="0">
                <a:solidFill>
                  <a:srgbClr val="279CB9"/>
                </a:solidFill>
                <a:latin typeface="Helvetica" pitchFamily="2" charset="0"/>
              </a:rPr>
              <a:t>CHF</a:t>
            </a:r>
            <a:r>
              <a:rPr lang="fr-CH" sz="2000" dirty="0">
                <a:latin typeface="Helvetica" pitchFamily="2" charset="0"/>
              </a:rPr>
              <a:t> </a:t>
            </a:r>
            <a:r>
              <a:rPr lang="fr-CH" sz="2000" b="1" dirty="0">
                <a:solidFill>
                  <a:srgbClr val="279CB9"/>
                </a:solidFill>
                <a:latin typeface="Helvetica" pitchFamily="2" charset="0"/>
              </a:rPr>
              <a:t>1’800.-</a:t>
            </a:r>
          </a:p>
          <a:p>
            <a:pPr algn="just">
              <a:spcBef>
                <a:spcPts val="0"/>
              </a:spcBef>
              <a:spcAft>
                <a:spcPts val="1800"/>
              </a:spcAft>
            </a:pPr>
            <a:r>
              <a:rPr lang="fr-CH" sz="2000" dirty="0">
                <a:latin typeface="Helvetica" pitchFamily="2" charset="0"/>
              </a:rPr>
              <a:t>	d) </a:t>
            </a:r>
            <a:r>
              <a:rPr lang="fr-CH" sz="2000" b="1" dirty="0">
                <a:latin typeface="Helvetica" pitchFamily="2" charset="0"/>
              </a:rPr>
              <a:t>40 ans </a:t>
            </a:r>
            <a:r>
              <a:rPr lang="fr-CH" sz="2000" dirty="0">
                <a:latin typeface="Helvetica" pitchFamily="2" charset="0"/>
              </a:rPr>
              <a:t>d’activité révolus	</a:t>
            </a:r>
            <a:r>
              <a:rPr lang="fr-CH" sz="2000" b="1" dirty="0">
                <a:solidFill>
                  <a:srgbClr val="279CB9"/>
                </a:solidFill>
                <a:latin typeface="Helvetica" pitchFamily="2" charset="0"/>
              </a:rPr>
              <a:t>CHF</a:t>
            </a:r>
            <a:r>
              <a:rPr lang="fr-CH" sz="2000" dirty="0">
                <a:latin typeface="Helvetica" pitchFamily="2" charset="0"/>
              </a:rPr>
              <a:t> </a:t>
            </a:r>
            <a:r>
              <a:rPr lang="fr-CH" sz="2000" b="1" dirty="0">
                <a:solidFill>
                  <a:srgbClr val="279CB9"/>
                </a:solidFill>
                <a:latin typeface="Helvetica" pitchFamily="2" charset="0"/>
              </a:rPr>
              <a:t>2’400.-</a:t>
            </a:r>
          </a:p>
          <a:p>
            <a:pPr algn="just">
              <a:spcBef>
                <a:spcPts val="0"/>
              </a:spcBef>
              <a:spcAft>
                <a:spcPts val="1800"/>
              </a:spcAft>
            </a:pPr>
            <a:endParaRPr lang="fr-CH" sz="2000" dirty="0">
              <a:latin typeface="Helvetica" pitchFamily="2" charset="0"/>
            </a:endParaRPr>
          </a:p>
        </p:txBody>
      </p:sp>
    </p:spTree>
    <p:extLst>
      <p:ext uri="{BB962C8B-B14F-4D97-AF65-F5344CB8AC3E}">
        <p14:creationId xmlns:p14="http://schemas.microsoft.com/office/powerpoint/2010/main" val="407101725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animEffect transition="in" filter="fade">
                                      <p:cBhvr>
                                        <p:cTn id="33" dur="1000"/>
                                        <p:tgtEl>
                                          <p:spTgt spid="4">
                                            <p:txEl>
                                              <p:pRg st="5" end="5"/>
                                            </p:txEl>
                                          </p:spTgt>
                                        </p:tgtEl>
                                      </p:cBhvr>
                                    </p:animEffect>
                                    <p:anim calcmode="lin" valueType="num">
                                      <p:cBhvr>
                                        <p:cTn id="34"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4">
                                            <p:txEl>
                                              <p:pRg st="5" end="5"/>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4">
                                            <p:txEl>
                                              <p:pRg st="6" end="6"/>
                                            </p:txEl>
                                          </p:spTgt>
                                        </p:tgtEl>
                                        <p:attrNameLst>
                                          <p:attrName>style.visibility</p:attrName>
                                        </p:attrNameLst>
                                      </p:cBhvr>
                                      <p:to>
                                        <p:strVal val="visible"/>
                                      </p:to>
                                    </p:set>
                                    <p:animEffect transition="in" filter="fade">
                                      <p:cBhvr>
                                        <p:cTn id="38" dur="1000"/>
                                        <p:tgtEl>
                                          <p:spTgt spid="4">
                                            <p:txEl>
                                              <p:pRg st="6" end="6"/>
                                            </p:txEl>
                                          </p:spTgt>
                                        </p:tgtEl>
                                      </p:cBhvr>
                                    </p:animEffect>
                                    <p:anim calcmode="lin" valueType="num">
                                      <p:cBhvr>
                                        <p:cTn id="3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Effect transition="in" filter="fade">
                                      <p:cBhvr>
                                        <p:cTn id="43" dur="1000"/>
                                        <p:tgtEl>
                                          <p:spTgt spid="4">
                                            <p:txEl>
                                              <p:pRg st="7" end="7"/>
                                            </p:txEl>
                                          </p:spTgt>
                                        </p:tgtEl>
                                      </p:cBhvr>
                                    </p:animEffect>
                                    <p:anim calcmode="lin" valueType="num">
                                      <p:cBhvr>
                                        <p:cTn id="4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7</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42924" y="93117"/>
            <a:ext cx="10720162" cy="769441"/>
          </a:xfrm>
          <a:prstGeom prst="rect">
            <a:avLst/>
          </a:prstGeom>
          <a:noFill/>
        </p:spPr>
        <p:txBody>
          <a:bodyPr wrap="square" rtlCol="0">
            <a:spAutoFit/>
          </a:bodyPr>
          <a:lstStyle/>
          <a:p>
            <a:r>
              <a:rPr lang="fr-CH" sz="4400" b="1" dirty="0">
                <a:latin typeface="Helvetica" pitchFamily="2" charset="0"/>
              </a:rPr>
              <a:t>Modification Art. 75</a:t>
            </a:r>
          </a:p>
        </p:txBody>
      </p:sp>
      <p:sp>
        <p:nvSpPr>
          <p:cNvPr id="4" name="Espace réservé du contenu 2">
            <a:extLst>
              <a:ext uri="{FF2B5EF4-FFF2-40B4-BE49-F238E27FC236}">
                <a16:creationId xmlns:a16="http://schemas.microsoft.com/office/drawing/2014/main" id="{CC9C8412-6D96-EB98-3A90-E53BF196EFC4}"/>
              </a:ext>
            </a:extLst>
          </p:cNvPr>
          <p:cNvSpPr txBox="1">
            <a:spLocks/>
          </p:cNvSpPr>
          <p:nvPr/>
        </p:nvSpPr>
        <p:spPr>
          <a:xfrm>
            <a:off x="542924" y="1110579"/>
            <a:ext cx="9968155"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Nouvelle teneur</a:t>
            </a:r>
          </a:p>
          <a:p>
            <a:pPr algn="just">
              <a:spcBef>
                <a:spcPts val="0"/>
              </a:spcBef>
              <a:spcAft>
                <a:spcPts val="1800"/>
              </a:spcAft>
            </a:pPr>
            <a:r>
              <a:rPr lang="fr-CH" sz="2000" baseline="30000" dirty="0">
                <a:latin typeface="Helvetica" pitchFamily="2" charset="0"/>
              </a:rPr>
              <a:t>3</a:t>
            </a:r>
            <a:r>
              <a:rPr lang="fr-CH" sz="2000" dirty="0">
                <a:latin typeface="Helvetica" pitchFamily="2" charset="0"/>
              </a:rPr>
              <a:t> L’employé reçoit la moitié du montant de la gratification si son taux d’occupation est inférieur ou égal à 50% au moment où la durée d’activité est révolue.</a:t>
            </a:r>
          </a:p>
          <a:p>
            <a:pPr algn="just">
              <a:spcBef>
                <a:spcPts val="0"/>
              </a:spcBef>
              <a:spcAft>
                <a:spcPts val="1800"/>
              </a:spcAft>
            </a:pPr>
            <a:r>
              <a:rPr lang="fr-CH" sz="2000" baseline="30000" dirty="0">
                <a:latin typeface="Helvetica" pitchFamily="2" charset="0"/>
              </a:rPr>
              <a:t>4</a:t>
            </a:r>
            <a:r>
              <a:rPr lang="fr-CH" sz="2000" dirty="0">
                <a:latin typeface="Helvetica" pitchFamily="2" charset="0"/>
              </a:rPr>
              <a:t> Le temps de formation en tant qu’élève, stagiaire ou apprenti n’est pas pris en considération pour la détermination du nombre des années de service.</a:t>
            </a:r>
          </a:p>
          <a:p>
            <a:pPr algn="just">
              <a:spcBef>
                <a:spcPts val="0"/>
              </a:spcBef>
              <a:spcAft>
                <a:spcPts val="1800"/>
              </a:spcAft>
            </a:pPr>
            <a:r>
              <a:rPr lang="fr-CH" sz="2000" baseline="30000" dirty="0">
                <a:latin typeface="Helvetica" pitchFamily="2" charset="0"/>
              </a:rPr>
              <a:t>5</a:t>
            </a:r>
            <a:r>
              <a:rPr lang="fr-CH" sz="2000" dirty="0">
                <a:latin typeface="Helvetica" pitchFamily="2" charset="0"/>
              </a:rPr>
              <a:t> Les périodes d’incapacité de travail ainsi que les congés non payés sont pris en compte.</a:t>
            </a:r>
          </a:p>
        </p:txBody>
      </p:sp>
    </p:spTree>
    <p:extLst>
      <p:ext uri="{BB962C8B-B14F-4D97-AF65-F5344CB8AC3E}">
        <p14:creationId xmlns:p14="http://schemas.microsoft.com/office/powerpoint/2010/main" val="210137839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8</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42924" y="93117"/>
            <a:ext cx="10720162" cy="769441"/>
          </a:xfrm>
          <a:prstGeom prst="rect">
            <a:avLst/>
          </a:prstGeom>
          <a:noFill/>
        </p:spPr>
        <p:txBody>
          <a:bodyPr wrap="square" rtlCol="0">
            <a:spAutoFit/>
          </a:bodyPr>
          <a:lstStyle/>
          <a:p>
            <a:r>
              <a:rPr lang="fr-CH" sz="4400" b="1" dirty="0">
                <a:latin typeface="Helvetica" pitchFamily="2" charset="0"/>
              </a:rPr>
              <a:t>Modifications Art. 76</a:t>
            </a:r>
          </a:p>
        </p:txBody>
      </p:sp>
      <p:sp>
        <p:nvSpPr>
          <p:cNvPr id="4" name="Espace réservé du contenu 2">
            <a:extLst>
              <a:ext uri="{FF2B5EF4-FFF2-40B4-BE49-F238E27FC236}">
                <a16:creationId xmlns:a16="http://schemas.microsoft.com/office/drawing/2014/main" id="{CC9C8412-6D96-EB98-3A90-E53BF196EFC4}"/>
              </a:ext>
            </a:extLst>
          </p:cNvPr>
          <p:cNvSpPr txBox="1">
            <a:spLocks/>
          </p:cNvSpPr>
          <p:nvPr/>
        </p:nvSpPr>
        <p:spPr>
          <a:xfrm>
            <a:off x="542924" y="606331"/>
            <a:ext cx="9968155"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Ancienne teneur</a:t>
            </a:r>
          </a:p>
          <a:p>
            <a:pPr algn="just">
              <a:spcBef>
                <a:spcPts val="0"/>
              </a:spcBef>
              <a:spcAft>
                <a:spcPts val="1800"/>
              </a:spcAft>
            </a:pPr>
            <a:r>
              <a:rPr lang="fr-CH" sz="2000" baseline="30000" dirty="0">
                <a:latin typeface="Helvetica" pitchFamily="2" charset="0"/>
              </a:rPr>
              <a:t>1</a:t>
            </a:r>
            <a:r>
              <a:rPr lang="fr-CH" sz="2000" dirty="0">
                <a:latin typeface="Helvetica" pitchFamily="2" charset="0"/>
              </a:rPr>
              <a:t> Pour les employés à temps partiel, le montant de la gratification est proportionnel au taux moyen d’occupation calculé sur la base des cinq dernières années.</a:t>
            </a:r>
          </a:p>
          <a:p>
            <a:pPr algn="just">
              <a:spcBef>
                <a:spcPts val="0"/>
              </a:spcBef>
              <a:spcAft>
                <a:spcPts val="1800"/>
              </a:spcAft>
            </a:pPr>
            <a:r>
              <a:rPr lang="fr-CH" sz="2000" baseline="30000" dirty="0">
                <a:latin typeface="Helvetica" pitchFamily="2" charset="0"/>
              </a:rPr>
              <a:t>2</a:t>
            </a:r>
            <a:r>
              <a:rPr lang="fr-CH" sz="2000" dirty="0">
                <a:latin typeface="Helvetica" pitchFamily="2" charset="0"/>
              </a:rPr>
              <a:t> Le temps d’apprentissage et les périodes de congés non-payées n’entrent pas en ligne de compte pour la détermination du nombre des années de service.</a:t>
            </a:r>
          </a:p>
          <a:p>
            <a:pPr algn="just">
              <a:spcBef>
                <a:spcPts val="0"/>
              </a:spcBef>
              <a:spcAft>
                <a:spcPts val="1800"/>
              </a:spcAft>
            </a:pPr>
            <a:r>
              <a:rPr lang="fr-CH" sz="2000" baseline="30000" dirty="0">
                <a:latin typeface="Helvetica" pitchFamily="2" charset="0"/>
              </a:rPr>
              <a:t>3</a:t>
            </a:r>
            <a:r>
              <a:rPr lang="fr-CH" sz="2000" dirty="0">
                <a:latin typeface="Helvetica" pitchFamily="2" charset="0"/>
              </a:rPr>
              <a:t> À la demande de la personne concernée ou avec son accord et pour autant que la décision ne perturbe pas le bon fonctionnement du service, la gratification d’ancienneté peut être convertie en une, deux ou trois semaines de vacances supplémentaires, le montant de la gratification étant alors ajusté proportionnellement au nombre de semaines de vacances supplémentaires.</a:t>
            </a:r>
          </a:p>
          <a:p>
            <a:pPr algn="just">
              <a:spcBef>
                <a:spcPts val="0"/>
              </a:spcBef>
              <a:spcAft>
                <a:spcPts val="1800"/>
              </a:spcAft>
            </a:pPr>
            <a:endParaRPr lang="fr-CH" sz="2000" b="1" dirty="0">
              <a:solidFill>
                <a:srgbClr val="279CB9"/>
              </a:solidFill>
              <a:latin typeface="Helvetica" pitchFamily="2" charset="0"/>
            </a:endParaRPr>
          </a:p>
          <a:p>
            <a:pPr algn="just">
              <a:spcBef>
                <a:spcPts val="0"/>
              </a:spcBef>
              <a:spcAft>
                <a:spcPts val="1800"/>
              </a:spcAft>
            </a:pPr>
            <a:endParaRPr lang="fr-CH" sz="2000" dirty="0">
              <a:latin typeface="Helvetica" pitchFamily="2" charset="0"/>
            </a:endParaRPr>
          </a:p>
        </p:txBody>
      </p:sp>
      <p:sp>
        <p:nvSpPr>
          <p:cNvPr id="5" name="Espace réservé du contenu 2">
            <a:extLst>
              <a:ext uri="{FF2B5EF4-FFF2-40B4-BE49-F238E27FC236}">
                <a16:creationId xmlns:a16="http://schemas.microsoft.com/office/drawing/2014/main" id="{6202A542-CECA-B21C-F6F2-666F6BB13D80}"/>
              </a:ext>
            </a:extLst>
          </p:cNvPr>
          <p:cNvSpPr txBox="1">
            <a:spLocks/>
          </p:cNvSpPr>
          <p:nvPr/>
        </p:nvSpPr>
        <p:spPr>
          <a:xfrm>
            <a:off x="545254" y="4210446"/>
            <a:ext cx="9968155"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Nouvelle teneur</a:t>
            </a:r>
          </a:p>
          <a:p>
            <a:pPr algn="just">
              <a:spcBef>
                <a:spcPts val="0"/>
              </a:spcBef>
              <a:spcAft>
                <a:spcPts val="1800"/>
              </a:spcAft>
            </a:pPr>
            <a:r>
              <a:rPr lang="fr-CH" sz="2000" baseline="30000" dirty="0">
                <a:latin typeface="Helvetica" pitchFamily="2" charset="0"/>
              </a:rPr>
              <a:t>1</a:t>
            </a:r>
            <a:r>
              <a:rPr lang="fr-CH" sz="2000" dirty="0">
                <a:latin typeface="Helvetica" pitchFamily="2" charset="0"/>
              </a:rPr>
              <a:t> Abrogé</a:t>
            </a:r>
          </a:p>
          <a:p>
            <a:pPr algn="just">
              <a:spcBef>
                <a:spcPts val="0"/>
              </a:spcBef>
              <a:spcAft>
                <a:spcPts val="1800"/>
              </a:spcAft>
            </a:pPr>
            <a:r>
              <a:rPr lang="fr-CH" sz="2000" baseline="30000" dirty="0">
                <a:latin typeface="Helvetica" pitchFamily="2" charset="0"/>
              </a:rPr>
              <a:t>2</a:t>
            </a:r>
            <a:r>
              <a:rPr lang="fr-CH" sz="2000" dirty="0">
                <a:latin typeface="Helvetica" pitchFamily="2" charset="0"/>
              </a:rPr>
              <a:t> Abrogé</a:t>
            </a:r>
          </a:p>
          <a:p>
            <a:pPr algn="just">
              <a:spcBef>
                <a:spcPts val="0"/>
              </a:spcBef>
              <a:spcAft>
                <a:spcPts val="1800"/>
              </a:spcAft>
            </a:pPr>
            <a:r>
              <a:rPr lang="fr-CH" sz="2000" baseline="30000" dirty="0">
                <a:latin typeface="Helvetica" pitchFamily="2" charset="0"/>
              </a:rPr>
              <a:t>3</a:t>
            </a:r>
            <a:r>
              <a:rPr lang="fr-CH" sz="2000" dirty="0">
                <a:latin typeface="Helvetica" pitchFamily="2" charset="0"/>
              </a:rPr>
              <a:t> Abrogé</a:t>
            </a:r>
          </a:p>
          <a:p>
            <a:pPr algn="just">
              <a:spcBef>
                <a:spcPts val="0"/>
              </a:spcBef>
              <a:spcAft>
                <a:spcPts val="1800"/>
              </a:spcAft>
            </a:pPr>
            <a:endParaRPr lang="fr-CH" sz="2000" b="1" dirty="0">
              <a:solidFill>
                <a:srgbClr val="279CB9"/>
              </a:solidFill>
              <a:latin typeface="Helvetica" pitchFamily="2" charset="0"/>
            </a:endParaRPr>
          </a:p>
          <a:p>
            <a:pPr algn="just">
              <a:spcBef>
                <a:spcPts val="0"/>
              </a:spcBef>
              <a:spcAft>
                <a:spcPts val="1800"/>
              </a:spcAft>
            </a:pPr>
            <a:endParaRPr lang="fr-CH" sz="2000" dirty="0">
              <a:latin typeface="Helvetica" pitchFamily="2" charset="0"/>
            </a:endParaRPr>
          </a:p>
        </p:txBody>
      </p:sp>
    </p:spTree>
    <p:extLst>
      <p:ext uri="{BB962C8B-B14F-4D97-AF65-F5344CB8AC3E}">
        <p14:creationId xmlns:p14="http://schemas.microsoft.com/office/powerpoint/2010/main" val="3949811770"/>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animEffect transition="in" filter="fade">
                                      <p:cBhvr>
                                        <p:cTn id="35" dur="1000"/>
                                        <p:tgtEl>
                                          <p:spTgt spid="5">
                                            <p:txEl>
                                              <p:pRg st="1" end="1"/>
                                            </p:txEl>
                                          </p:spTgt>
                                        </p:tgtEl>
                                      </p:cBhvr>
                                    </p:animEffect>
                                    <p:anim calcmode="lin" valueType="num">
                                      <p:cBhvr>
                                        <p:cTn id="36"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2" end="2"/>
                                            </p:txEl>
                                          </p:spTgt>
                                        </p:tgtEl>
                                        <p:attrNameLst>
                                          <p:attrName>style.visibility</p:attrName>
                                        </p:attrNameLst>
                                      </p:cBhvr>
                                      <p:to>
                                        <p:strVal val="visible"/>
                                      </p:to>
                                    </p:set>
                                    <p:animEffect transition="in" filter="fade">
                                      <p:cBhvr>
                                        <p:cTn id="42" dur="1000"/>
                                        <p:tgtEl>
                                          <p:spTgt spid="5">
                                            <p:txEl>
                                              <p:pRg st="2" end="2"/>
                                            </p:txEl>
                                          </p:spTgt>
                                        </p:tgtEl>
                                      </p:cBhvr>
                                    </p:animEffect>
                                    <p:anim calcmode="lin" valueType="num">
                                      <p:cBhvr>
                                        <p:cTn id="4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2" end="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5">
                                            <p:txEl>
                                              <p:pRg st="3" end="3"/>
                                            </p:txEl>
                                          </p:spTgt>
                                        </p:tgtEl>
                                        <p:attrNameLst>
                                          <p:attrName>style.visibility</p:attrName>
                                        </p:attrNameLst>
                                      </p:cBhvr>
                                      <p:to>
                                        <p:strVal val="visible"/>
                                      </p:to>
                                    </p:set>
                                    <p:animEffect transition="in" filter="fade">
                                      <p:cBhvr>
                                        <p:cTn id="47" dur="1000"/>
                                        <p:tgtEl>
                                          <p:spTgt spid="5">
                                            <p:txEl>
                                              <p:pRg st="3" end="3"/>
                                            </p:txEl>
                                          </p:spTgt>
                                        </p:tgtEl>
                                      </p:cBhvr>
                                    </p:animEffect>
                                    <p:anim calcmode="lin" valueType="num">
                                      <p:cBhvr>
                                        <p:cTn id="4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3" end="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5">
                                            <p:txEl>
                                              <p:pRg st="4" end="4"/>
                                            </p:txEl>
                                          </p:spTgt>
                                        </p:tgtEl>
                                        <p:attrNameLst>
                                          <p:attrName>style.visibility</p:attrName>
                                        </p:attrNameLst>
                                      </p:cBhvr>
                                      <p:to>
                                        <p:strVal val="visible"/>
                                      </p:to>
                                    </p:set>
                                    <p:animEffect transition="in" filter="fade">
                                      <p:cBhvr>
                                        <p:cTn id="52" dur="1000"/>
                                        <p:tgtEl>
                                          <p:spTgt spid="5">
                                            <p:txEl>
                                              <p:pRg st="4" end="4"/>
                                            </p:txEl>
                                          </p:spTgt>
                                        </p:tgtEl>
                                      </p:cBhvr>
                                    </p:animEffect>
                                    <p:anim calcmode="lin" valueType="num">
                                      <p:cBhvr>
                                        <p:cTn id="5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a:extLst>
              <a:ext uri="{FF2B5EF4-FFF2-40B4-BE49-F238E27FC236}">
                <a16:creationId xmlns:a16="http://schemas.microsoft.com/office/drawing/2014/main" id="{924A47CE-A5E9-198E-2542-5DA1F6514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13409" y="93117"/>
            <a:ext cx="1568598" cy="745084"/>
          </a:xfrm>
          <a:prstGeom prst="rect">
            <a:avLst/>
          </a:prstGeom>
        </p:spPr>
      </p:pic>
      <p:sp>
        <p:nvSpPr>
          <p:cNvPr id="11" name="Rectangle 10">
            <a:extLst>
              <a:ext uri="{FF2B5EF4-FFF2-40B4-BE49-F238E27FC236}">
                <a16:creationId xmlns:a16="http://schemas.microsoft.com/office/drawing/2014/main" id="{E7B587C7-5EDC-34AB-FBDF-04C6A09F1E8B}"/>
              </a:ext>
            </a:extLst>
          </p:cNvPr>
          <p:cNvSpPr/>
          <p:nvPr/>
        </p:nvSpPr>
        <p:spPr>
          <a:xfrm rot="16200000">
            <a:off x="5902998" y="564477"/>
            <a:ext cx="390525" cy="12196521"/>
          </a:xfrm>
          <a:prstGeom prst="rect">
            <a:avLst/>
          </a:prstGeom>
          <a:solidFill>
            <a:srgbClr val="EDCD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12" name="Rectangle 11">
            <a:extLst>
              <a:ext uri="{FF2B5EF4-FFF2-40B4-BE49-F238E27FC236}">
                <a16:creationId xmlns:a16="http://schemas.microsoft.com/office/drawing/2014/main" id="{FA6BCFE7-9F98-1FEF-0D47-A1365B4C0F80}"/>
              </a:ext>
            </a:extLst>
          </p:cNvPr>
          <p:cNvSpPr/>
          <p:nvPr/>
        </p:nvSpPr>
        <p:spPr>
          <a:xfrm rot="16200000">
            <a:off x="11156277" y="5822277"/>
            <a:ext cx="390525" cy="1680921"/>
          </a:xfrm>
          <a:prstGeom prst="rect">
            <a:avLst/>
          </a:prstGeom>
          <a:solidFill>
            <a:srgbClr val="279CB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H"/>
          </a:p>
        </p:txBody>
      </p:sp>
      <p:sp>
        <p:nvSpPr>
          <p:cNvPr id="2" name="ZoneTexte 1">
            <a:extLst>
              <a:ext uri="{FF2B5EF4-FFF2-40B4-BE49-F238E27FC236}">
                <a16:creationId xmlns:a16="http://schemas.microsoft.com/office/drawing/2014/main" id="{9C90D12E-3BED-7CA9-03F1-C0ECEF4B5D9D}"/>
              </a:ext>
            </a:extLst>
          </p:cNvPr>
          <p:cNvSpPr txBox="1"/>
          <p:nvPr/>
        </p:nvSpPr>
        <p:spPr>
          <a:xfrm>
            <a:off x="0" y="6488668"/>
            <a:ext cx="3276600" cy="338554"/>
          </a:xfrm>
          <a:prstGeom prst="rect">
            <a:avLst/>
          </a:prstGeom>
          <a:noFill/>
        </p:spPr>
        <p:txBody>
          <a:bodyPr wrap="square" rtlCol="0">
            <a:spAutoFit/>
          </a:bodyPr>
          <a:lstStyle/>
          <a:p>
            <a:r>
              <a:rPr lang="fr-CH" sz="1600" dirty="0">
                <a:solidFill>
                  <a:schemeClr val="bg1"/>
                </a:solidFill>
                <a:latin typeface="Helvetica" pitchFamily="2" charset="0"/>
              </a:rPr>
              <a:t>Plan d’équilibre 2022 – 2026 </a:t>
            </a:r>
          </a:p>
        </p:txBody>
      </p:sp>
      <p:sp>
        <p:nvSpPr>
          <p:cNvPr id="3" name="ZoneTexte 2">
            <a:extLst>
              <a:ext uri="{FF2B5EF4-FFF2-40B4-BE49-F238E27FC236}">
                <a16:creationId xmlns:a16="http://schemas.microsoft.com/office/drawing/2014/main" id="{6ED785E7-FB6D-AFDB-FB35-19BF98089AA1}"/>
              </a:ext>
            </a:extLst>
          </p:cNvPr>
          <p:cNvSpPr txBox="1"/>
          <p:nvPr/>
        </p:nvSpPr>
        <p:spPr>
          <a:xfrm>
            <a:off x="4457700" y="6488668"/>
            <a:ext cx="3276600" cy="338554"/>
          </a:xfrm>
          <a:prstGeom prst="rect">
            <a:avLst/>
          </a:prstGeom>
          <a:noFill/>
        </p:spPr>
        <p:txBody>
          <a:bodyPr wrap="square" rtlCol="0">
            <a:spAutoFit/>
          </a:bodyPr>
          <a:lstStyle/>
          <a:p>
            <a:pPr algn="ctr"/>
            <a:r>
              <a:rPr lang="fr-CH" sz="1600" dirty="0">
                <a:solidFill>
                  <a:schemeClr val="bg1"/>
                </a:solidFill>
                <a:latin typeface="Helvetica" pitchFamily="2" charset="0"/>
              </a:rPr>
              <a:t>Assemblée communale </a:t>
            </a:r>
          </a:p>
        </p:txBody>
      </p:sp>
      <p:sp>
        <p:nvSpPr>
          <p:cNvPr id="8" name="Espace réservé du numéro de diapositive 7">
            <a:extLst>
              <a:ext uri="{FF2B5EF4-FFF2-40B4-BE49-F238E27FC236}">
                <a16:creationId xmlns:a16="http://schemas.microsoft.com/office/drawing/2014/main" id="{8BE9FC28-A9CD-BD67-F37D-404BA11584C7}"/>
              </a:ext>
            </a:extLst>
          </p:cNvPr>
          <p:cNvSpPr>
            <a:spLocks noGrp="1"/>
          </p:cNvSpPr>
          <p:nvPr>
            <p:ph type="sldNum" sz="quarter" idx="12"/>
          </p:nvPr>
        </p:nvSpPr>
        <p:spPr>
          <a:xfrm>
            <a:off x="9338807" y="6467474"/>
            <a:ext cx="2743200" cy="365125"/>
          </a:xfrm>
        </p:spPr>
        <p:txBody>
          <a:bodyPr/>
          <a:lstStyle/>
          <a:p>
            <a:fld id="{E7A5252D-C49C-4006-A947-0F6A3FC24448}" type="slidenum">
              <a:rPr lang="fr-CH" sz="1600" smtClean="0">
                <a:solidFill>
                  <a:schemeClr val="bg1"/>
                </a:solidFill>
                <a:latin typeface="Helvetica" pitchFamily="2" charset="0"/>
              </a:rPr>
              <a:t>9</a:t>
            </a:fld>
            <a:endParaRPr lang="fr-CH" sz="1600" dirty="0">
              <a:solidFill>
                <a:schemeClr val="bg1"/>
              </a:solidFill>
              <a:latin typeface="Helvetica" pitchFamily="2" charset="0"/>
            </a:endParaRPr>
          </a:p>
        </p:txBody>
      </p:sp>
      <p:sp>
        <p:nvSpPr>
          <p:cNvPr id="10" name="ZoneTexte 9">
            <a:extLst>
              <a:ext uri="{FF2B5EF4-FFF2-40B4-BE49-F238E27FC236}">
                <a16:creationId xmlns:a16="http://schemas.microsoft.com/office/drawing/2014/main" id="{FFEC7D56-E129-C8CE-A887-A95133F9976D}"/>
              </a:ext>
            </a:extLst>
          </p:cNvPr>
          <p:cNvSpPr txBox="1"/>
          <p:nvPr/>
        </p:nvSpPr>
        <p:spPr>
          <a:xfrm>
            <a:off x="538403" y="93117"/>
            <a:ext cx="10720162" cy="769441"/>
          </a:xfrm>
          <a:prstGeom prst="rect">
            <a:avLst/>
          </a:prstGeom>
          <a:noFill/>
        </p:spPr>
        <p:txBody>
          <a:bodyPr wrap="square" rtlCol="0">
            <a:spAutoFit/>
          </a:bodyPr>
          <a:lstStyle/>
          <a:p>
            <a:r>
              <a:rPr lang="fr-CH" sz="4400" b="1" dirty="0">
                <a:latin typeface="Helvetica" pitchFamily="2" charset="0"/>
              </a:rPr>
              <a:t>Modification Art. 86</a:t>
            </a:r>
          </a:p>
        </p:txBody>
      </p:sp>
      <p:sp>
        <p:nvSpPr>
          <p:cNvPr id="4" name="Espace réservé du contenu 2">
            <a:extLst>
              <a:ext uri="{FF2B5EF4-FFF2-40B4-BE49-F238E27FC236}">
                <a16:creationId xmlns:a16="http://schemas.microsoft.com/office/drawing/2014/main" id="{CC9C8412-6D96-EB98-3A90-E53BF196EFC4}"/>
              </a:ext>
            </a:extLst>
          </p:cNvPr>
          <p:cNvSpPr txBox="1">
            <a:spLocks/>
          </p:cNvSpPr>
          <p:nvPr/>
        </p:nvSpPr>
        <p:spPr>
          <a:xfrm>
            <a:off x="542924" y="1225995"/>
            <a:ext cx="9968155" cy="5108873"/>
          </a:xfrm>
          <a:prstGeom prst="rect">
            <a:avLst/>
          </a:prstGeom>
        </p:spPr>
        <p:txBody>
          <a:bodyPr vert="horz" lIns="91440" tIns="45720" rIns="91440" bIns="4572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endParaRPr lang="fr-CH" sz="2000" dirty="0">
              <a:latin typeface="+mj-lt"/>
            </a:endParaRPr>
          </a:p>
          <a:p>
            <a:pPr algn="just">
              <a:spcBef>
                <a:spcPts val="0"/>
              </a:spcBef>
              <a:spcAft>
                <a:spcPts val="1800"/>
              </a:spcAft>
            </a:pPr>
            <a:r>
              <a:rPr lang="fr-CH" b="1" dirty="0">
                <a:solidFill>
                  <a:srgbClr val="279CB9"/>
                </a:solidFill>
                <a:latin typeface="Helvetica" pitchFamily="2" charset="0"/>
              </a:rPr>
              <a:t>Ancienne teneur</a:t>
            </a:r>
          </a:p>
          <a:p>
            <a:pPr algn="just">
              <a:spcBef>
                <a:spcPts val="0"/>
              </a:spcBef>
              <a:spcAft>
                <a:spcPts val="1800"/>
              </a:spcAft>
            </a:pPr>
            <a:r>
              <a:rPr lang="fr-CH" sz="2000" baseline="30000" dirty="0">
                <a:latin typeface="Helvetica" pitchFamily="2" charset="0"/>
              </a:rPr>
              <a:t>1</a:t>
            </a:r>
            <a:r>
              <a:rPr lang="fr-CH" sz="2000" dirty="0">
                <a:latin typeface="Helvetica" pitchFamily="2" charset="0"/>
              </a:rPr>
              <a:t> Les procédures pendantes au moment de l’entrée en vigueur du présent règlement restent soumises à l’ancien droit. Il ne peut plus être prononcé de sanction disciplinaire dès l’entrée en vigueur du présent règlement.</a:t>
            </a:r>
          </a:p>
          <a:p>
            <a:pPr algn="just">
              <a:spcBef>
                <a:spcPts val="0"/>
              </a:spcBef>
              <a:spcAft>
                <a:spcPts val="1800"/>
              </a:spcAft>
            </a:pPr>
            <a:r>
              <a:rPr lang="fr-CH" sz="2000" baseline="30000" dirty="0">
                <a:latin typeface="Helvetica" pitchFamily="2" charset="0"/>
              </a:rPr>
              <a:t>2</a:t>
            </a:r>
            <a:r>
              <a:rPr lang="fr-CH" sz="2000" dirty="0">
                <a:latin typeface="Helvetica" pitchFamily="2" charset="0"/>
              </a:rPr>
              <a:t> S’agissant du traitement, les dispositions transitoires du décret du 18 décembre 2013 sur le personnel de l’État s’appliquent.</a:t>
            </a:r>
          </a:p>
          <a:p>
            <a:pPr algn="just">
              <a:spcBef>
                <a:spcPts val="0"/>
              </a:spcBef>
              <a:spcAft>
                <a:spcPts val="1800"/>
              </a:spcAft>
            </a:pPr>
            <a:endParaRPr lang="fr-CH" sz="2000" b="1" dirty="0">
              <a:solidFill>
                <a:srgbClr val="279CB9"/>
              </a:solidFill>
              <a:latin typeface="Helvetica" pitchFamily="2" charset="0"/>
            </a:endParaRPr>
          </a:p>
          <a:p>
            <a:pPr algn="just">
              <a:spcBef>
                <a:spcPts val="0"/>
              </a:spcBef>
              <a:spcAft>
                <a:spcPts val="1800"/>
              </a:spcAft>
            </a:pPr>
            <a:endParaRPr lang="fr-CH" sz="2000" dirty="0">
              <a:latin typeface="Helvetica" pitchFamily="2" charset="0"/>
            </a:endParaRPr>
          </a:p>
        </p:txBody>
      </p:sp>
      <p:sp>
        <p:nvSpPr>
          <p:cNvPr id="5" name="ZoneTexte 4">
            <a:extLst>
              <a:ext uri="{FF2B5EF4-FFF2-40B4-BE49-F238E27FC236}">
                <a16:creationId xmlns:a16="http://schemas.microsoft.com/office/drawing/2014/main" id="{D77E561D-A32A-7D52-B814-945C092BCA05}"/>
              </a:ext>
            </a:extLst>
          </p:cNvPr>
          <p:cNvSpPr txBox="1"/>
          <p:nvPr/>
        </p:nvSpPr>
        <p:spPr>
          <a:xfrm>
            <a:off x="538403" y="631725"/>
            <a:ext cx="10720162" cy="461665"/>
          </a:xfrm>
          <a:prstGeom prst="rect">
            <a:avLst/>
          </a:prstGeom>
          <a:noFill/>
        </p:spPr>
        <p:txBody>
          <a:bodyPr wrap="square" rtlCol="0">
            <a:spAutoFit/>
          </a:bodyPr>
          <a:lstStyle/>
          <a:p>
            <a:r>
              <a:rPr lang="fr-CH" sz="2400" b="1" dirty="0">
                <a:latin typeface="Helvetica" pitchFamily="2" charset="0"/>
              </a:rPr>
              <a:t>Dispositions transitoires</a:t>
            </a:r>
          </a:p>
        </p:txBody>
      </p:sp>
    </p:spTree>
    <p:extLst>
      <p:ext uri="{BB962C8B-B14F-4D97-AF65-F5344CB8AC3E}">
        <p14:creationId xmlns:p14="http://schemas.microsoft.com/office/powerpoint/2010/main" val="543581714"/>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TotalTime>
  <Words>894</Words>
  <Application>Microsoft Office PowerPoint</Application>
  <PresentationFormat>Grand écran</PresentationFormat>
  <Paragraphs>106</Paragraphs>
  <Slides>11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11</vt:i4>
      </vt:variant>
    </vt:vector>
  </HeadingPairs>
  <TitlesOfParts>
    <vt:vector size="16" baseType="lpstr">
      <vt:lpstr>Arial</vt:lpstr>
      <vt:lpstr>Calibri</vt:lpstr>
      <vt:lpstr>Calibri Light</vt:lpstr>
      <vt:lpstr>Helvetica</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Michael Ostertag</dc:creator>
  <cp:lastModifiedBy>Michael Ostertag</cp:lastModifiedBy>
  <cp:revision>6</cp:revision>
  <dcterms:created xsi:type="dcterms:W3CDTF">2023-12-07T08:15:25Z</dcterms:created>
  <dcterms:modified xsi:type="dcterms:W3CDTF">2023-12-11T08:06:44Z</dcterms:modified>
</cp:coreProperties>
</file>