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9" r:id="rId4"/>
    <p:sldId id="274" r:id="rId5"/>
    <p:sldId id="260" r:id="rId6"/>
    <p:sldId id="296" r:id="rId7"/>
    <p:sldId id="280" r:id="rId8"/>
    <p:sldId id="272" r:id="rId9"/>
    <p:sldId id="273" r:id="rId10"/>
    <p:sldId id="281" r:id="rId11"/>
    <p:sldId id="295" r:id="rId12"/>
    <p:sldId id="284" r:id="rId13"/>
    <p:sldId id="285" r:id="rId14"/>
    <p:sldId id="286" r:id="rId15"/>
    <p:sldId id="287" r:id="rId16"/>
    <p:sldId id="288" r:id="rId17"/>
    <p:sldId id="289" r:id="rId18"/>
    <p:sldId id="290" r:id="rId19"/>
    <p:sldId id="292" r:id="rId20"/>
    <p:sldId id="293" r:id="rId21"/>
    <p:sldId id="294" r:id="rId22"/>
    <p:sldId id="258" r:id="rId23"/>
    <p:sldId id="271" r:id="rId24"/>
    <p:sldId id="268" r:id="rId25"/>
    <p:sldId id="275" r:id="rId26"/>
    <p:sldId id="276" r:id="rId27"/>
    <p:sldId id="279" r:id="rId28"/>
    <p:sldId id="278"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9CB9"/>
    <a:srgbClr val="EDC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Style moyen 3 - Accentuation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247" autoAdjust="0"/>
  </p:normalViewPr>
  <p:slideViewPr>
    <p:cSldViewPr snapToGrid="0">
      <p:cViewPr varScale="1">
        <p:scale>
          <a:sx n="122" d="100"/>
          <a:sy n="122" d="100"/>
        </p:scale>
        <p:origin x="150" y="9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B235AB-A589-4C89-AD80-BCCE3E1800CE}" type="datetimeFigureOut">
              <a:rPr lang="fr-CH" smtClean="0"/>
              <a:t>11.12.2025</a:t>
            </a:fld>
            <a:endParaRPr lang="fr-CH"/>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987B0D-5E60-4DFD-AC65-459021E27468}" type="slidenum">
              <a:rPr lang="fr-CH" smtClean="0"/>
              <a:t>‹N°›</a:t>
            </a:fld>
            <a:endParaRPr lang="fr-CH"/>
          </a:p>
        </p:txBody>
      </p:sp>
    </p:spTree>
    <p:extLst>
      <p:ext uri="{BB962C8B-B14F-4D97-AF65-F5344CB8AC3E}">
        <p14:creationId xmlns:p14="http://schemas.microsoft.com/office/powerpoint/2010/main" val="1560929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A13020-E66E-3B63-F8DF-3F5A04A3946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882E4767-BED2-8783-B692-1E19F5DC44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052AE7CF-A76F-E714-6734-F4DD7FE519CC}"/>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5" name="Espace réservé du pied de page 4">
            <a:extLst>
              <a:ext uri="{FF2B5EF4-FFF2-40B4-BE49-F238E27FC236}">
                <a16:creationId xmlns:a16="http://schemas.microsoft.com/office/drawing/2014/main" id="{86029577-DD10-6951-8558-D94437A9BC65}"/>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EB452777-E00C-1427-ED10-F2FD3C30031F}"/>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2382129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51C1FE-F9D7-D3CB-E463-DECF2E1AE055}"/>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9FD9A810-ED61-B2D3-2D3F-B065B70F78A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599B97A7-CCF3-F387-2967-BE5A13329036}"/>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5" name="Espace réservé du pied de page 4">
            <a:extLst>
              <a:ext uri="{FF2B5EF4-FFF2-40B4-BE49-F238E27FC236}">
                <a16:creationId xmlns:a16="http://schemas.microsoft.com/office/drawing/2014/main" id="{A1F1E118-3D31-6F97-4294-804F1F213E17}"/>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63371A7F-C7C2-3100-41D4-F52CD14212C8}"/>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1241961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91604C9-8A28-954E-8E77-B1E6E3D4FE2A}"/>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214FED0C-ABC0-3CAC-9E64-1F86F57F5AD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B525C92E-0600-8D43-AF01-6C06D0FC89F6}"/>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5" name="Espace réservé du pied de page 4">
            <a:extLst>
              <a:ext uri="{FF2B5EF4-FFF2-40B4-BE49-F238E27FC236}">
                <a16:creationId xmlns:a16="http://schemas.microsoft.com/office/drawing/2014/main" id="{7A9ECCBD-3801-EDB0-52E5-D6FB9918CFAB}"/>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DC67CB5-078E-19A5-7F2F-EC62C71289B5}"/>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3342197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03A867-0E05-4FB8-6697-467D4092CEA7}"/>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CF3FD804-45F9-0EDA-D15D-941E32B11CC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BE6AF32-4AC1-5CF2-1F8E-1333D70D7C42}"/>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5" name="Espace réservé du pied de page 4">
            <a:extLst>
              <a:ext uri="{FF2B5EF4-FFF2-40B4-BE49-F238E27FC236}">
                <a16:creationId xmlns:a16="http://schemas.microsoft.com/office/drawing/2014/main" id="{7D42D3D2-5770-9BD2-B320-E902353509B3}"/>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BC537A29-2926-AD5E-9602-A79C9606AE5F}"/>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3101629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BD4FA8-4F09-ECB9-C655-FF09D28B262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6EDEC3BE-7F61-CAFB-D52F-BE104EB7F3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1526370-F3E4-4A1A-035F-66D253C67413}"/>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5" name="Espace réservé du pied de page 4">
            <a:extLst>
              <a:ext uri="{FF2B5EF4-FFF2-40B4-BE49-F238E27FC236}">
                <a16:creationId xmlns:a16="http://schemas.microsoft.com/office/drawing/2014/main" id="{5A541A6C-E7E9-B4BC-7B80-4613FC0A0B2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8E2C5014-D367-0E56-B818-45572F3FCCA7}"/>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3463201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4B9FAF-5426-5912-A05E-941F151B1646}"/>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627973D9-BE87-6EA3-7C10-F12858CB8C32}"/>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1448318C-ACDE-F8E9-5BFE-9913523483D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56E328EE-446B-9E0B-3F47-F04E11E26D31}"/>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6" name="Espace réservé du pied de page 5">
            <a:extLst>
              <a:ext uri="{FF2B5EF4-FFF2-40B4-BE49-F238E27FC236}">
                <a16:creationId xmlns:a16="http://schemas.microsoft.com/office/drawing/2014/main" id="{35D13753-84BF-71A2-6BD9-DCB31A234D42}"/>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2E104E82-0C71-8019-9D72-4470A9C58B3B}"/>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2195858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C88C70-5906-1885-1373-FAE9434CC7B5}"/>
              </a:ext>
            </a:extLst>
          </p:cNvPr>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E96B656E-7AA7-F9A1-C839-A4C17D0DD7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5EE2657-A8B0-A1DB-5885-0CE2197910B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3FE66F16-5B48-015E-2CD5-C5F3B61832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3FB2BEB-3ED3-8F1F-2E57-2E8FB47E2B1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71E05D3D-2BC7-0AE1-BD79-FE348D3E3B6E}"/>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8" name="Espace réservé du pied de page 7">
            <a:extLst>
              <a:ext uri="{FF2B5EF4-FFF2-40B4-BE49-F238E27FC236}">
                <a16:creationId xmlns:a16="http://schemas.microsoft.com/office/drawing/2014/main" id="{E4AD7787-BC13-1473-A031-8C8D874D5730}"/>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9C748C69-66B8-CF84-78AF-5BEB42C90C74}"/>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1297477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2EB651-A914-2FF5-F060-10F435A8E72D}"/>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9ECB0610-D961-B531-B421-F980B66DE8BF}"/>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4" name="Espace réservé du pied de page 3">
            <a:extLst>
              <a:ext uri="{FF2B5EF4-FFF2-40B4-BE49-F238E27FC236}">
                <a16:creationId xmlns:a16="http://schemas.microsoft.com/office/drawing/2014/main" id="{83946C25-86D3-E3F3-FF2B-74908B72B417}"/>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C693774E-1342-B844-3D22-863D1DAD1C8C}"/>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4232117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061CAC2-3AED-9CF5-5558-CBE8503BFA6D}"/>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3" name="Espace réservé du pied de page 2">
            <a:extLst>
              <a:ext uri="{FF2B5EF4-FFF2-40B4-BE49-F238E27FC236}">
                <a16:creationId xmlns:a16="http://schemas.microsoft.com/office/drawing/2014/main" id="{A8F536D8-4178-4775-D357-2E8578D00B12}"/>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7662183C-52EC-7D58-5808-A90F0896C293}"/>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689446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70DC27-7946-5F7C-6104-19F26CE6B7F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149BB95F-E830-278A-F887-FC44EE9CE6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A0CF02E3-EAE5-F628-EB96-64993CE49D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3FED826-709A-65CA-6DD7-34867B9AFA23}"/>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6" name="Espace réservé du pied de page 5">
            <a:extLst>
              <a:ext uri="{FF2B5EF4-FFF2-40B4-BE49-F238E27FC236}">
                <a16:creationId xmlns:a16="http://schemas.microsoft.com/office/drawing/2014/main" id="{309DB481-6AEB-6EC9-8C6D-C5D117A67E26}"/>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EE13FC77-2870-B3BB-435D-7940AFD00844}"/>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4194554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42B963-AD39-BC07-1903-52E1A0C14C5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32B25BD0-5960-679B-6CE4-77FBEAF7DB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4C869DBC-BB3C-84A7-0B6D-182F9842E7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2ED6633-3DCD-E9B6-845D-FC43F9DF3B18}"/>
              </a:ext>
            </a:extLst>
          </p:cNvPr>
          <p:cNvSpPr>
            <a:spLocks noGrp="1"/>
          </p:cNvSpPr>
          <p:nvPr>
            <p:ph type="dt" sz="half" idx="10"/>
          </p:nvPr>
        </p:nvSpPr>
        <p:spPr/>
        <p:txBody>
          <a:bodyPr/>
          <a:lstStyle/>
          <a:p>
            <a:fld id="{1CEDEB6A-AF39-4DF9-90E8-FBA1CEAD8E6A}" type="datetimeFigureOut">
              <a:rPr lang="fr-CH" smtClean="0"/>
              <a:t>11.12.2025</a:t>
            </a:fld>
            <a:endParaRPr lang="fr-CH"/>
          </a:p>
        </p:txBody>
      </p:sp>
      <p:sp>
        <p:nvSpPr>
          <p:cNvPr id="6" name="Espace réservé du pied de page 5">
            <a:extLst>
              <a:ext uri="{FF2B5EF4-FFF2-40B4-BE49-F238E27FC236}">
                <a16:creationId xmlns:a16="http://schemas.microsoft.com/office/drawing/2014/main" id="{0DEB0092-EBF6-3050-7A95-2652F973AA2A}"/>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77A1B2CC-B9C5-CAD5-BA82-B56A487C9C12}"/>
              </a:ext>
            </a:extLst>
          </p:cNvPr>
          <p:cNvSpPr>
            <a:spLocks noGrp="1"/>
          </p:cNvSpPr>
          <p:nvPr>
            <p:ph type="sldNum" sz="quarter" idx="12"/>
          </p:nvPr>
        </p:nvSpPr>
        <p:spPr/>
        <p:txBody>
          <a:bodyPr/>
          <a:lstStyle/>
          <a:p>
            <a:fld id="{E7A5252D-C49C-4006-A947-0F6A3FC24448}" type="slidenum">
              <a:rPr lang="fr-CH" smtClean="0"/>
              <a:t>‹N°›</a:t>
            </a:fld>
            <a:endParaRPr lang="fr-CH"/>
          </a:p>
        </p:txBody>
      </p:sp>
    </p:spTree>
    <p:extLst>
      <p:ext uri="{BB962C8B-B14F-4D97-AF65-F5344CB8AC3E}">
        <p14:creationId xmlns:p14="http://schemas.microsoft.com/office/powerpoint/2010/main" val="2822994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B1660B5-4199-D618-957C-2E5ABD72DD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DFB7EB99-6ED8-C7C2-BF32-8A472E409E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68339178-1585-C911-3E82-313B225ABF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DEB6A-AF39-4DF9-90E8-FBA1CEAD8E6A}" type="datetimeFigureOut">
              <a:rPr lang="fr-CH" smtClean="0"/>
              <a:t>11.12.2025</a:t>
            </a:fld>
            <a:endParaRPr lang="fr-CH"/>
          </a:p>
        </p:txBody>
      </p:sp>
      <p:sp>
        <p:nvSpPr>
          <p:cNvPr id="5" name="Espace réservé du pied de page 4">
            <a:extLst>
              <a:ext uri="{FF2B5EF4-FFF2-40B4-BE49-F238E27FC236}">
                <a16:creationId xmlns:a16="http://schemas.microsoft.com/office/drawing/2014/main" id="{6A138333-A530-C017-504D-D85D945621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4F109DA0-323D-C9CA-561E-575EE0F0AF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5252D-C49C-4006-A947-0F6A3FC24448}" type="slidenum">
              <a:rPr lang="fr-CH" smtClean="0"/>
              <a:t>‹N°›</a:t>
            </a:fld>
            <a:endParaRPr lang="fr-CH"/>
          </a:p>
        </p:txBody>
      </p:sp>
    </p:spTree>
    <p:extLst>
      <p:ext uri="{BB962C8B-B14F-4D97-AF65-F5344CB8AC3E}">
        <p14:creationId xmlns:p14="http://schemas.microsoft.com/office/powerpoint/2010/main" val="3250297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21.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9.png"/></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57971508-FF66-C90C-E7D2-FD97B3E46897}"/>
              </a:ext>
            </a:extLst>
          </p:cNvPr>
          <p:cNvSpPr txBox="1"/>
          <p:nvPr/>
        </p:nvSpPr>
        <p:spPr>
          <a:xfrm>
            <a:off x="1582685" y="3450194"/>
            <a:ext cx="9026625" cy="1077218"/>
          </a:xfrm>
          <a:prstGeom prst="rect">
            <a:avLst/>
          </a:prstGeom>
          <a:noFill/>
        </p:spPr>
        <p:txBody>
          <a:bodyPr wrap="square" rtlCol="0">
            <a:spAutoFit/>
          </a:bodyPr>
          <a:lstStyle/>
          <a:p>
            <a:pPr algn="ctr"/>
            <a:r>
              <a:rPr lang="fr-CH" sz="3200" dirty="0">
                <a:latin typeface="Helvetica" pitchFamily="2" charset="0"/>
              </a:rPr>
              <a:t>Prendre connaissance et accepter le budget 2026 ainsi que la quotité et les taxes y relatives</a:t>
            </a:r>
          </a:p>
        </p:txBody>
      </p:sp>
      <p:sp>
        <p:nvSpPr>
          <p:cNvPr id="5" name="ZoneTexte 4">
            <a:extLst>
              <a:ext uri="{FF2B5EF4-FFF2-40B4-BE49-F238E27FC236}">
                <a16:creationId xmlns:a16="http://schemas.microsoft.com/office/drawing/2014/main" id="{17144C05-4DFC-6835-F9AB-030FE1F65C91}"/>
              </a:ext>
            </a:extLst>
          </p:cNvPr>
          <p:cNvSpPr txBox="1"/>
          <p:nvPr/>
        </p:nvSpPr>
        <p:spPr>
          <a:xfrm>
            <a:off x="1740973" y="2182505"/>
            <a:ext cx="8710047" cy="1246495"/>
          </a:xfrm>
          <a:prstGeom prst="rect">
            <a:avLst/>
          </a:prstGeom>
          <a:noFill/>
        </p:spPr>
        <p:txBody>
          <a:bodyPr wrap="square" rtlCol="0">
            <a:spAutoFit/>
          </a:bodyPr>
          <a:lstStyle/>
          <a:p>
            <a:pPr algn="ctr"/>
            <a:r>
              <a:rPr lang="fr-CH" sz="7500" b="1" dirty="0">
                <a:latin typeface="Helvetica" pitchFamily="2" charset="0"/>
              </a:rPr>
              <a:t>Budget 2026</a:t>
            </a:r>
          </a:p>
        </p:txBody>
      </p:sp>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1392" y="372516"/>
            <a:ext cx="2269215" cy="1077877"/>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2" name="ZoneTexte 1">
            <a:extLst>
              <a:ext uri="{FF2B5EF4-FFF2-40B4-BE49-F238E27FC236}">
                <a16:creationId xmlns:a16="http://schemas.microsoft.com/office/drawing/2014/main" id="{A35ACAA6-A079-6A82-C807-203B35296BC0}"/>
              </a:ext>
            </a:extLst>
          </p:cNvPr>
          <p:cNvSpPr txBox="1"/>
          <p:nvPr/>
        </p:nvSpPr>
        <p:spPr>
          <a:xfrm>
            <a:off x="0" y="6488668"/>
            <a:ext cx="3276600" cy="584775"/>
          </a:xfrm>
          <a:prstGeom prst="rect">
            <a:avLst/>
          </a:prstGeom>
          <a:noFill/>
        </p:spPr>
        <p:txBody>
          <a:bodyPr wrap="square" rtlCol="0">
            <a:spAutoFit/>
          </a:bodyPr>
          <a:lstStyle/>
          <a:p>
            <a:r>
              <a:rPr lang="fr-CH" sz="1600" dirty="0">
                <a:solidFill>
                  <a:schemeClr val="bg1"/>
                </a:solidFill>
                <a:latin typeface="Helvetica" pitchFamily="2" charset="0"/>
              </a:rPr>
              <a:t>11 décembre 2025</a:t>
            </a:r>
          </a:p>
          <a:p>
            <a:endParaRPr lang="fr-CH" sz="1600" dirty="0">
              <a:solidFill>
                <a:schemeClr val="bg1"/>
              </a:solidFill>
              <a:latin typeface="Helvetica" pitchFamily="2" charset="0"/>
            </a:endParaRPr>
          </a:p>
        </p:txBody>
      </p:sp>
      <p:sp>
        <p:nvSpPr>
          <p:cNvPr id="3" name="ZoneTexte 2">
            <a:extLst>
              <a:ext uri="{FF2B5EF4-FFF2-40B4-BE49-F238E27FC236}">
                <a16:creationId xmlns:a16="http://schemas.microsoft.com/office/drawing/2014/main" id="{66182DB5-5D65-D4F6-FE0E-F13438D2E22E}"/>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Denis </a:t>
            </a:r>
            <a:r>
              <a:rPr lang="fr-CH" sz="1600" dirty="0" err="1">
                <a:solidFill>
                  <a:schemeClr val="bg1"/>
                </a:solidFill>
                <a:latin typeface="Helvetica" pitchFamily="2" charset="0"/>
              </a:rPr>
              <a:t>Gatherat</a:t>
            </a:r>
            <a:r>
              <a:rPr lang="fr-CH" sz="1600" dirty="0">
                <a:solidFill>
                  <a:schemeClr val="bg1"/>
                </a:solidFill>
                <a:latin typeface="Helvetica" pitchFamily="2" charset="0"/>
              </a:rPr>
              <a:t>  </a:t>
            </a:r>
          </a:p>
        </p:txBody>
      </p:sp>
    </p:spTree>
    <p:extLst>
      <p:ext uri="{BB962C8B-B14F-4D97-AF65-F5344CB8AC3E}">
        <p14:creationId xmlns:p14="http://schemas.microsoft.com/office/powerpoint/2010/main" val="2926314984"/>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302E94-9A6D-7B3B-6A6D-FDD03EF2AD85}"/>
              </a:ext>
            </a:extLst>
          </p:cNvPr>
          <p:cNvSpPr>
            <a:spLocks noGrp="1"/>
          </p:cNvSpPr>
          <p:nvPr>
            <p:ph type="title"/>
          </p:nvPr>
        </p:nvSpPr>
        <p:spPr>
          <a:xfrm>
            <a:off x="838200" y="365125"/>
            <a:ext cx="10515600" cy="763587"/>
          </a:xfrm>
        </p:spPr>
        <p:txBody>
          <a:bodyPr>
            <a:normAutofit fontScale="90000"/>
          </a:bodyPr>
          <a:lstStyle/>
          <a:p>
            <a:br>
              <a:rPr lang="fr-CH" b="1" dirty="0">
                <a:latin typeface="Helvetica" pitchFamily="2" charset="0"/>
              </a:rPr>
            </a:br>
            <a:r>
              <a:rPr lang="fr-CH" b="1" dirty="0">
                <a:latin typeface="Helvetica" pitchFamily="2" charset="0"/>
              </a:rPr>
              <a:t>Budget de fonctionnement </a:t>
            </a:r>
            <a:br>
              <a:rPr lang="fr-CH" b="1" dirty="0">
                <a:latin typeface="Helvetica" pitchFamily="2" charset="0"/>
              </a:rPr>
            </a:br>
            <a:endParaRPr lang="fr-CH" dirty="0"/>
          </a:p>
        </p:txBody>
      </p:sp>
      <p:sp>
        <p:nvSpPr>
          <p:cNvPr id="3" name="Espace réservé du contenu 2">
            <a:extLst>
              <a:ext uri="{FF2B5EF4-FFF2-40B4-BE49-F238E27FC236}">
                <a16:creationId xmlns:a16="http://schemas.microsoft.com/office/drawing/2014/main" id="{56F98A9A-9EE2-FD3E-F3D5-4004D83D1FFE}"/>
              </a:ext>
            </a:extLst>
          </p:cNvPr>
          <p:cNvSpPr>
            <a:spLocks noGrp="1"/>
          </p:cNvSpPr>
          <p:nvPr>
            <p:ph idx="1"/>
          </p:nvPr>
        </p:nvSpPr>
        <p:spPr>
          <a:xfrm>
            <a:off x="918882" y="1149906"/>
            <a:ext cx="10515600" cy="5197106"/>
          </a:xfrm>
        </p:spPr>
        <p:txBody>
          <a:bodyPr>
            <a:normAutofit/>
          </a:bodyPr>
          <a:lstStyle/>
          <a:p>
            <a:pPr algn="just">
              <a:buFont typeface="Wingdings" panose="05000000000000000000" pitchFamily="2" charset="2"/>
              <a:buChar char="v"/>
            </a:pPr>
            <a:r>
              <a:rPr lang="fr-CH" sz="2000" b="1" dirty="0"/>
              <a:t>Administration générale </a:t>
            </a:r>
            <a:r>
              <a:rPr lang="fr-CH" dirty="0"/>
              <a:t>					            </a:t>
            </a:r>
            <a:r>
              <a:rPr lang="fr-CH" sz="2000" b="1" dirty="0"/>
              <a:t>pages 1,2 et 3  </a:t>
            </a:r>
          </a:p>
          <a:p>
            <a:pPr algn="just">
              <a:buFont typeface="Wingdings" panose="05000000000000000000" pitchFamily="2" charset="2"/>
              <a:buChar char="§"/>
            </a:pPr>
            <a:r>
              <a:rPr lang="fr-CH" sz="2000" dirty="0"/>
              <a:t>Le conseil communal prévoit une baisse des vacations du conseil ainsi qu’une baisse de la masse salariale, en partie liée à la diminution des EPT du personnel administratif.</a:t>
            </a:r>
          </a:p>
          <a:p>
            <a:pPr algn="just">
              <a:buFont typeface="Wingdings" panose="05000000000000000000" pitchFamily="2" charset="2"/>
              <a:buChar char="§"/>
            </a:pPr>
            <a:r>
              <a:rPr lang="fr-CH" sz="2000" dirty="0"/>
              <a:t>Le conseil communal a opté pour un changement de fiduciaire. La charge prévue est d’environ CHF 8’000.- alors qu’elle était de CHF 13’000.- en 2025. </a:t>
            </a:r>
          </a:p>
          <a:p>
            <a:pPr algn="just">
              <a:buFont typeface="Wingdings" panose="05000000000000000000" pitchFamily="2" charset="2"/>
              <a:buChar char="§"/>
            </a:pPr>
            <a:r>
              <a:rPr lang="fr-CH" sz="2000" dirty="0"/>
              <a:t>Le site internet n’a pas pu être finalisé comme prévu en 2025, entre-temps le conseil communal a trouvé une autre solution moins onéreuse, ce qui abaisse la charge prévue initialement d’environ CHF 8’000.-.</a:t>
            </a:r>
          </a:p>
          <a:p>
            <a:pPr marL="0" indent="0" algn="just">
              <a:buNone/>
            </a:pPr>
            <a:endParaRPr lang="fr-CH" sz="2000" dirty="0"/>
          </a:p>
          <a:p>
            <a:pPr algn="just">
              <a:buFont typeface="Wingdings" panose="05000000000000000000" pitchFamily="2" charset="2"/>
              <a:buChar char="§"/>
            </a:pPr>
            <a:r>
              <a:rPr lang="fr-CH" sz="2000" dirty="0"/>
              <a:t>Les charges prévues liées au fonctionnement de la Grange sont à l’heure actuelle nettement plus élevées que les revenus, soit une perte de CHF 60’000.-, y compris l’amortissement d’environ CHF 25’000.-. Le conseil communal mettra tout en œuvre pour trouver des locations afin de réduire cette perte. </a:t>
            </a:r>
          </a:p>
        </p:txBody>
      </p:sp>
      <p:sp>
        <p:nvSpPr>
          <p:cNvPr id="4" name="Rectangle 3">
            <a:extLst>
              <a:ext uri="{FF2B5EF4-FFF2-40B4-BE49-F238E27FC236}">
                <a16:creationId xmlns:a16="http://schemas.microsoft.com/office/drawing/2014/main" id="{481B17A4-54E6-AFC4-27E3-5BBE5BD7818C}"/>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pic>
        <p:nvPicPr>
          <p:cNvPr id="5" name="Image 4">
            <a:extLst>
              <a:ext uri="{FF2B5EF4-FFF2-40B4-BE49-F238E27FC236}">
                <a16:creationId xmlns:a16="http://schemas.microsoft.com/office/drawing/2014/main" id="{33D941B2-DFCE-04B3-252F-D4FEADCA37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6" name="ZoneTexte 5">
            <a:extLst>
              <a:ext uri="{FF2B5EF4-FFF2-40B4-BE49-F238E27FC236}">
                <a16:creationId xmlns:a16="http://schemas.microsoft.com/office/drawing/2014/main" id="{1A7B2147-253B-8FE3-D6E4-E7072CDF52E0}"/>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7" name="ZoneTexte 6">
            <a:extLst>
              <a:ext uri="{FF2B5EF4-FFF2-40B4-BE49-F238E27FC236}">
                <a16:creationId xmlns:a16="http://schemas.microsoft.com/office/drawing/2014/main" id="{7829BB58-1F7E-2FF4-EFE9-F5CE440A1A8B}"/>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Rectangle 7">
            <a:extLst>
              <a:ext uri="{FF2B5EF4-FFF2-40B4-BE49-F238E27FC236}">
                <a16:creationId xmlns:a16="http://schemas.microsoft.com/office/drawing/2014/main" id="{F2AD73B3-B3FA-BAA4-D7A2-6E5FFAD0F62A}"/>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9</a:t>
            </a:r>
          </a:p>
        </p:txBody>
      </p:sp>
      <p:pic>
        <p:nvPicPr>
          <p:cNvPr id="10" name="Image 9">
            <a:extLst>
              <a:ext uri="{FF2B5EF4-FFF2-40B4-BE49-F238E27FC236}">
                <a16:creationId xmlns:a16="http://schemas.microsoft.com/office/drawing/2014/main" id="{14407187-379B-4311-2A45-B80850729993}"/>
              </a:ext>
            </a:extLst>
          </p:cNvPr>
          <p:cNvPicPr>
            <a:picLocks noChangeAspect="1"/>
          </p:cNvPicPr>
          <p:nvPr/>
        </p:nvPicPr>
        <p:blipFill>
          <a:blip r:embed="rId3"/>
          <a:stretch>
            <a:fillRect/>
          </a:stretch>
        </p:blipFill>
        <p:spPr>
          <a:xfrm>
            <a:off x="1225686" y="3857899"/>
            <a:ext cx="3153215" cy="219106"/>
          </a:xfrm>
          <a:prstGeom prst="rect">
            <a:avLst/>
          </a:prstGeom>
        </p:spPr>
      </p:pic>
      <p:pic>
        <p:nvPicPr>
          <p:cNvPr id="12" name="Image 11">
            <a:extLst>
              <a:ext uri="{FF2B5EF4-FFF2-40B4-BE49-F238E27FC236}">
                <a16:creationId xmlns:a16="http://schemas.microsoft.com/office/drawing/2014/main" id="{3F86C353-285B-ABAB-3FFE-E8BE7A3772AD}"/>
              </a:ext>
            </a:extLst>
          </p:cNvPr>
          <p:cNvPicPr>
            <a:picLocks noChangeAspect="1"/>
          </p:cNvPicPr>
          <p:nvPr/>
        </p:nvPicPr>
        <p:blipFill>
          <a:blip r:embed="rId4"/>
          <a:stretch>
            <a:fillRect/>
          </a:stretch>
        </p:blipFill>
        <p:spPr>
          <a:xfrm>
            <a:off x="1201870" y="4093394"/>
            <a:ext cx="6068272" cy="295316"/>
          </a:xfrm>
          <a:prstGeom prst="rect">
            <a:avLst/>
          </a:prstGeom>
        </p:spPr>
      </p:pic>
      <p:pic>
        <p:nvPicPr>
          <p:cNvPr id="14" name="Image 13">
            <a:extLst>
              <a:ext uri="{FF2B5EF4-FFF2-40B4-BE49-F238E27FC236}">
                <a16:creationId xmlns:a16="http://schemas.microsoft.com/office/drawing/2014/main" id="{12AB01D6-935A-F491-9F0A-43DE9835F913}"/>
              </a:ext>
            </a:extLst>
          </p:cNvPr>
          <p:cNvPicPr>
            <a:picLocks noChangeAspect="1"/>
          </p:cNvPicPr>
          <p:nvPr/>
        </p:nvPicPr>
        <p:blipFill>
          <a:blip r:embed="rId5"/>
          <a:stretch>
            <a:fillRect/>
          </a:stretch>
        </p:blipFill>
        <p:spPr>
          <a:xfrm>
            <a:off x="1225686" y="5708094"/>
            <a:ext cx="3962953" cy="247685"/>
          </a:xfrm>
          <a:prstGeom prst="rect">
            <a:avLst/>
          </a:prstGeom>
        </p:spPr>
      </p:pic>
      <p:pic>
        <p:nvPicPr>
          <p:cNvPr id="16" name="Image 15">
            <a:extLst>
              <a:ext uri="{FF2B5EF4-FFF2-40B4-BE49-F238E27FC236}">
                <a16:creationId xmlns:a16="http://schemas.microsoft.com/office/drawing/2014/main" id="{768F3315-DE4E-6037-4068-1F2F752E6422}"/>
              </a:ext>
            </a:extLst>
          </p:cNvPr>
          <p:cNvPicPr>
            <a:picLocks noChangeAspect="1"/>
          </p:cNvPicPr>
          <p:nvPr/>
        </p:nvPicPr>
        <p:blipFill>
          <a:blip r:embed="rId6"/>
          <a:stretch>
            <a:fillRect/>
          </a:stretch>
        </p:blipFill>
        <p:spPr>
          <a:xfrm>
            <a:off x="1225686" y="5920325"/>
            <a:ext cx="6115904" cy="324612"/>
          </a:xfrm>
          <a:prstGeom prst="rect">
            <a:avLst/>
          </a:prstGeom>
        </p:spPr>
      </p:pic>
    </p:spTree>
    <p:extLst>
      <p:ext uri="{BB962C8B-B14F-4D97-AF65-F5344CB8AC3E}">
        <p14:creationId xmlns:p14="http://schemas.microsoft.com/office/powerpoint/2010/main" val="4103873289"/>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CBF65B-056C-503F-0A69-87D39DA9C37F}"/>
              </a:ext>
            </a:extLst>
          </p:cNvPr>
          <p:cNvSpPr>
            <a:spLocks noGrp="1"/>
          </p:cNvSpPr>
          <p:nvPr>
            <p:ph type="title"/>
          </p:nvPr>
        </p:nvSpPr>
        <p:spPr>
          <a:xfrm>
            <a:off x="838200" y="365126"/>
            <a:ext cx="8637573" cy="745084"/>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1AF7BFC6-345B-261F-2540-DB878C3A0BF0}"/>
              </a:ext>
            </a:extLst>
          </p:cNvPr>
          <p:cNvSpPr>
            <a:spLocks noGrp="1"/>
          </p:cNvSpPr>
          <p:nvPr>
            <p:ph idx="1"/>
          </p:nvPr>
        </p:nvSpPr>
        <p:spPr>
          <a:xfrm>
            <a:off x="838200" y="1131404"/>
            <a:ext cx="10515600" cy="5305292"/>
          </a:xfrm>
        </p:spPr>
        <p:txBody>
          <a:bodyPr>
            <a:normAutofit/>
          </a:bodyPr>
          <a:lstStyle/>
          <a:p>
            <a:pPr>
              <a:buFont typeface="Wingdings" panose="05000000000000000000" pitchFamily="2" charset="2"/>
              <a:buChar char="v"/>
            </a:pPr>
            <a:r>
              <a:rPr lang="fr-CH" sz="2000" b="1" dirty="0"/>
              <a:t> Ordre et sécurité publique – défense 					pages 4 et 5</a:t>
            </a:r>
          </a:p>
          <a:p>
            <a:pPr algn="just">
              <a:buFont typeface="Wingdings" panose="05000000000000000000" pitchFamily="2" charset="2"/>
              <a:buChar char="§"/>
            </a:pPr>
            <a:r>
              <a:rPr lang="fr-CH" sz="2000" dirty="0"/>
              <a:t>Au niveau du SIS on constate que les taxes d’exemption montrent des difficultés à combler la participation communale au SIS Haute-</a:t>
            </a:r>
            <a:r>
              <a:rPr lang="fr-CH" sz="2000" dirty="0" err="1"/>
              <a:t>Ajoie</a:t>
            </a:r>
            <a:r>
              <a:rPr lang="fr-CH" sz="2000" dirty="0"/>
              <a:t> Centre. On estime le déficit à environ CHF 5’000.-. </a:t>
            </a:r>
          </a:p>
          <a:p>
            <a:pPr marL="0" indent="0">
              <a:buNone/>
            </a:pPr>
            <a:endParaRPr lang="fr-CH" sz="2000" b="1" dirty="0"/>
          </a:p>
          <a:p>
            <a:pPr>
              <a:buFont typeface="Wingdings" panose="05000000000000000000" pitchFamily="2" charset="2"/>
              <a:buChar char="§"/>
            </a:pPr>
            <a:endParaRPr lang="fr-CH" sz="2000" dirty="0"/>
          </a:p>
          <a:p>
            <a:pPr>
              <a:buFont typeface="Wingdings" panose="05000000000000000000" pitchFamily="2" charset="2"/>
              <a:buChar char="§"/>
            </a:pPr>
            <a:r>
              <a:rPr lang="fr-CH" sz="2000" dirty="0"/>
              <a:t>La participation aux charges de l’enseignement présentent une baisse de CHF 20’000.-. Celle-ci est due à la diminution du nombre d’habitants de la commune. </a:t>
            </a:r>
          </a:p>
          <a:p>
            <a:pPr algn="just">
              <a:buFont typeface="Wingdings" panose="05000000000000000000" pitchFamily="2" charset="2"/>
              <a:buChar char="§"/>
            </a:pPr>
            <a:r>
              <a:rPr lang="fr-CH" sz="2000" dirty="0"/>
              <a:t>Les frais de transports scolaires primaires prendront l’ascenseur en 2026, pour un montant estimé de CHF 108’000.- par le cercle scolaire. Cela s’explique  par l’augmentation du nombre d’élèves, plus de transports en rapport avec le regroupement des classes 1P-2P à Courtedoux et la mise en place d’un 3</a:t>
            </a:r>
            <a:r>
              <a:rPr lang="fr-CH" sz="2000" baseline="30000" dirty="0"/>
              <a:t>ème</a:t>
            </a:r>
            <a:r>
              <a:rPr lang="fr-CH" sz="2000" dirty="0"/>
              <a:t> bus scolaire par l’entreprise de transport.</a:t>
            </a:r>
          </a:p>
          <a:p>
            <a:pPr algn="just">
              <a:buFont typeface="Wingdings" panose="05000000000000000000" pitchFamily="2" charset="2"/>
              <a:buChar char="§"/>
            </a:pPr>
            <a:r>
              <a:rPr lang="fr-CH" sz="2000" dirty="0"/>
              <a:t>Concernant le bâtiment scolaire et les frais d’entretien, il faudra compter sur une dépense de CHF 5’800.- liée à l’assainissement du radon en plus des frais habituels. </a:t>
            </a:r>
            <a:endParaRPr lang="en-US" sz="2000" dirty="0"/>
          </a:p>
          <a:p>
            <a:pPr marL="0" indent="0">
              <a:buNone/>
            </a:pPr>
            <a:endParaRPr lang="en-US" sz="2000" dirty="0"/>
          </a:p>
          <a:p>
            <a:pPr>
              <a:buFont typeface="Wingdings" panose="05000000000000000000" pitchFamily="2" charset="2"/>
              <a:buChar char="§"/>
            </a:pPr>
            <a:endParaRPr lang="en-US" sz="2000" dirty="0"/>
          </a:p>
          <a:p>
            <a:pPr>
              <a:buFont typeface="Wingdings" panose="05000000000000000000" pitchFamily="2" charset="2"/>
              <a:buChar char="§"/>
            </a:pPr>
            <a:endParaRPr lang="fr-CH" sz="2000" b="1" dirty="0"/>
          </a:p>
        </p:txBody>
      </p:sp>
      <p:pic>
        <p:nvPicPr>
          <p:cNvPr id="4" name="Image 3">
            <a:extLst>
              <a:ext uri="{FF2B5EF4-FFF2-40B4-BE49-F238E27FC236}">
                <a16:creationId xmlns:a16="http://schemas.microsoft.com/office/drawing/2014/main" id="{931DA62F-D3FF-9B34-8638-4D6B0071D0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5" name="Rectangle 4">
            <a:extLst>
              <a:ext uri="{FF2B5EF4-FFF2-40B4-BE49-F238E27FC236}">
                <a16:creationId xmlns:a16="http://schemas.microsoft.com/office/drawing/2014/main" id="{8C292530-98E1-6323-2ECC-C0CC74A6FEB5}"/>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92A6BE27-D946-E099-4BC9-E3F66DCD70F2}"/>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7" name="ZoneTexte 6">
            <a:extLst>
              <a:ext uri="{FF2B5EF4-FFF2-40B4-BE49-F238E27FC236}">
                <a16:creationId xmlns:a16="http://schemas.microsoft.com/office/drawing/2014/main" id="{9D0A285C-B200-4301-1B1B-B60B2263CE02}"/>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Rectangle 7">
            <a:extLst>
              <a:ext uri="{FF2B5EF4-FFF2-40B4-BE49-F238E27FC236}">
                <a16:creationId xmlns:a16="http://schemas.microsoft.com/office/drawing/2014/main" id="{A238EFDB-9DA2-C034-1AEC-F496A4F50483}"/>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10</a:t>
            </a:r>
          </a:p>
        </p:txBody>
      </p:sp>
      <p:pic>
        <p:nvPicPr>
          <p:cNvPr id="10" name="Image 9">
            <a:extLst>
              <a:ext uri="{FF2B5EF4-FFF2-40B4-BE49-F238E27FC236}">
                <a16:creationId xmlns:a16="http://schemas.microsoft.com/office/drawing/2014/main" id="{AE7A817D-937D-6556-FD1D-9152ABA41535}"/>
              </a:ext>
            </a:extLst>
          </p:cNvPr>
          <p:cNvPicPr>
            <a:picLocks noChangeAspect="1"/>
          </p:cNvPicPr>
          <p:nvPr/>
        </p:nvPicPr>
        <p:blipFill>
          <a:blip r:embed="rId3"/>
          <a:stretch>
            <a:fillRect/>
          </a:stretch>
        </p:blipFill>
        <p:spPr>
          <a:xfrm>
            <a:off x="1172183" y="2372097"/>
            <a:ext cx="3820058" cy="247685"/>
          </a:xfrm>
          <a:prstGeom prst="rect">
            <a:avLst/>
          </a:prstGeom>
        </p:spPr>
      </p:pic>
      <p:pic>
        <p:nvPicPr>
          <p:cNvPr id="12" name="Image 11">
            <a:extLst>
              <a:ext uri="{FF2B5EF4-FFF2-40B4-BE49-F238E27FC236}">
                <a16:creationId xmlns:a16="http://schemas.microsoft.com/office/drawing/2014/main" id="{2C961CEE-36EA-2C00-095D-2F81255AE191}"/>
              </a:ext>
            </a:extLst>
          </p:cNvPr>
          <p:cNvPicPr>
            <a:picLocks noChangeAspect="1"/>
          </p:cNvPicPr>
          <p:nvPr/>
        </p:nvPicPr>
        <p:blipFill>
          <a:blip r:embed="rId4"/>
          <a:stretch>
            <a:fillRect/>
          </a:stretch>
        </p:blipFill>
        <p:spPr>
          <a:xfrm>
            <a:off x="1172183" y="2650559"/>
            <a:ext cx="6106377" cy="262425"/>
          </a:xfrm>
          <a:prstGeom prst="rect">
            <a:avLst/>
          </a:prstGeom>
        </p:spPr>
      </p:pic>
      <p:pic>
        <p:nvPicPr>
          <p:cNvPr id="14" name="Image 13">
            <a:extLst>
              <a:ext uri="{FF2B5EF4-FFF2-40B4-BE49-F238E27FC236}">
                <a16:creationId xmlns:a16="http://schemas.microsoft.com/office/drawing/2014/main" id="{F22AA692-A8FA-1E16-7D32-BAB6452AEFF4}"/>
              </a:ext>
            </a:extLst>
          </p:cNvPr>
          <p:cNvPicPr>
            <a:picLocks noChangeAspect="1"/>
          </p:cNvPicPr>
          <p:nvPr/>
        </p:nvPicPr>
        <p:blipFill>
          <a:blip r:embed="rId5"/>
          <a:stretch>
            <a:fillRect/>
          </a:stretch>
        </p:blipFill>
        <p:spPr>
          <a:xfrm>
            <a:off x="1172183" y="5684736"/>
            <a:ext cx="2657846" cy="266737"/>
          </a:xfrm>
          <a:prstGeom prst="rect">
            <a:avLst/>
          </a:prstGeom>
        </p:spPr>
      </p:pic>
      <p:pic>
        <p:nvPicPr>
          <p:cNvPr id="16" name="Image 15">
            <a:extLst>
              <a:ext uri="{FF2B5EF4-FFF2-40B4-BE49-F238E27FC236}">
                <a16:creationId xmlns:a16="http://schemas.microsoft.com/office/drawing/2014/main" id="{EB1D3AE9-83B1-259B-E46B-DE23F79980D9}"/>
              </a:ext>
            </a:extLst>
          </p:cNvPr>
          <p:cNvPicPr>
            <a:picLocks noChangeAspect="1"/>
          </p:cNvPicPr>
          <p:nvPr/>
        </p:nvPicPr>
        <p:blipFill>
          <a:blip r:embed="rId6"/>
          <a:stretch>
            <a:fillRect/>
          </a:stretch>
        </p:blipFill>
        <p:spPr>
          <a:xfrm>
            <a:off x="1172183" y="5914840"/>
            <a:ext cx="6096851" cy="429316"/>
          </a:xfrm>
          <a:prstGeom prst="rect">
            <a:avLst/>
          </a:prstGeom>
        </p:spPr>
      </p:pic>
    </p:spTree>
    <p:extLst>
      <p:ext uri="{BB962C8B-B14F-4D97-AF65-F5344CB8AC3E}">
        <p14:creationId xmlns:p14="http://schemas.microsoft.com/office/powerpoint/2010/main" val="4199067739"/>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8B16D5-35D9-A72C-A6FF-0694B85BA1F1}"/>
              </a:ext>
            </a:extLst>
          </p:cNvPr>
          <p:cNvSpPr>
            <a:spLocks noGrp="1"/>
          </p:cNvSpPr>
          <p:nvPr>
            <p:ph type="title"/>
          </p:nvPr>
        </p:nvSpPr>
        <p:spPr>
          <a:xfrm>
            <a:off x="838201" y="365125"/>
            <a:ext cx="7941906" cy="1325563"/>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C8286422-35C1-74B0-FAC6-04155378B746}"/>
              </a:ext>
            </a:extLst>
          </p:cNvPr>
          <p:cNvSpPr>
            <a:spLocks noGrp="1"/>
          </p:cNvSpPr>
          <p:nvPr>
            <p:ph idx="1"/>
          </p:nvPr>
        </p:nvSpPr>
        <p:spPr/>
        <p:txBody>
          <a:bodyPr/>
          <a:lstStyle/>
          <a:p>
            <a:pPr>
              <a:buFont typeface="Wingdings" panose="05000000000000000000" pitchFamily="2" charset="2"/>
              <a:buChar char="v"/>
            </a:pPr>
            <a:r>
              <a:rPr lang="fr-CH" dirty="0"/>
              <a:t> </a:t>
            </a:r>
            <a:r>
              <a:rPr lang="fr-CH" sz="2000" b="1" dirty="0"/>
              <a:t>Culture, sport, loisirs et églises 					pages 9 et 10 </a:t>
            </a:r>
            <a:endParaRPr lang="fr-CH" sz="2000" dirty="0"/>
          </a:p>
          <a:p>
            <a:pPr algn="just">
              <a:buFont typeface="Wingdings" panose="05000000000000000000" pitchFamily="2" charset="2"/>
              <a:buChar char="§"/>
            </a:pPr>
            <a:r>
              <a:rPr lang="fr-CH" sz="2000" dirty="0"/>
              <a:t>Plusieurs investissements, culturels et sportifs, sont prévus par les sociétés locales, qui peuvent être subventionnés, en partie, par la commune, sous certaines réserves. Ceci explique les montants budgétisés pour ces 2 postes (CHF 6’500.- et CHF 9’000.-).</a:t>
            </a:r>
          </a:p>
          <a:p>
            <a:pPr algn="just">
              <a:buFont typeface="Wingdings" panose="05000000000000000000" pitchFamily="2" charset="2"/>
              <a:buChar char="§"/>
            </a:pPr>
            <a:r>
              <a:rPr lang="fr-CH" sz="2000" dirty="0"/>
              <a:t>Un montant d’environ CHF 2’000.- est prévu pour la confection d’une nouvelle table en bois pour l’extérieur du </a:t>
            </a:r>
            <a:r>
              <a:rPr lang="fr-CH" sz="2000" dirty="0" err="1"/>
              <a:t>Pilay</a:t>
            </a:r>
            <a:r>
              <a:rPr lang="fr-CH" sz="2000" dirty="0"/>
              <a:t>. </a:t>
            </a:r>
          </a:p>
          <a:p>
            <a:pPr>
              <a:buFont typeface="Wingdings" panose="05000000000000000000" pitchFamily="2" charset="2"/>
              <a:buChar char="§"/>
            </a:pPr>
            <a:endParaRPr lang="fr-CH" sz="2000" dirty="0"/>
          </a:p>
        </p:txBody>
      </p:sp>
      <p:pic>
        <p:nvPicPr>
          <p:cNvPr id="4" name="Image 3">
            <a:extLst>
              <a:ext uri="{FF2B5EF4-FFF2-40B4-BE49-F238E27FC236}">
                <a16:creationId xmlns:a16="http://schemas.microsoft.com/office/drawing/2014/main" id="{A3A0F547-3CB5-1CB8-D8A0-54CE828CC4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5" name="Rectangle 4">
            <a:extLst>
              <a:ext uri="{FF2B5EF4-FFF2-40B4-BE49-F238E27FC236}">
                <a16:creationId xmlns:a16="http://schemas.microsoft.com/office/drawing/2014/main" id="{1D623B74-98A5-E14B-BB4E-D217A9FA221D}"/>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CF5E23C9-37A4-3E4F-FA64-96A3453425EE}"/>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7" name="ZoneTexte 6">
            <a:extLst>
              <a:ext uri="{FF2B5EF4-FFF2-40B4-BE49-F238E27FC236}">
                <a16:creationId xmlns:a16="http://schemas.microsoft.com/office/drawing/2014/main" id="{D0499049-4B06-F27D-FD5B-5C0DD5EF1917}"/>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Rectangle 7">
            <a:extLst>
              <a:ext uri="{FF2B5EF4-FFF2-40B4-BE49-F238E27FC236}">
                <a16:creationId xmlns:a16="http://schemas.microsoft.com/office/drawing/2014/main" id="{8EFE3035-A034-635B-4D18-8903E0A085D4}"/>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11</a:t>
            </a:r>
          </a:p>
        </p:txBody>
      </p:sp>
      <p:pic>
        <p:nvPicPr>
          <p:cNvPr id="10" name="Image 9">
            <a:extLst>
              <a:ext uri="{FF2B5EF4-FFF2-40B4-BE49-F238E27FC236}">
                <a16:creationId xmlns:a16="http://schemas.microsoft.com/office/drawing/2014/main" id="{F1129E6C-C782-20BA-00A5-59F28DF60F1A}"/>
              </a:ext>
            </a:extLst>
          </p:cNvPr>
          <p:cNvPicPr>
            <a:picLocks noChangeAspect="1"/>
          </p:cNvPicPr>
          <p:nvPr/>
        </p:nvPicPr>
        <p:blipFill>
          <a:blip r:embed="rId3"/>
          <a:stretch>
            <a:fillRect/>
          </a:stretch>
        </p:blipFill>
        <p:spPr>
          <a:xfrm>
            <a:off x="1148989" y="4096272"/>
            <a:ext cx="3886742" cy="347213"/>
          </a:xfrm>
          <a:prstGeom prst="rect">
            <a:avLst/>
          </a:prstGeom>
        </p:spPr>
      </p:pic>
      <p:pic>
        <p:nvPicPr>
          <p:cNvPr id="12" name="Image 11">
            <a:extLst>
              <a:ext uri="{FF2B5EF4-FFF2-40B4-BE49-F238E27FC236}">
                <a16:creationId xmlns:a16="http://schemas.microsoft.com/office/drawing/2014/main" id="{A7211090-3460-5DFF-39AB-8B112470F2B7}"/>
              </a:ext>
            </a:extLst>
          </p:cNvPr>
          <p:cNvPicPr>
            <a:picLocks noChangeAspect="1"/>
          </p:cNvPicPr>
          <p:nvPr/>
        </p:nvPicPr>
        <p:blipFill>
          <a:blip r:embed="rId4"/>
          <a:stretch>
            <a:fillRect/>
          </a:stretch>
        </p:blipFill>
        <p:spPr>
          <a:xfrm>
            <a:off x="1148989" y="4560389"/>
            <a:ext cx="6115904" cy="347213"/>
          </a:xfrm>
          <a:prstGeom prst="rect">
            <a:avLst/>
          </a:prstGeom>
        </p:spPr>
      </p:pic>
    </p:spTree>
    <p:extLst>
      <p:ext uri="{BB962C8B-B14F-4D97-AF65-F5344CB8AC3E}">
        <p14:creationId xmlns:p14="http://schemas.microsoft.com/office/powerpoint/2010/main" val="1403233265"/>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2EFCA4-3F87-F90A-FC4D-B79AC1A5B127}"/>
              </a:ext>
            </a:extLst>
          </p:cNvPr>
          <p:cNvSpPr>
            <a:spLocks noGrp="1"/>
          </p:cNvSpPr>
          <p:nvPr>
            <p:ph type="title"/>
          </p:nvPr>
        </p:nvSpPr>
        <p:spPr>
          <a:xfrm>
            <a:off x="838200" y="365125"/>
            <a:ext cx="7702685" cy="950491"/>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6C6642F7-19F5-88B6-09B8-3F5469DB6F80}"/>
              </a:ext>
            </a:extLst>
          </p:cNvPr>
          <p:cNvSpPr>
            <a:spLocks noGrp="1"/>
          </p:cNvSpPr>
          <p:nvPr>
            <p:ph idx="1"/>
          </p:nvPr>
        </p:nvSpPr>
        <p:spPr>
          <a:xfrm>
            <a:off x="838200" y="1068149"/>
            <a:ext cx="10515600" cy="5146039"/>
          </a:xfrm>
        </p:spPr>
        <p:txBody>
          <a:bodyPr/>
          <a:lstStyle/>
          <a:p>
            <a:pPr>
              <a:buFont typeface="Wingdings" panose="05000000000000000000" pitchFamily="2" charset="2"/>
              <a:buChar char="v"/>
            </a:pPr>
            <a:r>
              <a:rPr lang="fr-CH" sz="2000" b="1" dirty="0"/>
              <a:t>Santé 									page 11</a:t>
            </a:r>
          </a:p>
          <a:p>
            <a:pPr>
              <a:buFont typeface="Wingdings" panose="05000000000000000000" pitchFamily="2" charset="2"/>
              <a:buChar char="§"/>
            </a:pPr>
            <a:r>
              <a:rPr lang="fr-CH" sz="2000" dirty="0"/>
              <a:t>Rien de particulier à signaler. Perte d’environ CHF 8’000.- comme les années antérieures.</a:t>
            </a:r>
          </a:p>
          <a:p>
            <a:pPr>
              <a:buFont typeface="Wingdings" panose="05000000000000000000" pitchFamily="2" charset="2"/>
              <a:buChar char="§"/>
            </a:pPr>
            <a:endParaRPr lang="fr-CH" sz="2000" dirty="0"/>
          </a:p>
          <a:p>
            <a:pPr>
              <a:buFont typeface="Wingdings" panose="05000000000000000000" pitchFamily="2" charset="2"/>
              <a:buChar char="§"/>
            </a:pPr>
            <a:endParaRPr lang="fr-CH" sz="2000" dirty="0"/>
          </a:p>
          <a:p>
            <a:pPr>
              <a:buFont typeface="Wingdings" panose="05000000000000000000" pitchFamily="2" charset="2"/>
              <a:buChar char="v"/>
            </a:pPr>
            <a:r>
              <a:rPr lang="fr-CH" sz="2000" dirty="0"/>
              <a:t> </a:t>
            </a:r>
            <a:r>
              <a:rPr lang="fr-CH" sz="2000" b="1" dirty="0"/>
              <a:t>Prévoyance sociale 							pages 12,13 et 14</a:t>
            </a:r>
          </a:p>
          <a:p>
            <a:pPr algn="just">
              <a:buFont typeface="Wingdings" panose="05000000000000000000" pitchFamily="2" charset="2"/>
              <a:buChar char="§"/>
            </a:pPr>
            <a:r>
              <a:rPr lang="fr-CH" sz="2000" dirty="0"/>
              <a:t>UAPE : la commune de Bure prévoit un déficit de CHF 15’000.- pour la part de Courtedoux.</a:t>
            </a:r>
          </a:p>
          <a:p>
            <a:pPr algn="just">
              <a:buFont typeface="Wingdings" panose="05000000000000000000" pitchFamily="2" charset="2"/>
              <a:buChar char="§"/>
            </a:pPr>
            <a:r>
              <a:rPr lang="fr-CH" sz="2000" dirty="0"/>
              <a:t>Les versements à l’aide sociale directement aux bénéficiaires de Courtedoux vont probablement baisser en 2026 à CHF 60’000.- contre CHF 133’000.- au budget 2025 car il y a moins de dossiers actuellement.  Mais cela induit que la participation finale aux charges cantonales va augmenter (prévision CHF 335’000.-/ budget 2025 CHF 261’000.-), puisque la répartition se fait au nombre d’habitants. </a:t>
            </a:r>
          </a:p>
          <a:p>
            <a:pPr>
              <a:buFont typeface="Wingdings" panose="05000000000000000000" pitchFamily="2" charset="2"/>
              <a:buChar char="§"/>
            </a:pPr>
            <a:r>
              <a:rPr lang="fr-CH" sz="2000" dirty="0"/>
              <a:t>On espère toutefois des remboursements d’aide sociale d’environ CHF 25’000.-.</a:t>
            </a:r>
          </a:p>
        </p:txBody>
      </p:sp>
      <p:pic>
        <p:nvPicPr>
          <p:cNvPr id="4" name="Image 3">
            <a:extLst>
              <a:ext uri="{FF2B5EF4-FFF2-40B4-BE49-F238E27FC236}">
                <a16:creationId xmlns:a16="http://schemas.microsoft.com/office/drawing/2014/main" id="{62F98A91-B73B-AD37-41F4-AA9EC6897F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5" name="Rectangle 4">
            <a:extLst>
              <a:ext uri="{FF2B5EF4-FFF2-40B4-BE49-F238E27FC236}">
                <a16:creationId xmlns:a16="http://schemas.microsoft.com/office/drawing/2014/main" id="{65D06C6F-7802-AF72-969B-6DB6BC8BC90E}"/>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B57A2DA9-A41D-2BA4-A3C2-5F644A2BE779}"/>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7" name="ZoneTexte 6">
            <a:extLst>
              <a:ext uri="{FF2B5EF4-FFF2-40B4-BE49-F238E27FC236}">
                <a16:creationId xmlns:a16="http://schemas.microsoft.com/office/drawing/2014/main" id="{A400389A-E1ED-7503-59DA-62ED18FBABAB}"/>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Rectangle 7">
            <a:extLst>
              <a:ext uri="{FF2B5EF4-FFF2-40B4-BE49-F238E27FC236}">
                <a16:creationId xmlns:a16="http://schemas.microsoft.com/office/drawing/2014/main" id="{E6953FE0-E57A-1B92-6FC3-862679E68008}"/>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12</a:t>
            </a:r>
          </a:p>
        </p:txBody>
      </p:sp>
      <p:pic>
        <p:nvPicPr>
          <p:cNvPr id="10" name="Image 9">
            <a:extLst>
              <a:ext uri="{FF2B5EF4-FFF2-40B4-BE49-F238E27FC236}">
                <a16:creationId xmlns:a16="http://schemas.microsoft.com/office/drawing/2014/main" id="{E4D04A54-596C-DAF7-3D83-FA5579105F43}"/>
              </a:ext>
            </a:extLst>
          </p:cNvPr>
          <p:cNvPicPr>
            <a:picLocks noChangeAspect="1"/>
          </p:cNvPicPr>
          <p:nvPr/>
        </p:nvPicPr>
        <p:blipFill>
          <a:blip r:embed="rId3"/>
          <a:stretch>
            <a:fillRect/>
          </a:stretch>
        </p:blipFill>
        <p:spPr>
          <a:xfrm>
            <a:off x="1131662" y="1859119"/>
            <a:ext cx="2314898" cy="285790"/>
          </a:xfrm>
          <a:prstGeom prst="rect">
            <a:avLst/>
          </a:prstGeom>
        </p:spPr>
      </p:pic>
      <p:pic>
        <p:nvPicPr>
          <p:cNvPr id="12" name="Image 11">
            <a:extLst>
              <a:ext uri="{FF2B5EF4-FFF2-40B4-BE49-F238E27FC236}">
                <a16:creationId xmlns:a16="http://schemas.microsoft.com/office/drawing/2014/main" id="{3D8A8008-8854-7FCD-5D43-946692A9F4B8}"/>
              </a:ext>
            </a:extLst>
          </p:cNvPr>
          <p:cNvPicPr>
            <a:picLocks noChangeAspect="1"/>
          </p:cNvPicPr>
          <p:nvPr/>
        </p:nvPicPr>
        <p:blipFill>
          <a:blip r:embed="rId4"/>
          <a:stretch>
            <a:fillRect/>
          </a:stretch>
        </p:blipFill>
        <p:spPr>
          <a:xfrm>
            <a:off x="1131660" y="2144909"/>
            <a:ext cx="6096851" cy="353577"/>
          </a:xfrm>
          <a:prstGeom prst="rect">
            <a:avLst/>
          </a:prstGeom>
        </p:spPr>
      </p:pic>
      <p:pic>
        <p:nvPicPr>
          <p:cNvPr id="14" name="Image 13">
            <a:extLst>
              <a:ext uri="{FF2B5EF4-FFF2-40B4-BE49-F238E27FC236}">
                <a16:creationId xmlns:a16="http://schemas.microsoft.com/office/drawing/2014/main" id="{84C44CA2-F3F8-001E-318B-207FE4A4399D}"/>
              </a:ext>
            </a:extLst>
          </p:cNvPr>
          <p:cNvPicPr>
            <a:picLocks noChangeAspect="1"/>
          </p:cNvPicPr>
          <p:nvPr/>
        </p:nvPicPr>
        <p:blipFill>
          <a:blip r:embed="rId5"/>
          <a:stretch>
            <a:fillRect/>
          </a:stretch>
        </p:blipFill>
        <p:spPr>
          <a:xfrm>
            <a:off x="1131662" y="5392584"/>
            <a:ext cx="2876951" cy="257211"/>
          </a:xfrm>
          <a:prstGeom prst="rect">
            <a:avLst/>
          </a:prstGeom>
        </p:spPr>
      </p:pic>
      <p:pic>
        <p:nvPicPr>
          <p:cNvPr id="16" name="Image 15">
            <a:extLst>
              <a:ext uri="{FF2B5EF4-FFF2-40B4-BE49-F238E27FC236}">
                <a16:creationId xmlns:a16="http://schemas.microsoft.com/office/drawing/2014/main" id="{B29DF193-2380-2251-319A-4AA369B115F5}"/>
              </a:ext>
            </a:extLst>
          </p:cNvPr>
          <p:cNvPicPr>
            <a:picLocks noChangeAspect="1"/>
          </p:cNvPicPr>
          <p:nvPr/>
        </p:nvPicPr>
        <p:blipFill>
          <a:blip r:embed="rId6"/>
          <a:stretch>
            <a:fillRect/>
          </a:stretch>
        </p:blipFill>
        <p:spPr>
          <a:xfrm>
            <a:off x="1064975" y="5649796"/>
            <a:ext cx="6230219" cy="419232"/>
          </a:xfrm>
          <a:prstGeom prst="rect">
            <a:avLst/>
          </a:prstGeom>
        </p:spPr>
      </p:pic>
    </p:spTree>
    <p:extLst>
      <p:ext uri="{BB962C8B-B14F-4D97-AF65-F5344CB8AC3E}">
        <p14:creationId xmlns:p14="http://schemas.microsoft.com/office/powerpoint/2010/main" val="1336402885"/>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A8399D-C846-332D-31D0-0DD3BE2339BC}"/>
              </a:ext>
            </a:extLst>
          </p:cNvPr>
          <p:cNvSpPr>
            <a:spLocks noGrp="1"/>
          </p:cNvSpPr>
          <p:nvPr>
            <p:ph type="title"/>
          </p:nvPr>
        </p:nvSpPr>
        <p:spPr>
          <a:xfrm>
            <a:off x="838200" y="365126"/>
            <a:ext cx="8140430" cy="866516"/>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E3DFC53D-1BD5-296B-6549-F97086EFECC9}"/>
              </a:ext>
            </a:extLst>
          </p:cNvPr>
          <p:cNvSpPr>
            <a:spLocks noGrp="1"/>
          </p:cNvSpPr>
          <p:nvPr>
            <p:ph idx="1"/>
          </p:nvPr>
        </p:nvSpPr>
        <p:spPr>
          <a:xfrm>
            <a:off x="838200" y="1352939"/>
            <a:ext cx="10515600" cy="4889240"/>
          </a:xfrm>
        </p:spPr>
        <p:txBody>
          <a:bodyPr/>
          <a:lstStyle/>
          <a:p>
            <a:pPr>
              <a:buFont typeface="Wingdings" panose="05000000000000000000" pitchFamily="2" charset="2"/>
              <a:buChar char="v"/>
            </a:pPr>
            <a:endParaRPr lang="fr-CH" sz="2000" b="1" dirty="0"/>
          </a:p>
          <a:p>
            <a:pPr>
              <a:buFont typeface="Wingdings" panose="05000000000000000000" pitchFamily="2" charset="2"/>
              <a:buChar char="v"/>
            </a:pPr>
            <a:r>
              <a:rPr lang="fr-CH" sz="2000" b="1" dirty="0"/>
              <a:t>Trafic et télécommunications						pages 15 et 16</a:t>
            </a:r>
          </a:p>
          <a:p>
            <a:pPr marL="0" indent="0">
              <a:buNone/>
            </a:pPr>
            <a:endParaRPr lang="fr-CH" sz="2000" b="1" dirty="0"/>
          </a:p>
          <a:p>
            <a:pPr algn="just">
              <a:buFont typeface="Wingdings" panose="05000000000000000000" pitchFamily="2" charset="2"/>
              <a:buChar char="§"/>
            </a:pPr>
            <a:r>
              <a:rPr lang="fr-CH" sz="2000" dirty="0"/>
              <a:t>Au niveau des routes communales, rien de particulier n’est prévu au niveau du fonctionnement si ce n’est l’élargissement du chemin entre la rue du Collège et la Vie d’eau (à la sortie du village) pour CHF 3’000.-. Ces travaux seront effectués en grande partie par le voyer communal. Le solde de CHF 7’000.- est mis en réserve pour les travaux habituels. </a:t>
            </a:r>
            <a:endParaRPr lang="fr-CH" sz="2000" dirty="0">
              <a:solidFill>
                <a:srgbClr val="FF0000"/>
              </a:solidFill>
            </a:endParaRPr>
          </a:p>
          <a:p>
            <a:pPr algn="just">
              <a:buFont typeface="Wingdings" panose="05000000000000000000" pitchFamily="2" charset="2"/>
              <a:buChar char="§"/>
            </a:pPr>
            <a:r>
              <a:rPr lang="fr-CH" sz="2000" dirty="0"/>
              <a:t>Une estimation de CHF 6’000.- d’intérêts bancaires pour la route de la Combatte vient s’ajouter au CHF 16’800.- des autres intérêts bancaires liés aux différentes traversées du village. Jusqu’à présent les travaux de la Combatte ont été payés par le compte courant, donc sans frais d’intérêts bancaires.</a:t>
            </a:r>
          </a:p>
        </p:txBody>
      </p:sp>
      <p:pic>
        <p:nvPicPr>
          <p:cNvPr id="4" name="Image 3">
            <a:extLst>
              <a:ext uri="{FF2B5EF4-FFF2-40B4-BE49-F238E27FC236}">
                <a16:creationId xmlns:a16="http://schemas.microsoft.com/office/drawing/2014/main" id="{02B284EA-590D-9716-FBFB-C9C3CF9E65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5" name="Rectangle 4">
            <a:extLst>
              <a:ext uri="{FF2B5EF4-FFF2-40B4-BE49-F238E27FC236}">
                <a16:creationId xmlns:a16="http://schemas.microsoft.com/office/drawing/2014/main" id="{DE188727-D60A-448E-3D56-1D2571B85C24}"/>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086150AC-07AB-04B1-EAD9-533314A0CF73}"/>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7" name="ZoneTexte 6">
            <a:extLst>
              <a:ext uri="{FF2B5EF4-FFF2-40B4-BE49-F238E27FC236}">
                <a16:creationId xmlns:a16="http://schemas.microsoft.com/office/drawing/2014/main" id="{8B2E2B0B-404E-1B93-4F98-F95F6F7BA5EE}"/>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Rectangle 7">
            <a:extLst>
              <a:ext uri="{FF2B5EF4-FFF2-40B4-BE49-F238E27FC236}">
                <a16:creationId xmlns:a16="http://schemas.microsoft.com/office/drawing/2014/main" id="{9573DF21-9808-0A0F-9A1E-A49CD70FD1E6}"/>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pic>
        <p:nvPicPr>
          <p:cNvPr id="10" name="Image 9">
            <a:extLst>
              <a:ext uri="{FF2B5EF4-FFF2-40B4-BE49-F238E27FC236}">
                <a16:creationId xmlns:a16="http://schemas.microsoft.com/office/drawing/2014/main" id="{36326859-4D93-30A2-BA4E-3AB691E88736}"/>
              </a:ext>
            </a:extLst>
          </p:cNvPr>
          <p:cNvPicPr>
            <a:picLocks noChangeAspect="1"/>
          </p:cNvPicPr>
          <p:nvPr/>
        </p:nvPicPr>
        <p:blipFill>
          <a:blip r:embed="rId3"/>
          <a:stretch>
            <a:fillRect/>
          </a:stretch>
        </p:blipFill>
        <p:spPr>
          <a:xfrm>
            <a:off x="1184458" y="4931282"/>
            <a:ext cx="3477110" cy="276264"/>
          </a:xfrm>
          <a:prstGeom prst="rect">
            <a:avLst/>
          </a:prstGeom>
        </p:spPr>
      </p:pic>
      <p:pic>
        <p:nvPicPr>
          <p:cNvPr id="12" name="Image 11">
            <a:extLst>
              <a:ext uri="{FF2B5EF4-FFF2-40B4-BE49-F238E27FC236}">
                <a16:creationId xmlns:a16="http://schemas.microsoft.com/office/drawing/2014/main" id="{E71153D7-E6B9-14EC-1A11-27CDC9D8A3C3}"/>
              </a:ext>
            </a:extLst>
          </p:cNvPr>
          <p:cNvPicPr>
            <a:picLocks noChangeAspect="1"/>
          </p:cNvPicPr>
          <p:nvPr/>
        </p:nvPicPr>
        <p:blipFill>
          <a:blip r:embed="rId4"/>
          <a:stretch>
            <a:fillRect/>
          </a:stretch>
        </p:blipFill>
        <p:spPr>
          <a:xfrm>
            <a:off x="1184458" y="5238324"/>
            <a:ext cx="6068272" cy="266737"/>
          </a:xfrm>
          <a:prstGeom prst="rect">
            <a:avLst/>
          </a:prstGeom>
        </p:spPr>
      </p:pic>
    </p:spTree>
    <p:extLst>
      <p:ext uri="{BB962C8B-B14F-4D97-AF65-F5344CB8AC3E}">
        <p14:creationId xmlns:p14="http://schemas.microsoft.com/office/powerpoint/2010/main" val="3287295825"/>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FF43F3-A36A-C85F-0948-B15B47F3178D}"/>
              </a:ext>
            </a:extLst>
          </p:cNvPr>
          <p:cNvSpPr>
            <a:spLocks noGrp="1"/>
          </p:cNvSpPr>
          <p:nvPr>
            <p:ph type="title"/>
          </p:nvPr>
        </p:nvSpPr>
        <p:spPr>
          <a:xfrm>
            <a:off x="838200" y="365125"/>
            <a:ext cx="8013970" cy="1325563"/>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9906EFC5-1FAF-B9FE-84E5-40B571E9BE55}"/>
              </a:ext>
            </a:extLst>
          </p:cNvPr>
          <p:cNvSpPr>
            <a:spLocks noGrp="1"/>
          </p:cNvSpPr>
          <p:nvPr>
            <p:ph idx="1"/>
          </p:nvPr>
        </p:nvSpPr>
        <p:spPr>
          <a:xfrm>
            <a:off x="838200" y="1517714"/>
            <a:ext cx="10515600" cy="4883085"/>
          </a:xfrm>
        </p:spPr>
        <p:txBody>
          <a:bodyPr>
            <a:normAutofit/>
          </a:bodyPr>
          <a:lstStyle/>
          <a:p>
            <a:pPr>
              <a:buFont typeface="Wingdings" panose="05000000000000000000" pitchFamily="2" charset="2"/>
              <a:buChar char="v"/>
            </a:pPr>
            <a:r>
              <a:rPr lang="fr-CH" sz="2000" b="1" dirty="0"/>
              <a:t>Approvisionnement en eau 	7100						page 17</a:t>
            </a:r>
          </a:p>
          <a:p>
            <a:pPr algn="just">
              <a:buFont typeface="Wingdings" panose="05000000000000000000" pitchFamily="2" charset="2"/>
              <a:buChar char="§"/>
            </a:pPr>
            <a:r>
              <a:rPr lang="fr-CH" sz="2000" dirty="0"/>
              <a:t>Le conseil communal a estimé prudent d’augmenter ce poste car on a constaté déjà  plusieurs fuites d’eau en 2025. C’est pour cette raison que le conseil communal a mis CHF 25’000.- au budget. </a:t>
            </a:r>
          </a:p>
          <a:p>
            <a:pPr>
              <a:buFont typeface="Wingdings" panose="05000000000000000000" pitchFamily="2" charset="2"/>
              <a:buChar char="§"/>
            </a:pPr>
            <a:r>
              <a:rPr lang="fr-CH" sz="2000" dirty="0"/>
              <a:t>La contribution au syndicat SEHA a été revue à la baisse vu la tendance des dernières années. </a:t>
            </a:r>
          </a:p>
          <a:p>
            <a:pPr algn="just">
              <a:buFont typeface="Wingdings" panose="05000000000000000000" pitchFamily="2" charset="2"/>
              <a:buChar char="§"/>
            </a:pPr>
            <a:r>
              <a:rPr lang="fr-CH" sz="2000" dirty="0"/>
              <a:t>Toutefois cela ne suffit pas à combler le déficit de ce financement spécial. En effet, on constate une baisse des revenus au niveau de la consommation d’eau dans les comptes 2025. Ne sachant pas s’il s’agit d’une baisse isolée ou si elle va perdurer les années futures, le conseil communal a préféré estimer des revenus des taxes sur la consommation d’eau plus bas. </a:t>
            </a:r>
          </a:p>
          <a:p>
            <a:pPr algn="just">
              <a:buFont typeface="Wingdings" panose="05000000000000000000" pitchFamily="2" charset="2"/>
              <a:buChar char="§"/>
            </a:pPr>
            <a:r>
              <a:rPr lang="fr-CH" sz="2000" dirty="0"/>
              <a:t>Ceci fait que le financement spécial d’approvisionnement en eau potable boucle sur un déficit présumé de CHF 23’690.-.</a:t>
            </a:r>
          </a:p>
        </p:txBody>
      </p:sp>
      <p:pic>
        <p:nvPicPr>
          <p:cNvPr id="4" name="Image 3">
            <a:extLst>
              <a:ext uri="{FF2B5EF4-FFF2-40B4-BE49-F238E27FC236}">
                <a16:creationId xmlns:a16="http://schemas.microsoft.com/office/drawing/2014/main" id="{6E20DDC1-DBC9-30A9-AA21-B6D5854275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pic>
        <p:nvPicPr>
          <p:cNvPr id="12" name="Image 11">
            <a:extLst>
              <a:ext uri="{FF2B5EF4-FFF2-40B4-BE49-F238E27FC236}">
                <a16:creationId xmlns:a16="http://schemas.microsoft.com/office/drawing/2014/main" id="{FD094D35-E015-1F44-3DE0-FA3B7B29107F}"/>
              </a:ext>
            </a:extLst>
          </p:cNvPr>
          <p:cNvPicPr>
            <a:picLocks noChangeAspect="1"/>
          </p:cNvPicPr>
          <p:nvPr/>
        </p:nvPicPr>
        <p:blipFill>
          <a:blip r:embed="rId3"/>
          <a:stretch>
            <a:fillRect/>
          </a:stretch>
        </p:blipFill>
        <p:spPr>
          <a:xfrm>
            <a:off x="1164695" y="5340286"/>
            <a:ext cx="3953427" cy="295316"/>
          </a:xfrm>
          <a:prstGeom prst="rect">
            <a:avLst/>
          </a:prstGeom>
        </p:spPr>
      </p:pic>
      <p:pic>
        <p:nvPicPr>
          <p:cNvPr id="15" name="Image 14">
            <a:extLst>
              <a:ext uri="{FF2B5EF4-FFF2-40B4-BE49-F238E27FC236}">
                <a16:creationId xmlns:a16="http://schemas.microsoft.com/office/drawing/2014/main" id="{EF42BDB5-C0F2-CAF9-C421-2B75BB1A5013}"/>
              </a:ext>
            </a:extLst>
          </p:cNvPr>
          <p:cNvPicPr>
            <a:picLocks noChangeAspect="1"/>
          </p:cNvPicPr>
          <p:nvPr/>
        </p:nvPicPr>
        <p:blipFill>
          <a:blip r:embed="rId4"/>
          <a:stretch>
            <a:fillRect/>
          </a:stretch>
        </p:blipFill>
        <p:spPr>
          <a:xfrm>
            <a:off x="1153732" y="5675252"/>
            <a:ext cx="7382905" cy="342948"/>
          </a:xfrm>
          <a:prstGeom prst="rect">
            <a:avLst/>
          </a:prstGeom>
        </p:spPr>
      </p:pic>
      <p:sp>
        <p:nvSpPr>
          <p:cNvPr id="5" name="Rectangle 4">
            <a:extLst>
              <a:ext uri="{FF2B5EF4-FFF2-40B4-BE49-F238E27FC236}">
                <a16:creationId xmlns:a16="http://schemas.microsoft.com/office/drawing/2014/main" id="{9AE6F19B-3DBB-1756-E695-DB9DF663E3FE}"/>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835000F7-A41B-63B2-DE47-FA8364DA3855}"/>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7" name="ZoneTexte 6">
            <a:extLst>
              <a:ext uri="{FF2B5EF4-FFF2-40B4-BE49-F238E27FC236}">
                <a16:creationId xmlns:a16="http://schemas.microsoft.com/office/drawing/2014/main" id="{7C47805A-D590-1098-7565-CAB75E77EEED}"/>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Rectangle 7">
            <a:extLst>
              <a:ext uri="{FF2B5EF4-FFF2-40B4-BE49-F238E27FC236}">
                <a16:creationId xmlns:a16="http://schemas.microsoft.com/office/drawing/2014/main" id="{553AB3AD-80A8-F98E-CB14-B6253BB42DE7}"/>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13</a:t>
            </a:r>
          </a:p>
        </p:txBody>
      </p:sp>
    </p:spTree>
    <p:extLst>
      <p:ext uri="{BB962C8B-B14F-4D97-AF65-F5344CB8AC3E}">
        <p14:creationId xmlns:p14="http://schemas.microsoft.com/office/powerpoint/2010/main" val="2420736713"/>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693383-02EB-0B92-E2D6-C8ED9CF8E4A0}"/>
              </a:ext>
            </a:extLst>
          </p:cNvPr>
          <p:cNvSpPr>
            <a:spLocks noGrp="1"/>
          </p:cNvSpPr>
          <p:nvPr>
            <p:ph type="title"/>
          </p:nvPr>
        </p:nvSpPr>
        <p:spPr>
          <a:xfrm>
            <a:off x="838200" y="365126"/>
            <a:ext cx="7761051" cy="866515"/>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387276A0-14AC-AD2C-3414-FEE43EFA0EB5}"/>
              </a:ext>
            </a:extLst>
          </p:cNvPr>
          <p:cNvSpPr>
            <a:spLocks noGrp="1"/>
          </p:cNvSpPr>
          <p:nvPr>
            <p:ph idx="1"/>
          </p:nvPr>
        </p:nvSpPr>
        <p:spPr>
          <a:xfrm>
            <a:off x="782108" y="1121888"/>
            <a:ext cx="10515600" cy="5336002"/>
          </a:xfrm>
        </p:spPr>
        <p:txBody>
          <a:bodyPr>
            <a:normAutofit lnSpcReduction="10000"/>
          </a:bodyPr>
          <a:lstStyle/>
          <a:p>
            <a:pPr>
              <a:buFont typeface="Wingdings" panose="05000000000000000000" pitchFamily="2" charset="2"/>
              <a:buChar char="v"/>
            </a:pPr>
            <a:r>
              <a:rPr lang="fr-CH" dirty="0"/>
              <a:t> </a:t>
            </a:r>
            <a:r>
              <a:rPr lang="fr-CH" sz="2000" b="1" dirty="0"/>
              <a:t>Assainissement des eaux 	7200					pages 17 et 18 </a:t>
            </a:r>
          </a:p>
          <a:p>
            <a:pPr>
              <a:buFont typeface="Wingdings" panose="05000000000000000000" pitchFamily="2" charset="2"/>
              <a:buChar char="§"/>
            </a:pPr>
            <a:r>
              <a:rPr lang="fr-CH" sz="2000" dirty="0"/>
              <a:t>Ce financement spécial se présente mal en 2026 pour 2 raisons : </a:t>
            </a:r>
          </a:p>
          <a:p>
            <a:pPr algn="just">
              <a:buFontTx/>
              <a:buChar char="-"/>
            </a:pPr>
            <a:r>
              <a:rPr lang="fr-CH" sz="2000" dirty="0"/>
              <a:t>La première concerne le syndicat d’épuration des eaux Porrentruy et environ qui a augmenté sa demande de contribution aux communes de 30%. La contribution 2026 a donc dû être augmentée à CHF 92’000.- au lieu de CHF 75’000.- les années antérieures. Il l’explique par le fonctionnement du traitement des micropolluants en lien avec les nouvelles installations et normes en vigueur. </a:t>
            </a:r>
          </a:p>
          <a:p>
            <a:pPr algn="just">
              <a:buFontTx/>
              <a:buChar char="-"/>
            </a:pPr>
            <a:r>
              <a:rPr lang="fr-CH" sz="2000" dirty="0"/>
              <a:t>La deuxième raison est identique à l’approvisionnement en eau. La baisse de consommation induit moins   d’épuration. Là également, le conseil communal a préféré estimer des revenus des taxes en diminution. </a:t>
            </a:r>
          </a:p>
          <a:p>
            <a:pPr>
              <a:buFont typeface="Wingdings" panose="05000000000000000000" pitchFamily="2" charset="2"/>
              <a:buChar char="§"/>
            </a:pPr>
            <a:r>
              <a:rPr lang="fr-CH" sz="2000" dirty="0"/>
              <a:t>Ce financement spécial prévoit une perte de CHF 52’790.-. </a:t>
            </a:r>
          </a:p>
          <a:p>
            <a:pPr>
              <a:buFont typeface="Wingdings" panose="05000000000000000000" pitchFamily="2" charset="2"/>
              <a:buChar char="§"/>
            </a:pPr>
            <a:endParaRPr lang="fr-CH" sz="2000" dirty="0"/>
          </a:p>
          <a:p>
            <a:pPr marL="0" indent="0">
              <a:buNone/>
            </a:pPr>
            <a:endParaRPr lang="fr-CH" sz="2000" dirty="0"/>
          </a:p>
          <a:p>
            <a:pPr marL="0" indent="0" algn="just">
              <a:buNone/>
            </a:pPr>
            <a:r>
              <a:rPr lang="fr-CH" sz="2000" dirty="0"/>
              <a:t>Les déficits de ces deux financements spéciaux sont préoccupants. Le Conseil communal a décidé de ne pas prendre de mesure cette année et verra si la tendance 2025 se poursuit en 2026. Si c’est le cas il faudra trouver des solutions, qui passeront peut-être par des augmentations de tarifs pour ces deux financements spéciaux. </a:t>
            </a:r>
          </a:p>
        </p:txBody>
      </p:sp>
      <p:pic>
        <p:nvPicPr>
          <p:cNvPr id="4" name="Image 3">
            <a:extLst>
              <a:ext uri="{FF2B5EF4-FFF2-40B4-BE49-F238E27FC236}">
                <a16:creationId xmlns:a16="http://schemas.microsoft.com/office/drawing/2014/main" id="{3D94635C-1D7A-246A-DD36-A03F3A9563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pic>
        <p:nvPicPr>
          <p:cNvPr id="6" name="Image 5">
            <a:extLst>
              <a:ext uri="{FF2B5EF4-FFF2-40B4-BE49-F238E27FC236}">
                <a16:creationId xmlns:a16="http://schemas.microsoft.com/office/drawing/2014/main" id="{E1C80394-9908-6A21-FAE5-BA935FC1F31A}"/>
              </a:ext>
            </a:extLst>
          </p:cNvPr>
          <p:cNvPicPr>
            <a:picLocks noChangeAspect="1"/>
          </p:cNvPicPr>
          <p:nvPr/>
        </p:nvPicPr>
        <p:blipFill>
          <a:blip r:embed="rId3"/>
          <a:stretch>
            <a:fillRect/>
          </a:stretch>
        </p:blipFill>
        <p:spPr>
          <a:xfrm>
            <a:off x="1142245" y="4594234"/>
            <a:ext cx="3858163" cy="295316"/>
          </a:xfrm>
          <a:prstGeom prst="rect">
            <a:avLst/>
          </a:prstGeom>
        </p:spPr>
      </p:pic>
      <p:pic>
        <p:nvPicPr>
          <p:cNvPr id="8" name="Image 7">
            <a:extLst>
              <a:ext uri="{FF2B5EF4-FFF2-40B4-BE49-F238E27FC236}">
                <a16:creationId xmlns:a16="http://schemas.microsoft.com/office/drawing/2014/main" id="{B9D414E5-47B9-D188-D57E-309FD8E33D75}"/>
              </a:ext>
            </a:extLst>
          </p:cNvPr>
          <p:cNvPicPr>
            <a:picLocks noChangeAspect="1"/>
          </p:cNvPicPr>
          <p:nvPr/>
        </p:nvPicPr>
        <p:blipFill>
          <a:blip r:embed="rId4"/>
          <a:stretch>
            <a:fillRect/>
          </a:stretch>
        </p:blipFill>
        <p:spPr>
          <a:xfrm>
            <a:off x="1142245" y="4889550"/>
            <a:ext cx="7316221" cy="381053"/>
          </a:xfrm>
          <a:prstGeom prst="rect">
            <a:avLst/>
          </a:prstGeom>
        </p:spPr>
      </p:pic>
      <p:sp>
        <p:nvSpPr>
          <p:cNvPr id="5" name="Rectangle 4">
            <a:extLst>
              <a:ext uri="{FF2B5EF4-FFF2-40B4-BE49-F238E27FC236}">
                <a16:creationId xmlns:a16="http://schemas.microsoft.com/office/drawing/2014/main" id="{171A7AD0-F59D-2B7E-6732-6355061F00C7}"/>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7" name="ZoneTexte 6">
            <a:extLst>
              <a:ext uri="{FF2B5EF4-FFF2-40B4-BE49-F238E27FC236}">
                <a16:creationId xmlns:a16="http://schemas.microsoft.com/office/drawing/2014/main" id="{7831BB90-9D2A-A138-A2D0-A6B8E4B9B09A}"/>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9" name="ZoneTexte 8">
            <a:extLst>
              <a:ext uri="{FF2B5EF4-FFF2-40B4-BE49-F238E27FC236}">
                <a16:creationId xmlns:a16="http://schemas.microsoft.com/office/drawing/2014/main" id="{7CEC302C-BEAC-6834-7644-71DBA24E535B}"/>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10" name="Rectangle 9">
            <a:extLst>
              <a:ext uri="{FF2B5EF4-FFF2-40B4-BE49-F238E27FC236}">
                <a16:creationId xmlns:a16="http://schemas.microsoft.com/office/drawing/2014/main" id="{A7B2A1DE-F797-130B-974C-AD1015D7FF18}"/>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14</a:t>
            </a:r>
          </a:p>
        </p:txBody>
      </p:sp>
    </p:spTree>
    <p:extLst>
      <p:ext uri="{BB962C8B-B14F-4D97-AF65-F5344CB8AC3E}">
        <p14:creationId xmlns:p14="http://schemas.microsoft.com/office/powerpoint/2010/main" val="2187426058"/>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88CD0C-EB97-C5E2-C5CB-02593D053509}"/>
              </a:ext>
            </a:extLst>
          </p:cNvPr>
          <p:cNvSpPr>
            <a:spLocks noGrp="1"/>
          </p:cNvSpPr>
          <p:nvPr>
            <p:ph type="title"/>
          </p:nvPr>
        </p:nvSpPr>
        <p:spPr>
          <a:xfrm>
            <a:off x="838200" y="365125"/>
            <a:ext cx="7702685" cy="675735"/>
          </a:xfrm>
        </p:spPr>
        <p:txBody>
          <a:bodyPr>
            <a:normAutofit fontScale="90000"/>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0086A7B2-5854-3AC3-EFA1-D9BC68C5A2D6}"/>
              </a:ext>
            </a:extLst>
          </p:cNvPr>
          <p:cNvSpPr>
            <a:spLocks noGrp="1"/>
          </p:cNvSpPr>
          <p:nvPr>
            <p:ph idx="1"/>
          </p:nvPr>
        </p:nvSpPr>
        <p:spPr>
          <a:xfrm>
            <a:off x="773464" y="1040860"/>
            <a:ext cx="10515600" cy="5313287"/>
          </a:xfrm>
        </p:spPr>
        <p:txBody>
          <a:bodyPr>
            <a:normAutofit/>
          </a:bodyPr>
          <a:lstStyle/>
          <a:p>
            <a:pPr>
              <a:buFont typeface="Wingdings" panose="05000000000000000000" pitchFamily="2" charset="2"/>
              <a:buChar char="v"/>
            </a:pPr>
            <a:r>
              <a:rPr lang="fr-CH" sz="2000" b="1" dirty="0"/>
              <a:t>Déchets  7300									page 18</a:t>
            </a:r>
          </a:p>
          <a:p>
            <a:pPr algn="just">
              <a:buFont typeface="Wingdings" panose="05000000000000000000" pitchFamily="2" charset="2"/>
              <a:buChar char="§"/>
            </a:pPr>
            <a:r>
              <a:rPr lang="fr-CH" sz="2000" dirty="0"/>
              <a:t>Le budget concernant les déchets a été établi sur la base du nouveau règlement communal présenté ce soir. Il prévoit : </a:t>
            </a:r>
          </a:p>
          <a:p>
            <a:pPr algn="just">
              <a:buFontTx/>
              <a:buChar char="-"/>
            </a:pPr>
            <a:r>
              <a:rPr lang="fr-CH" sz="2000" dirty="0"/>
              <a:t>une baisse des frais liés aux déchets encombrants (il restera presque uniquement ceux générés par le travail de la voirie). Il a été estimé un montant de CHF 1’000.- contre CHF 12’000.- au budget 2025. </a:t>
            </a:r>
          </a:p>
          <a:p>
            <a:pPr algn="just">
              <a:buFontTx/>
              <a:buChar char="-"/>
            </a:pPr>
            <a:r>
              <a:rPr lang="fr-CH" sz="2000" dirty="0"/>
              <a:t>Les frais budgétisés pour les déchets verts 2026 sont diminués par rapport à 2025. De ce fait le montant de CHF 9’000.- a été revu à la baisse pour passer à CHF 5’000.- . </a:t>
            </a:r>
          </a:p>
          <a:p>
            <a:pPr algn="just">
              <a:buFontTx/>
              <a:buChar char="-"/>
            </a:pPr>
            <a:r>
              <a:rPr lang="fr-CH" sz="2000" dirty="0"/>
              <a:t>Un montant de CHF 9’000.- est prévu pour finaliser les alentours des moloks. En effet, le SIDP prend à sa charge les moloks et leur installation. </a:t>
            </a:r>
          </a:p>
          <a:p>
            <a:pPr algn="just">
              <a:buFontTx/>
              <a:buChar char="-"/>
            </a:pPr>
            <a:r>
              <a:rPr lang="fr-CH" sz="2000" dirty="0"/>
              <a:t>Les revenus générés par les taxes, dont les montants proposés pour 2026 ont été expliqués au début de cette présentation, seront de CHF 53’000.-, ce qui permettra à ce financement spécial de générer un petit bénéfice de CHF 1’348.-. </a:t>
            </a:r>
          </a:p>
          <a:p>
            <a:pPr algn="just">
              <a:buFont typeface="Wingdings" panose="05000000000000000000" pitchFamily="2" charset="2"/>
              <a:buChar char="§"/>
            </a:pPr>
            <a:endParaRPr lang="fr-CH" sz="2000" dirty="0"/>
          </a:p>
        </p:txBody>
      </p:sp>
      <p:pic>
        <p:nvPicPr>
          <p:cNvPr id="4" name="Image 3">
            <a:extLst>
              <a:ext uri="{FF2B5EF4-FFF2-40B4-BE49-F238E27FC236}">
                <a16:creationId xmlns:a16="http://schemas.microsoft.com/office/drawing/2014/main" id="{8E137154-CF57-8830-F6D2-B71C8E1D41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pic>
        <p:nvPicPr>
          <p:cNvPr id="6" name="Image 5">
            <a:extLst>
              <a:ext uri="{FF2B5EF4-FFF2-40B4-BE49-F238E27FC236}">
                <a16:creationId xmlns:a16="http://schemas.microsoft.com/office/drawing/2014/main" id="{B522BE9A-EB0A-7095-9568-68CCC7CCD433}"/>
              </a:ext>
            </a:extLst>
          </p:cNvPr>
          <p:cNvPicPr>
            <a:picLocks noChangeAspect="1"/>
          </p:cNvPicPr>
          <p:nvPr/>
        </p:nvPicPr>
        <p:blipFill>
          <a:blip r:embed="rId3"/>
          <a:stretch>
            <a:fillRect/>
          </a:stretch>
        </p:blipFill>
        <p:spPr>
          <a:xfrm>
            <a:off x="1078820" y="5659955"/>
            <a:ext cx="3439005" cy="314369"/>
          </a:xfrm>
          <a:prstGeom prst="rect">
            <a:avLst/>
          </a:prstGeom>
        </p:spPr>
      </p:pic>
      <p:pic>
        <p:nvPicPr>
          <p:cNvPr id="8" name="Image 7">
            <a:extLst>
              <a:ext uri="{FF2B5EF4-FFF2-40B4-BE49-F238E27FC236}">
                <a16:creationId xmlns:a16="http://schemas.microsoft.com/office/drawing/2014/main" id="{CB4B3C38-45E9-F13D-ADDA-F6E3EE9CAF8C}"/>
              </a:ext>
            </a:extLst>
          </p:cNvPr>
          <p:cNvPicPr>
            <a:picLocks noChangeAspect="1"/>
          </p:cNvPicPr>
          <p:nvPr/>
        </p:nvPicPr>
        <p:blipFill>
          <a:blip r:embed="rId4"/>
          <a:stretch>
            <a:fillRect/>
          </a:stretch>
        </p:blipFill>
        <p:spPr>
          <a:xfrm>
            <a:off x="1078820" y="5930156"/>
            <a:ext cx="7440063" cy="314370"/>
          </a:xfrm>
          <a:prstGeom prst="rect">
            <a:avLst/>
          </a:prstGeom>
        </p:spPr>
      </p:pic>
      <p:sp>
        <p:nvSpPr>
          <p:cNvPr id="5" name="Rectangle 4">
            <a:extLst>
              <a:ext uri="{FF2B5EF4-FFF2-40B4-BE49-F238E27FC236}">
                <a16:creationId xmlns:a16="http://schemas.microsoft.com/office/drawing/2014/main" id="{7F3D4065-9BCD-719E-6007-D687B18816BD}"/>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7" name="ZoneTexte 6">
            <a:extLst>
              <a:ext uri="{FF2B5EF4-FFF2-40B4-BE49-F238E27FC236}">
                <a16:creationId xmlns:a16="http://schemas.microsoft.com/office/drawing/2014/main" id="{7057A534-3B27-02E6-2936-7330978C731A}"/>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9" name="Rectangle 8">
            <a:extLst>
              <a:ext uri="{FF2B5EF4-FFF2-40B4-BE49-F238E27FC236}">
                <a16:creationId xmlns:a16="http://schemas.microsoft.com/office/drawing/2014/main" id="{AC4BFEC0-302B-2B5B-D705-EB741D43DE9D}"/>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15</a:t>
            </a:r>
          </a:p>
        </p:txBody>
      </p:sp>
    </p:spTree>
    <p:extLst>
      <p:ext uri="{BB962C8B-B14F-4D97-AF65-F5344CB8AC3E}">
        <p14:creationId xmlns:p14="http://schemas.microsoft.com/office/powerpoint/2010/main" val="4086686339"/>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32FD77-12D1-D8AF-013C-57C0DDD410F3}"/>
              </a:ext>
            </a:extLst>
          </p:cNvPr>
          <p:cNvSpPr>
            <a:spLocks noGrp="1"/>
          </p:cNvSpPr>
          <p:nvPr>
            <p:ph type="title"/>
          </p:nvPr>
        </p:nvSpPr>
        <p:spPr>
          <a:xfrm>
            <a:off x="838200" y="365126"/>
            <a:ext cx="7741596" cy="866516"/>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1897541D-CAAD-815F-08A3-50D9F348FB6B}"/>
              </a:ext>
            </a:extLst>
          </p:cNvPr>
          <p:cNvSpPr>
            <a:spLocks noGrp="1"/>
          </p:cNvSpPr>
          <p:nvPr>
            <p:ph idx="1"/>
          </p:nvPr>
        </p:nvSpPr>
        <p:spPr>
          <a:xfrm>
            <a:off x="838200" y="1253330"/>
            <a:ext cx="10515600" cy="5204560"/>
          </a:xfrm>
        </p:spPr>
        <p:txBody>
          <a:bodyPr/>
          <a:lstStyle/>
          <a:p>
            <a:pPr>
              <a:buFont typeface="Wingdings" panose="05000000000000000000" pitchFamily="2" charset="2"/>
              <a:buChar char="v"/>
            </a:pPr>
            <a:r>
              <a:rPr lang="fr-CH" sz="2000" b="1" dirty="0"/>
              <a:t> Fonds d’efficacité énergétique 						page 19 et 20</a:t>
            </a:r>
          </a:p>
          <a:p>
            <a:pPr algn="just">
              <a:buFont typeface="Wingdings" panose="05000000000000000000" pitchFamily="2" charset="2"/>
              <a:buChar char="§"/>
            </a:pPr>
            <a:r>
              <a:rPr lang="fr-CH" sz="2000" dirty="0"/>
              <a:t>La redevance de 0.8 ct/</a:t>
            </a:r>
            <a:r>
              <a:rPr lang="fr-CH" sz="2000" dirty="0" err="1"/>
              <a:t>kw</a:t>
            </a:r>
            <a:r>
              <a:rPr lang="fr-CH" sz="2000" dirty="0"/>
              <a:t> est versée au fond d’efficacité énergétique comme c’est le cas pour la 2</a:t>
            </a:r>
            <a:r>
              <a:rPr lang="fr-CH" sz="2000" baseline="30000" dirty="0"/>
              <a:t>ème</a:t>
            </a:r>
            <a:r>
              <a:rPr lang="fr-CH" sz="2000" dirty="0"/>
              <a:t> année, soit un montant de CHF 16’000.-. </a:t>
            </a:r>
          </a:p>
          <a:p>
            <a:pPr>
              <a:buFont typeface="Wingdings" panose="05000000000000000000" pitchFamily="2" charset="2"/>
              <a:buChar char="§"/>
            </a:pPr>
            <a:endParaRPr lang="fr-CH" sz="2000" dirty="0"/>
          </a:p>
          <a:p>
            <a:pPr marL="0" indent="0">
              <a:buNone/>
            </a:pPr>
            <a:endParaRPr lang="fr-CH" sz="2000" b="1" dirty="0"/>
          </a:p>
          <a:p>
            <a:pPr>
              <a:buFont typeface="Wingdings" panose="05000000000000000000" pitchFamily="2" charset="2"/>
              <a:buChar char="v"/>
            </a:pPr>
            <a:r>
              <a:rPr lang="fr-CH" sz="2000" b="1" dirty="0"/>
              <a:t>Cimetière </a:t>
            </a:r>
          </a:p>
          <a:p>
            <a:pPr algn="just">
              <a:buFont typeface="Wingdings" panose="05000000000000000000" pitchFamily="2" charset="2"/>
              <a:buChar char="§"/>
            </a:pPr>
            <a:r>
              <a:rPr lang="fr-CH" sz="2000" dirty="0"/>
              <a:t>Dans le compte 7710.31300.00, il a été ajouté CHF 3’700.- , en plus des frais habituels, pour la réfection d’une partie du mur du cimetière, située à la rue de la </a:t>
            </a:r>
            <a:r>
              <a:rPr lang="fr-CH" sz="2000" dirty="0" err="1"/>
              <a:t>Chaive</a:t>
            </a:r>
            <a:r>
              <a:rPr lang="fr-CH" sz="2000" dirty="0"/>
              <a:t>. </a:t>
            </a:r>
          </a:p>
          <a:p>
            <a:pPr>
              <a:buFont typeface="Wingdings" panose="05000000000000000000" pitchFamily="2" charset="2"/>
              <a:buChar char="§"/>
            </a:pPr>
            <a:endParaRPr lang="fr-CH" sz="2000" dirty="0"/>
          </a:p>
          <a:p>
            <a:pPr marL="0" indent="0">
              <a:buNone/>
            </a:pPr>
            <a:endParaRPr lang="fr-CH" sz="2000" dirty="0"/>
          </a:p>
          <a:p>
            <a:pPr>
              <a:buFont typeface="Wingdings" panose="05000000000000000000" pitchFamily="2" charset="2"/>
              <a:buChar char="v"/>
            </a:pPr>
            <a:r>
              <a:rPr lang="fr-CH" sz="2000" dirty="0"/>
              <a:t> </a:t>
            </a:r>
            <a:r>
              <a:rPr lang="fr-CH" sz="2000" b="1" dirty="0"/>
              <a:t>Aménagement du territoire</a:t>
            </a:r>
          </a:p>
          <a:p>
            <a:pPr>
              <a:buFont typeface="Wingdings" panose="05000000000000000000" pitchFamily="2" charset="2"/>
              <a:buChar char="§"/>
            </a:pPr>
            <a:r>
              <a:rPr lang="fr-CH" sz="2000" dirty="0"/>
              <a:t>Rien de particulier dans ces comptes au niveau du fonctionnement.</a:t>
            </a:r>
          </a:p>
        </p:txBody>
      </p:sp>
      <p:pic>
        <p:nvPicPr>
          <p:cNvPr id="4" name="Image 3">
            <a:extLst>
              <a:ext uri="{FF2B5EF4-FFF2-40B4-BE49-F238E27FC236}">
                <a16:creationId xmlns:a16="http://schemas.microsoft.com/office/drawing/2014/main" id="{929FA131-2B15-FEF7-AF8E-3E06B79ABD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5" name="Rectangle 4">
            <a:extLst>
              <a:ext uri="{FF2B5EF4-FFF2-40B4-BE49-F238E27FC236}">
                <a16:creationId xmlns:a16="http://schemas.microsoft.com/office/drawing/2014/main" id="{DCCEA767-69E0-C939-DA53-F0B7C521A665}"/>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93C10636-FB62-BA47-A261-DE92F6EC8AEC}"/>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7" name="ZoneTexte 6">
            <a:extLst>
              <a:ext uri="{FF2B5EF4-FFF2-40B4-BE49-F238E27FC236}">
                <a16:creationId xmlns:a16="http://schemas.microsoft.com/office/drawing/2014/main" id="{51D491CD-8F7C-E076-C9D7-F4B2FED365A3}"/>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Rectangle 7">
            <a:extLst>
              <a:ext uri="{FF2B5EF4-FFF2-40B4-BE49-F238E27FC236}">
                <a16:creationId xmlns:a16="http://schemas.microsoft.com/office/drawing/2014/main" id="{E6C2BCAC-5C27-4260-2ECA-BB244CE31994}"/>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16 </a:t>
            </a:r>
          </a:p>
        </p:txBody>
      </p:sp>
      <p:pic>
        <p:nvPicPr>
          <p:cNvPr id="10" name="Image 9">
            <a:extLst>
              <a:ext uri="{FF2B5EF4-FFF2-40B4-BE49-F238E27FC236}">
                <a16:creationId xmlns:a16="http://schemas.microsoft.com/office/drawing/2014/main" id="{614FE441-1D93-3BD3-D88C-7F223B4C7729}"/>
              </a:ext>
            </a:extLst>
          </p:cNvPr>
          <p:cNvPicPr>
            <a:picLocks noChangeAspect="1"/>
          </p:cNvPicPr>
          <p:nvPr/>
        </p:nvPicPr>
        <p:blipFill>
          <a:blip r:embed="rId3"/>
          <a:stretch>
            <a:fillRect/>
          </a:stretch>
        </p:blipFill>
        <p:spPr>
          <a:xfrm>
            <a:off x="1194958" y="2414355"/>
            <a:ext cx="2953162" cy="209579"/>
          </a:xfrm>
          <a:prstGeom prst="rect">
            <a:avLst/>
          </a:prstGeom>
        </p:spPr>
      </p:pic>
      <p:pic>
        <p:nvPicPr>
          <p:cNvPr id="12" name="Image 11">
            <a:extLst>
              <a:ext uri="{FF2B5EF4-FFF2-40B4-BE49-F238E27FC236}">
                <a16:creationId xmlns:a16="http://schemas.microsoft.com/office/drawing/2014/main" id="{A6E6307C-6D90-7ECC-D962-79ECF7843992}"/>
              </a:ext>
            </a:extLst>
          </p:cNvPr>
          <p:cNvPicPr>
            <a:picLocks noChangeAspect="1"/>
          </p:cNvPicPr>
          <p:nvPr/>
        </p:nvPicPr>
        <p:blipFill>
          <a:blip r:embed="rId4"/>
          <a:stretch>
            <a:fillRect/>
          </a:stretch>
        </p:blipFill>
        <p:spPr>
          <a:xfrm>
            <a:off x="1167090" y="2695605"/>
            <a:ext cx="6087325" cy="332671"/>
          </a:xfrm>
          <a:prstGeom prst="rect">
            <a:avLst/>
          </a:prstGeom>
        </p:spPr>
      </p:pic>
      <p:pic>
        <p:nvPicPr>
          <p:cNvPr id="14" name="Image 13">
            <a:extLst>
              <a:ext uri="{FF2B5EF4-FFF2-40B4-BE49-F238E27FC236}">
                <a16:creationId xmlns:a16="http://schemas.microsoft.com/office/drawing/2014/main" id="{8DE882FF-2EA3-0F2E-9B19-7940DC36DB68}"/>
              </a:ext>
            </a:extLst>
          </p:cNvPr>
          <p:cNvPicPr>
            <a:picLocks noChangeAspect="1"/>
          </p:cNvPicPr>
          <p:nvPr/>
        </p:nvPicPr>
        <p:blipFill>
          <a:blip r:embed="rId5"/>
          <a:stretch>
            <a:fillRect/>
          </a:stretch>
        </p:blipFill>
        <p:spPr>
          <a:xfrm>
            <a:off x="1194958" y="4289083"/>
            <a:ext cx="3115110" cy="295316"/>
          </a:xfrm>
          <a:prstGeom prst="rect">
            <a:avLst/>
          </a:prstGeom>
        </p:spPr>
      </p:pic>
      <p:pic>
        <p:nvPicPr>
          <p:cNvPr id="16" name="Image 15">
            <a:extLst>
              <a:ext uri="{FF2B5EF4-FFF2-40B4-BE49-F238E27FC236}">
                <a16:creationId xmlns:a16="http://schemas.microsoft.com/office/drawing/2014/main" id="{AC832A0F-B6FF-8571-C39A-ED77DE5F5233}"/>
              </a:ext>
            </a:extLst>
          </p:cNvPr>
          <p:cNvPicPr>
            <a:picLocks noChangeAspect="1"/>
          </p:cNvPicPr>
          <p:nvPr/>
        </p:nvPicPr>
        <p:blipFill>
          <a:blip r:embed="rId6"/>
          <a:stretch>
            <a:fillRect/>
          </a:stretch>
        </p:blipFill>
        <p:spPr>
          <a:xfrm>
            <a:off x="1194958" y="4578486"/>
            <a:ext cx="6087325" cy="342948"/>
          </a:xfrm>
          <a:prstGeom prst="rect">
            <a:avLst/>
          </a:prstGeom>
        </p:spPr>
      </p:pic>
      <p:pic>
        <p:nvPicPr>
          <p:cNvPr id="18" name="Image 17">
            <a:extLst>
              <a:ext uri="{FF2B5EF4-FFF2-40B4-BE49-F238E27FC236}">
                <a16:creationId xmlns:a16="http://schemas.microsoft.com/office/drawing/2014/main" id="{AE2207C7-565F-3223-EDCC-F15048155261}"/>
              </a:ext>
            </a:extLst>
          </p:cNvPr>
          <p:cNvPicPr>
            <a:picLocks noChangeAspect="1"/>
          </p:cNvPicPr>
          <p:nvPr/>
        </p:nvPicPr>
        <p:blipFill>
          <a:blip r:embed="rId7"/>
          <a:stretch>
            <a:fillRect/>
          </a:stretch>
        </p:blipFill>
        <p:spPr>
          <a:xfrm>
            <a:off x="1194958" y="5814334"/>
            <a:ext cx="3496163" cy="190527"/>
          </a:xfrm>
          <a:prstGeom prst="rect">
            <a:avLst/>
          </a:prstGeom>
        </p:spPr>
      </p:pic>
      <p:pic>
        <p:nvPicPr>
          <p:cNvPr id="20" name="Image 19">
            <a:extLst>
              <a:ext uri="{FF2B5EF4-FFF2-40B4-BE49-F238E27FC236}">
                <a16:creationId xmlns:a16="http://schemas.microsoft.com/office/drawing/2014/main" id="{A804DBAE-9020-6FD6-DFBA-11E631511BE1}"/>
              </a:ext>
            </a:extLst>
          </p:cNvPr>
          <p:cNvPicPr>
            <a:picLocks noChangeAspect="1"/>
          </p:cNvPicPr>
          <p:nvPr/>
        </p:nvPicPr>
        <p:blipFill>
          <a:blip r:embed="rId8"/>
          <a:stretch>
            <a:fillRect/>
          </a:stretch>
        </p:blipFill>
        <p:spPr>
          <a:xfrm>
            <a:off x="1194958" y="6026055"/>
            <a:ext cx="5134692" cy="393936"/>
          </a:xfrm>
          <a:prstGeom prst="rect">
            <a:avLst/>
          </a:prstGeom>
        </p:spPr>
      </p:pic>
    </p:spTree>
    <p:extLst>
      <p:ext uri="{BB962C8B-B14F-4D97-AF65-F5344CB8AC3E}">
        <p14:creationId xmlns:p14="http://schemas.microsoft.com/office/powerpoint/2010/main" val="806791724"/>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1FFAC8-B07B-6003-D747-9D2672D7559D}"/>
              </a:ext>
            </a:extLst>
          </p:cNvPr>
          <p:cNvSpPr>
            <a:spLocks noGrp="1"/>
          </p:cNvSpPr>
          <p:nvPr>
            <p:ph type="title"/>
          </p:nvPr>
        </p:nvSpPr>
        <p:spPr>
          <a:xfrm>
            <a:off x="838200" y="365126"/>
            <a:ext cx="8977439" cy="838524"/>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122719EA-57C4-EBD5-D3F6-C740D207A130}"/>
              </a:ext>
            </a:extLst>
          </p:cNvPr>
          <p:cNvSpPr>
            <a:spLocks noGrp="1"/>
          </p:cNvSpPr>
          <p:nvPr>
            <p:ph idx="1"/>
          </p:nvPr>
        </p:nvSpPr>
        <p:spPr>
          <a:xfrm>
            <a:off x="838200" y="1203650"/>
            <a:ext cx="10515600" cy="5159828"/>
          </a:xfrm>
        </p:spPr>
        <p:txBody>
          <a:bodyPr>
            <a:normAutofit/>
          </a:bodyPr>
          <a:lstStyle/>
          <a:p>
            <a:pPr>
              <a:buFont typeface="Wingdings" panose="05000000000000000000" pitchFamily="2" charset="2"/>
              <a:buChar char="v"/>
            </a:pPr>
            <a:r>
              <a:rPr lang="fr-CH" sz="2000" b="1" dirty="0"/>
              <a:t> Agriculture</a:t>
            </a:r>
            <a:r>
              <a:rPr lang="fr-CH" sz="2000" dirty="0"/>
              <a:t>								</a:t>
            </a:r>
            <a:r>
              <a:rPr lang="fr-CH" sz="2000" b="1" dirty="0"/>
              <a:t>pages 21 et 22</a:t>
            </a:r>
          </a:p>
          <a:p>
            <a:pPr algn="just">
              <a:buFont typeface="Wingdings" panose="05000000000000000000" pitchFamily="2" charset="2"/>
              <a:buChar char="§"/>
            </a:pPr>
            <a:r>
              <a:rPr lang="fr-CH" sz="2000" dirty="0"/>
              <a:t>Comme cela a déjà été expliqué lors de la présentation des modifications du règlement d’estivage, la part de la subvention (environ CHF 13’000.-) qui devait chaque année être attribuée au financement spécial ne le sera plus dès 2026, et restera ainsi libre d’être utilisée pour les frais courant liés à l’estivage du </a:t>
            </a:r>
            <a:r>
              <a:rPr lang="fr-CH" sz="2000" dirty="0" err="1"/>
              <a:t>Pilay</a:t>
            </a:r>
            <a:r>
              <a:rPr lang="fr-CH" sz="2000" dirty="0"/>
              <a:t>. </a:t>
            </a:r>
          </a:p>
          <a:p>
            <a:pPr>
              <a:buFont typeface="Wingdings" panose="05000000000000000000" pitchFamily="2" charset="2"/>
              <a:buChar char="§"/>
            </a:pPr>
            <a:r>
              <a:rPr lang="fr-CH" sz="2000" dirty="0"/>
              <a:t>La taxe d’estivage a également été légèrement augmentée pour arriver à un total de CHF 16’000.- de revenus. </a:t>
            </a:r>
          </a:p>
          <a:p>
            <a:pPr>
              <a:buFont typeface="Wingdings" panose="05000000000000000000" pitchFamily="2" charset="2"/>
              <a:buChar char="§"/>
            </a:pPr>
            <a:r>
              <a:rPr lang="fr-CH" sz="2000" dirty="0"/>
              <a:t>Il est prévu un léger déficit de CHF 2’870.- pour ce financement spécial. </a:t>
            </a:r>
          </a:p>
          <a:p>
            <a:pPr algn="just">
              <a:buFont typeface="Wingdings" panose="05000000000000000000" pitchFamily="2" charset="2"/>
              <a:buChar char="§"/>
            </a:pPr>
            <a:r>
              <a:rPr lang="fr-CH" sz="2000" dirty="0"/>
              <a:t>Les loyers des terrains agricoles ont été déplacés du compte 9630.44300.00 au compte 8119.44701.00, afin qu’ils figurent dans la rubrique agriculture pour une meilleure lisibilité.</a:t>
            </a:r>
          </a:p>
          <a:p>
            <a:pPr marL="0" indent="0">
              <a:buNone/>
            </a:pPr>
            <a:endParaRPr lang="fr-CH" sz="2000" b="1" dirty="0"/>
          </a:p>
          <a:p>
            <a:pPr>
              <a:buFont typeface="Wingdings" panose="05000000000000000000" pitchFamily="2" charset="2"/>
              <a:buChar char="v"/>
            </a:pPr>
            <a:r>
              <a:rPr lang="fr-CH" sz="2000" b="1" dirty="0"/>
              <a:t>Sylviculture</a:t>
            </a:r>
          </a:p>
          <a:p>
            <a:pPr>
              <a:buFont typeface="Wingdings" panose="05000000000000000000" pitchFamily="2" charset="2"/>
              <a:buChar char="§"/>
            </a:pPr>
            <a:r>
              <a:rPr lang="fr-CH" sz="2000" dirty="0"/>
              <a:t>Rien de particulier à signaler. Le budget du garde-forestier est quasiment équilibré. </a:t>
            </a:r>
          </a:p>
        </p:txBody>
      </p:sp>
      <p:pic>
        <p:nvPicPr>
          <p:cNvPr id="4" name="Image 3">
            <a:extLst>
              <a:ext uri="{FF2B5EF4-FFF2-40B4-BE49-F238E27FC236}">
                <a16:creationId xmlns:a16="http://schemas.microsoft.com/office/drawing/2014/main" id="{352482E4-A8AC-264D-1B92-228E7330D2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pic>
        <p:nvPicPr>
          <p:cNvPr id="6" name="Image 5">
            <a:extLst>
              <a:ext uri="{FF2B5EF4-FFF2-40B4-BE49-F238E27FC236}">
                <a16:creationId xmlns:a16="http://schemas.microsoft.com/office/drawing/2014/main" id="{976FAB45-0F97-50FD-6B1F-2CBB967CC3F9}"/>
              </a:ext>
            </a:extLst>
          </p:cNvPr>
          <p:cNvPicPr>
            <a:picLocks noChangeAspect="1"/>
          </p:cNvPicPr>
          <p:nvPr/>
        </p:nvPicPr>
        <p:blipFill>
          <a:blip r:embed="rId3"/>
          <a:stretch>
            <a:fillRect/>
          </a:stretch>
        </p:blipFill>
        <p:spPr>
          <a:xfrm>
            <a:off x="1169571" y="4503320"/>
            <a:ext cx="2257740" cy="266737"/>
          </a:xfrm>
          <a:prstGeom prst="rect">
            <a:avLst/>
          </a:prstGeom>
        </p:spPr>
      </p:pic>
      <p:pic>
        <p:nvPicPr>
          <p:cNvPr id="8" name="Image 7">
            <a:extLst>
              <a:ext uri="{FF2B5EF4-FFF2-40B4-BE49-F238E27FC236}">
                <a16:creationId xmlns:a16="http://schemas.microsoft.com/office/drawing/2014/main" id="{E255CB65-8EA9-32EB-ED41-B91A7A507AD2}"/>
              </a:ext>
            </a:extLst>
          </p:cNvPr>
          <p:cNvPicPr>
            <a:picLocks noChangeAspect="1"/>
          </p:cNvPicPr>
          <p:nvPr/>
        </p:nvPicPr>
        <p:blipFill>
          <a:blip r:embed="rId4"/>
          <a:stretch>
            <a:fillRect/>
          </a:stretch>
        </p:blipFill>
        <p:spPr>
          <a:xfrm>
            <a:off x="1092322" y="4807861"/>
            <a:ext cx="6144482" cy="266737"/>
          </a:xfrm>
          <a:prstGeom prst="rect">
            <a:avLst/>
          </a:prstGeom>
        </p:spPr>
      </p:pic>
      <p:pic>
        <p:nvPicPr>
          <p:cNvPr id="10" name="Image 9">
            <a:extLst>
              <a:ext uri="{FF2B5EF4-FFF2-40B4-BE49-F238E27FC236}">
                <a16:creationId xmlns:a16="http://schemas.microsoft.com/office/drawing/2014/main" id="{1F75D70E-1265-9A10-B71C-468F1F53F0F3}"/>
              </a:ext>
            </a:extLst>
          </p:cNvPr>
          <p:cNvPicPr>
            <a:picLocks noChangeAspect="1"/>
          </p:cNvPicPr>
          <p:nvPr/>
        </p:nvPicPr>
        <p:blipFill>
          <a:blip r:embed="rId5"/>
          <a:stretch>
            <a:fillRect/>
          </a:stretch>
        </p:blipFill>
        <p:spPr>
          <a:xfrm>
            <a:off x="1117176" y="5803569"/>
            <a:ext cx="2362530" cy="219106"/>
          </a:xfrm>
          <a:prstGeom prst="rect">
            <a:avLst/>
          </a:prstGeom>
        </p:spPr>
      </p:pic>
      <p:pic>
        <p:nvPicPr>
          <p:cNvPr id="12" name="Image 11">
            <a:extLst>
              <a:ext uri="{FF2B5EF4-FFF2-40B4-BE49-F238E27FC236}">
                <a16:creationId xmlns:a16="http://schemas.microsoft.com/office/drawing/2014/main" id="{BAE23C26-C187-6903-24BE-5211222AB83A}"/>
              </a:ext>
            </a:extLst>
          </p:cNvPr>
          <p:cNvPicPr>
            <a:picLocks noChangeAspect="1"/>
          </p:cNvPicPr>
          <p:nvPr/>
        </p:nvPicPr>
        <p:blipFill>
          <a:blip r:embed="rId6"/>
          <a:stretch>
            <a:fillRect/>
          </a:stretch>
        </p:blipFill>
        <p:spPr>
          <a:xfrm>
            <a:off x="1130427" y="6022675"/>
            <a:ext cx="6068272" cy="247685"/>
          </a:xfrm>
          <a:prstGeom prst="rect">
            <a:avLst/>
          </a:prstGeom>
        </p:spPr>
      </p:pic>
      <p:sp>
        <p:nvSpPr>
          <p:cNvPr id="13" name="Rectangle 12">
            <a:extLst>
              <a:ext uri="{FF2B5EF4-FFF2-40B4-BE49-F238E27FC236}">
                <a16:creationId xmlns:a16="http://schemas.microsoft.com/office/drawing/2014/main" id="{AD2A5C06-C32F-EFBB-8D3B-EFB36218CDE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4" name="ZoneTexte 13">
            <a:extLst>
              <a:ext uri="{FF2B5EF4-FFF2-40B4-BE49-F238E27FC236}">
                <a16:creationId xmlns:a16="http://schemas.microsoft.com/office/drawing/2014/main" id="{7C91A1F6-4936-F0F2-60F3-010EE797BE13}"/>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15" name="ZoneTexte 14">
            <a:extLst>
              <a:ext uri="{FF2B5EF4-FFF2-40B4-BE49-F238E27FC236}">
                <a16:creationId xmlns:a16="http://schemas.microsoft.com/office/drawing/2014/main" id="{AF6EBACB-E7EE-503F-38C5-55C8224FFB7F}"/>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16" name="Rectangle 15">
            <a:extLst>
              <a:ext uri="{FF2B5EF4-FFF2-40B4-BE49-F238E27FC236}">
                <a16:creationId xmlns:a16="http://schemas.microsoft.com/office/drawing/2014/main" id="{7E8598E1-BDE5-5BFE-12F8-8907DDD256D8}"/>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17</a:t>
            </a:r>
          </a:p>
        </p:txBody>
      </p:sp>
    </p:spTree>
    <p:extLst>
      <p:ext uri="{BB962C8B-B14F-4D97-AF65-F5344CB8AC3E}">
        <p14:creationId xmlns:p14="http://schemas.microsoft.com/office/powerpoint/2010/main" val="92502571"/>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2" name="ZoneTexte 1">
            <a:extLst>
              <a:ext uri="{FF2B5EF4-FFF2-40B4-BE49-F238E27FC236}">
                <a16:creationId xmlns:a16="http://schemas.microsoft.com/office/drawing/2014/main" id="{9C90D12E-3BED-7CA9-03F1-C0ECEF4B5D9D}"/>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3" name="ZoneTexte 2">
            <a:extLst>
              <a:ext uri="{FF2B5EF4-FFF2-40B4-BE49-F238E27FC236}">
                <a16:creationId xmlns:a16="http://schemas.microsoft.com/office/drawing/2014/main" id="{6ED785E7-FB6D-AFDB-FB35-19BF98089AA1}"/>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Espace réservé du numéro de diapositive 7">
            <a:extLst>
              <a:ext uri="{FF2B5EF4-FFF2-40B4-BE49-F238E27FC236}">
                <a16:creationId xmlns:a16="http://schemas.microsoft.com/office/drawing/2014/main" id="{8BE9FC28-A9CD-BD67-F37D-404BA11584C7}"/>
              </a:ext>
            </a:extLst>
          </p:cNvPr>
          <p:cNvSpPr>
            <a:spLocks noGrp="1"/>
          </p:cNvSpPr>
          <p:nvPr>
            <p:ph type="sldNum" sz="quarter" idx="12"/>
          </p:nvPr>
        </p:nvSpPr>
        <p:spPr>
          <a:xfrm>
            <a:off x="9338807" y="6467474"/>
            <a:ext cx="2743200" cy="365125"/>
          </a:xfrm>
        </p:spPr>
        <p:txBody>
          <a:bodyPr/>
          <a:lstStyle/>
          <a:p>
            <a:fld id="{E7A5252D-C49C-4006-A947-0F6A3FC24448}" type="slidenum">
              <a:rPr lang="fr-CH" sz="1600" smtClean="0">
                <a:solidFill>
                  <a:schemeClr val="bg1"/>
                </a:solidFill>
                <a:latin typeface="Helvetica" pitchFamily="2" charset="0"/>
              </a:rPr>
              <a:t>2</a:t>
            </a:fld>
            <a:endParaRPr lang="fr-CH" sz="1600" dirty="0">
              <a:solidFill>
                <a:schemeClr val="bg1"/>
              </a:solidFill>
              <a:latin typeface="Helvetica" pitchFamily="2" charset="0"/>
            </a:endParaRPr>
          </a:p>
        </p:txBody>
      </p:sp>
      <p:sp>
        <p:nvSpPr>
          <p:cNvPr id="10" name="ZoneTexte 9">
            <a:extLst>
              <a:ext uri="{FF2B5EF4-FFF2-40B4-BE49-F238E27FC236}">
                <a16:creationId xmlns:a16="http://schemas.microsoft.com/office/drawing/2014/main" id="{FFEC7D56-E129-C8CE-A887-A95133F9976D}"/>
              </a:ext>
            </a:extLst>
          </p:cNvPr>
          <p:cNvSpPr txBox="1"/>
          <p:nvPr/>
        </p:nvSpPr>
        <p:spPr>
          <a:xfrm>
            <a:off x="542924" y="817965"/>
            <a:ext cx="10720162" cy="769441"/>
          </a:xfrm>
          <a:prstGeom prst="rect">
            <a:avLst/>
          </a:prstGeom>
          <a:noFill/>
        </p:spPr>
        <p:txBody>
          <a:bodyPr wrap="square" rtlCol="0">
            <a:spAutoFit/>
          </a:bodyPr>
          <a:lstStyle/>
          <a:p>
            <a:r>
              <a:rPr lang="fr-CH" sz="4400" b="1" dirty="0">
                <a:latin typeface="Helvetica" pitchFamily="2" charset="0"/>
              </a:rPr>
              <a:t>Tables des matières</a:t>
            </a:r>
          </a:p>
        </p:txBody>
      </p:sp>
      <p:sp>
        <p:nvSpPr>
          <p:cNvPr id="13" name="Espace réservé du contenu 2">
            <a:extLst>
              <a:ext uri="{FF2B5EF4-FFF2-40B4-BE49-F238E27FC236}">
                <a16:creationId xmlns:a16="http://schemas.microsoft.com/office/drawing/2014/main" id="{A78DC714-59DD-46F4-7B26-1EAF958CF514}"/>
              </a:ext>
            </a:extLst>
          </p:cNvPr>
          <p:cNvSpPr txBox="1">
            <a:spLocks/>
          </p:cNvSpPr>
          <p:nvPr/>
        </p:nvSpPr>
        <p:spPr>
          <a:xfrm>
            <a:off x="542925" y="2111663"/>
            <a:ext cx="9334500" cy="2634673"/>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buFont typeface="+mj-lt"/>
              <a:buAutoNum type="arabicPeriod"/>
            </a:pPr>
            <a:endParaRPr lang="fr-CH" dirty="0">
              <a:latin typeface="+mj-lt"/>
            </a:endParaRPr>
          </a:p>
          <a:p>
            <a:pPr marL="457200" indent="-457200" algn="just">
              <a:buFont typeface="+mj-lt"/>
              <a:buAutoNum type="arabicPeriod"/>
            </a:pPr>
            <a:r>
              <a:rPr lang="fr-CH" sz="2800" dirty="0">
                <a:latin typeface="Helvetica" pitchFamily="2" charset="0"/>
              </a:rPr>
              <a:t>Entrée en matière, résumé</a:t>
            </a:r>
          </a:p>
          <a:p>
            <a:pPr marL="457200" indent="-457200" algn="just">
              <a:buFont typeface="+mj-lt"/>
              <a:buAutoNum type="arabicPeriod"/>
            </a:pPr>
            <a:r>
              <a:rPr lang="fr-CH" sz="2800" dirty="0">
                <a:latin typeface="Helvetica" pitchFamily="2" charset="0"/>
              </a:rPr>
              <a:t>Base pour l’établissement du budget</a:t>
            </a:r>
          </a:p>
          <a:p>
            <a:pPr marL="457200" indent="-457200" algn="just">
              <a:buFont typeface="+mj-lt"/>
              <a:buAutoNum type="arabicPeriod"/>
            </a:pPr>
            <a:r>
              <a:rPr lang="fr-CH" sz="2800" dirty="0">
                <a:latin typeface="Helvetica" pitchFamily="2" charset="0"/>
              </a:rPr>
              <a:t>Budget de fonctionnement</a:t>
            </a:r>
          </a:p>
          <a:p>
            <a:pPr marL="457200" indent="-457200" algn="just">
              <a:buFont typeface="+mj-lt"/>
              <a:buAutoNum type="arabicPeriod"/>
            </a:pPr>
            <a:r>
              <a:rPr lang="fr-CH" sz="2800" dirty="0">
                <a:latin typeface="Helvetica" pitchFamily="2" charset="0"/>
              </a:rPr>
              <a:t>Budget d’investissement</a:t>
            </a:r>
          </a:p>
        </p:txBody>
      </p:sp>
    </p:spTree>
    <p:extLst>
      <p:ext uri="{BB962C8B-B14F-4D97-AF65-F5344CB8AC3E}">
        <p14:creationId xmlns:p14="http://schemas.microsoft.com/office/powerpoint/2010/main" val="2779091758"/>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C92E89-6541-24C2-CDC7-27846DA9C3DB}"/>
              </a:ext>
            </a:extLst>
          </p:cNvPr>
          <p:cNvSpPr>
            <a:spLocks noGrp="1"/>
          </p:cNvSpPr>
          <p:nvPr>
            <p:ph type="title"/>
          </p:nvPr>
        </p:nvSpPr>
        <p:spPr>
          <a:xfrm>
            <a:off x="838200" y="365126"/>
            <a:ext cx="8071131" cy="810532"/>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5AEB0768-6191-17E2-264C-213D3E4ADDF1}"/>
              </a:ext>
            </a:extLst>
          </p:cNvPr>
          <p:cNvSpPr>
            <a:spLocks noGrp="1"/>
          </p:cNvSpPr>
          <p:nvPr>
            <p:ph idx="1"/>
          </p:nvPr>
        </p:nvSpPr>
        <p:spPr>
          <a:xfrm>
            <a:off x="838200" y="1175658"/>
            <a:ext cx="10515600" cy="5261038"/>
          </a:xfrm>
        </p:spPr>
        <p:txBody>
          <a:bodyPr>
            <a:normAutofit/>
          </a:bodyPr>
          <a:lstStyle/>
          <a:p>
            <a:pPr>
              <a:buFont typeface="Wingdings" panose="05000000000000000000" pitchFamily="2" charset="2"/>
              <a:buChar char="v"/>
            </a:pPr>
            <a:r>
              <a:rPr lang="fr-CH" sz="2000" b="1" dirty="0"/>
              <a:t>Finances et impôts 							pages 23, 24 et 25</a:t>
            </a:r>
          </a:p>
          <a:p>
            <a:pPr algn="just">
              <a:buFont typeface="Wingdings" panose="05000000000000000000" pitchFamily="2" charset="2"/>
              <a:buChar char="§"/>
            </a:pPr>
            <a:r>
              <a:rPr lang="fr-CH" sz="2000" dirty="0"/>
              <a:t>Vu la conjoncture actuelle et annoncée, ainsi que les prévisions du service des contributions, toutes les rentrées d’impôts ont été revues à la baisse, que ce soit les personnes morales ou les personnes physiques, sauf l’impôt sur le capital qui ne devrait pas en souffrir. Mais il est compliqué de savoir vraiment ce qu’il va se passer en 2026. </a:t>
            </a:r>
          </a:p>
          <a:p>
            <a:pPr algn="just">
              <a:buFont typeface="Wingdings" panose="05000000000000000000" pitchFamily="2" charset="2"/>
              <a:buChar char="§"/>
            </a:pPr>
            <a:r>
              <a:rPr lang="fr-CH" sz="2000" dirty="0"/>
              <a:t>Toutefois la commune va recevoir CHF 112’104.- par la péréquation financière, alors que ces dernières années la commune devait verser environ de CHF 24’000.-. </a:t>
            </a:r>
          </a:p>
          <a:p>
            <a:pPr marL="0" indent="0">
              <a:buNone/>
            </a:pPr>
            <a:endParaRPr lang="fr-CH" sz="2000" dirty="0"/>
          </a:p>
          <a:p>
            <a:pPr>
              <a:buFont typeface="Wingdings" panose="05000000000000000000" pitchFamily="2" charset="2"/>
              <a:buChar char="v"/>
            </a:pPr>
            <a:r>
              <a:rPr lang="fr-CH" sz="2000" b="1" dirty="0"/>
              <a:t>Intérêts </a:t>
            </a:r>
          </a:p>
          <a:p>
            <a:pPr algn="just">
              <a:buFont typeface="Wingdings" panose="05000000000000000000" pitchFamily="2" charset="2"/>
              <a:buChar char="§"/>
            </a:pPr>
            <a:r>
              <a:rPr lang="fr-CH" sz="2000" dirty="0"/>
              <a:t>Comme déjà expliqué lors de l’assemblée des comptes 2024, les intérêts des comptes 9610 et 9611 sont redistribués dans les comptes auxquels ils se rapportent. </a:t>
            </a:r>
          </a:p>
          <a:p>
            <a:pPr>
              <a:buFont typeface="Wingdings" panose="05000000000000000000" pitchFamily="2" charset="2"/>
              <a:buChar char="§"/>
            </a:pPr>
            <a:r>
              <a:rPr lang="fr-CH" sz="2000" dirty="0"/>
              <a:t>Les intérêts concernant la fiscalité expliquent le bénéfice de CHF 15’800.-.</a:t>
            </a:r>
          </a:p>
        </p:txBody>
      </p:sp>
      <p:pic>
        <p:nvPicPr>
          <p:cNvPr id="4" name="Image 3">
            <a:extLst>
              <a:ext uri="{FF2B5EF4-FFF2-40B4-BE49-F238E27FC236}">
                <a16:creationId xmlns:a16="http://schemas.microsoft.com/office/drawing/2014/main" id="{96712AF3-C3B9-315E-CDD4-369A1D45EB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pic>
        <p:nvPicPr>
          <p:cNvPr id="6" name="Image 5">
            <a:extLst>
              <a:ext uri="{FF2B5EF4-FFF2-40B4-BE49-F238E27FC236}">
                <a16:creationId xmlns:a16="http://schemas.microsoft.com/office/drawing/2014/main" id="{F895C5F8-7680-08E9-EBC5-E4DC0BE88A96}"/>
              </a:ext>
            </a:extLst>
          </p:cNvPr>
          <p:cNvPicPr>
            <a:picLocks noChangeAspect="1"/>
          </p:cNvPicPr>
          <p:nvPr/>
        </p:nvPicPr>
        <p:blipFill>
          <a:blip r:embed="rId3"/>
          <a:stretch>
            <a:fillRect/>
          </a:stretch>
        </p:blipFill>
        <p:spPr>
          <a:xfrm>
            <a:off x="1137990" y="3429000"/>
            <a:ext cx="2152950" cy="200053"/>
          </a:xfrm>
          <a:prstGeom prst="rect">
            <a:avLst/>
          </a:prstGeom>
        </p:spPr>
      </p:pic>
      <p:pic>
        <p:nvPicPr>
          <p:cNvPr id="8" name="Image 7">
            <a:extLst>
              <a:ext uri="{FF2B5EF4-FFF2-40B4-BE49-F238E27FC236}">
                <a16:creationId xmlns:a16="http://schemas.microsoft.com/office/drawing/2014/main" id="{22AE5B8C-D583-2DAF-B9B8-D001051F0568}"/>
              </a:ext>
            </a:extLst>
          </p:cNvPr>
          <p:cNvPicPr>
            <a:picLocks noChangeAspect="1"/>
          </p:cNvPicPr>
          <p:nvPr/>
        </p:nvPicPr>
        <p:blipFill>
          <a:blip r:embed="rId4"/>
          <a:stretch>
            <a:fillRect/>
          </a:stretch>
        </p:blipFill>
        <p:spPr>
          <a:xfrm>
            <a:off x="1137990" y="3636710"/>
            <a:ext cx="6096851" cy="295316"/>
          </a:xfrm>
          <a:prstGeom prst="rect">
            <a:avLst/>
          </a:prstGeom>
        </p:spPr>
      </p:pic>
      <p:pic>
        <p:nvPicPr>
          <p:cNvPr id="10" name="Image 9">
            <a:extLst>
              <a:ext uri="{FF2B5EF4-FFF2-40B4-BE49-F238E27FC236}">
                <a16:creationId xmlns:a16="http://schemas.microsoft.com/office/drawing/2014/main" id="{76BCF4D0-6F17-BF20-5D5B-EBD2051D511F}"/>
              </a:ext>
            </a:extLst>
          </p:cNvPr>
          <p:cNvPicPr>
            <a:picLocks noChangeAspect="1"/>
          </p:cNvPicPr>
          <p:nvPr/>
        </p:nvPicPr>
        <p:blipFill>
          <a:blip r:embed="rId5"/>
          <a:stretch>
            <a:fillRect/>
          </a:stretch>
        </p:blipFill>
        <p:spPr>
          <a:xfrm>
            <a:off x="1137990" y="5743573"/>
            <a:ext cx="2010056" cy="277643"/>
          </a:xfrm>
          <a:prstGeom prst="rect">
            <a:avLst/>
          </a:prstGeom>
        </p:spPr>
      </p:pic>
      <p:pic>
        <p:nvPicPr>
          <p:cNvPr id="12" name="Image 11">
            <a:extLst>
              <a:ext uri="{FF2B5EF4-FFF2-40B4-BE49-F238E27FC236}">
                <a16:creationId xmlns:a16="http://schemas.microsoft.com/office/drawing/2014/main" id="{EFC768D3-B6FF-53AE-5442-481ECBBC179F}"/>
              </a:ext>
            </a:extLst>
          </p:cNvPr>
          <p:cNvPicPr>
            <a:picLocks noChangeAspect="1"/>
          </p:cNvPicPr>
          <p:nvPr/>
        </p:nvPicPr>
        <p:blipFill>
          <a:blip r:embed="rId6"/>
          <a:stretch>
            <a:fillRect/>
          </a:stretch>
        </p:blipFill>
        <p:spPr>
          <a:xfrm>
            <a:off x="1137990" y="6003246"/>
            <a:ext cx="6173061" cy="389832"/>
          </a:xfrm>
          <a:prstGeom prst="rect">
            <a:avLst/>
          </a:prstGeom>
        </p:spPr>
      </p:pic>
      <p:sp>
        <p:nvSpPr>
          <p:cNvPr id="13" name="Rectangle 12">
            <a:extLst>
              <a:ext uri="{FF2B5EF4-FFF2-40B4-BE49-F238E27FC236}">
                <a16:creationId xmlns:a16="http://schemas.microsoft.com/office/drawing/2014/main" id="{FF8BC18B-A74E-9A2D-D98A-34CEB6761035}"/>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4" name="ZoneTexte 13">
            <a:extLst>
              <a:ext uri="{FF2B5EF4-FFF2-40B4-BE49-F238E27FC236}">
                <a16:creationId xmlns:a16="http://schemas.microsoft.com/office/drawing/2014/main" id="{E604CBE9-2FAF-B147-E2D3-9638146D18CB}"/>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15" name="ZoneTexte 14">
            <a:extLst>
              <a:ext uri="{FF2B5EF4-FFF2-40B4-BE49-F238E27FC236}">
                <a16:creationId xmlns:a16="http://schemas.microsoft.com/office/drawing/2014/main" id="{A0840A58-E4BB-5714-114B-AEF444136209}"/>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16" name="Rectangle 15">
            <a:extLst>
              <a:ext uri="{FF2B5EF4-FFF2-40B4-BE49-F238E27FC236}">
                <a16:creationId xmlns:a16="http://schemas.microsoft.com/office/drawing/2014/main" id="{33F82F2B-305C-CEFB-023C-B3CF6A3D812D}"/>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t"/>
          <a:lstStyle/>
          <a:p>
            <a:pPr algn="ctr"/>
            <a:r>
              <a:rPr lang="fr-CH" dirty="0"/>
              <a:t>                    18 </a:t>
            </a:r>
          </a:p>
        </p:txBody>
      </p:sp>
    </p:spTree>
    <p:extLst>
      <p:ext uri="{BB962C8B-B14F-4D97-AF65-F5344CB8AC3E}">
        <p14:creationId xmlns:p14="http://schemas.microsoft.com/office/powerpoint/2010/main" val="2941395420"/>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DADE24-5FEE-FCE5-9B31-F865BAAFB755}"/>
              </a:ext>
            </a:extLst>
          </p:cNvPr>
          <p:cNvSpPr>
            <a:spLocks noGrp="1"/>
          </p:cNvSpPr>
          <p:nvPr>
            <p:ph type="title"/>
          </p:nvPr>
        </p:nvSpPr>
        <p:spPr>
          <a:xfrm>
            <a:off x="838200" y="365125"/>
            <a:ext cx="7739358" cy="1325563"/>
          </a:xfrm>
        </p:spPr>
        <p:txBody>
          <a:bodyPr/>
          <a:lstStyle/>
          <a:p>
            <a:r>
              <a:rPr lang="fr-CH" b="1" dirty="0">
                <a:latin typeface="Helvetica" pitchFamily="2" charset="0"/>
              </a:rPr>
              <a:t>Budget de fonctionnement</a:t>
            </a:r>
            <a:endParaRPr lang="fr-CH" dirty="0"/>
          </a:p>
        </p:txBody>
      </p:sp>
      <p:sp>
        <p:nvSpPr>
          <p:cNvPr id="3" name="Espace réservé du contenu 2">
            <a:extLst>
              <a:ext uri="{FF2B5EF4-FFF2-40B4-BE49-F238E27FC236}">
                <a16:creationId xmlns:a16="http://schemas.microsoft.com/office/drawing/2014/main" id="{E3E3AE30-C0CC-5354-64C6-E2C1CDA62C55}"/>
              </a:ext>
            </a:extLst>
          </p:cNvPr>
          <p:cNvSpPr>
            <a:spLocks noGrp="1"/>
          </p:cNvSpPr>
          <p:nvPr>
            <p:ph idx="1"/>
          </p:nvPr>
        </p:nvSpPr>
        <p:spPr/>
        <p:txBody>
          <a:bodyPr>
            <a:normAutofit/>
          </a:bodyPr>
          <a:lstStyle/>
          <a:p>
            <a:pPr>
              <a:buFont typeface="Wingdings" panose="05000000000000000000" pitchFamily="2" charset="2"/>
              <a:buChar char="v"/>
            </a:pPr>
            <a:r>
              <a:rPr lang="fr-CH" sz="2000" b="1" dirty="0"/>
              <a:t>Immeubles du patrimoine financier						page 25</a:t>
            </a:r>
          </a:p>
          <a:p>
            <a:pPr algn="just">
              <a:buFont typeface="Wingdings" panose="05000000000000000000" pitchFamily="2" charset="2"/>
              <a:buChar char="§"/>
            </a:pPr>
            <a:r>
              <a:rPr lang="fr-CH" sz="2000" dirty="0"/>
              <a:t>Des travaux d’aménagement du local commercial du bâtiment rue du Collège 31, dans le but de le louer, avait été prévus pour 2025 mais ceux-ci n’ont pas encore été réalisés. Le conseil communal a prévu la réfection des toilettes et le réaménagement de la partie cuisine en 2026 pour un montant de CHF 6’000.-. </a:t>
            </a:r>
          </a:p>
          <a:p>
            <a:pPr algn="just">
              <a:buFont typeface="Wingdings" panose="05000000000000000000" pitchFamily="2" charset="2"/>
              <a:buChar char="§"/>
            </a:pPr>
            <a:r>
              <a:rPr lang="fr-CH" sz="2000" dirty="0"/>
              <a:t>On peut constater dans le compte 9630.44300.00 une différence de près de CHF 11’000.- de revenus. Ce sont les loyers des terrains agricoles qui ont été déplacés comme expliqué auparavant.</a:t>
            </a:r>
          </a:p>
          <a:p>
            <a:pPr>
              <a:buFont typeface="Wingdings" panose="05000000000000000000" pitchFamily="2" charset="2"/>
              <a:buChar char="§"/>
            </a:pPr>
            <a:r>
              <a:rPr lang="fr-CH" sz="2000" dirty="0"/>
              <a:t>Le total des immeubles du patrimoine financier présente donc un léger déficit de CHF 2’000.-. </a:t>
            </a:r>
          </a:p>
        </p:txBody>
      </p:sp>
      <p:pic>
        <p:nvPicPr>
          <p:cNvPr id="4" name="Image 3">
            <a:extLst>
              <a:ext uri="{FF2B5EF4-FFF2-40B4-BE49-F238E27FC236}">
                <a16:creationId xmlns:a16="http://schemas.microsoft.com/office/drawing/2014/main" id="{8C0D8041-069F-7385-9289-D420A875E3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pic>
        <p:nvPicPr>
          <p:cNvPr id="6" name="Image 5">
            <a:extLst>
              <a:ext uri="{FF2B5EF4-FFF2-40B4-BE49-F238E27FC236}">
                <a16:creationId xmlns:a16="http://schemas.microsoft.com/office/drawing/2014/main" id="{2F02644F-8320-9CDC-623B-5CC028202F2A}"/>
              </a:ext>
            </a:extLst>
          </p:cNvPr>
          <p:cNvPicPr>
            <a:picLocks noChangeAspect="1"/>
          </p:cNvPicPr>
          <p:nvPr/>
        </p:nvPicPr>
        <p:blipFill>
          <a:blip r:embed="rId3"/>
          <a:stretch>
            <a:fillRect/>
          </a:stretch>
        </p:blipFill>
        <p:spPr>
          <a:xfrm>
            <a:off x="1023615" y="4933927"/>
            <a:ext cx="3696216" cy="342948"/>
          </a:xfrm>
          <a:prstGeom prst="rect">
            <a:avLst/>
          </a:prstGeom>
        </p:spPr>
      </p:pic>
      <p:pic>
        <p:nvPicPr>
          <p:cNvPr id="8" name="Image 7">
            <a:extLst>
              <a:ext uri="{FF2B5EF4-FFF2-40B4-BE49-F238E27FC236}">
                <a16:creationId xmlns:a16="http://schemas.microsoft.com/office/drawing/2014/main" id="{1D821EA4-A51C-8009-7FF3-3706C8C8966F}"/>
              </a:ext>
            </a:extLst>
          </p:cNvPr>
          <p:cNvPicPr>
            <a:picLocks noChangeAspect="1"/>
          </p:cNvPicPr>
          <p:nvPr/>
        </p:nvPicPr>
        <p:blipFill>
          <a:blip r:embed="rId4"/>
          <a:stretch>
            <a:fillRect/>
          </a:stretch>
        </p:blipFill>
        <p:spPr>
          <a:xfrm>
            <a:off x="1019755" y="5276875"/>
            <a:ext cx="6163535" cy="434723"/>
          </a:xfrm>
          <a:prstGeom prst="rect">
            <a:avLst/>
          </a:prstGeom>
        </p:spPr>
      </p:pic>
      <p:sp>
        <p:nvSpPr>
          <p:cNvPr id="9" name="Rectangle 8">
            <a:extLst>
              <a:ext uri="{FF2B5EF4-FFF2-40B4-BE49-F238E27FC236}">
                <a16:creationId xmlns:a16="http://schemas.microsoft.com/office/drawing/2014/main" id="{D8DD56F2-CB38-5E5A-BBC9-F6E73D9B09C3}"/>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0" name="ZoneTexte 9">
            <a:extLst>
              <a:ext uri="{FF2B5EF4-FFF2-40B4-BE49-F238E27FC236}">
                <a16:creationId xmlns:a16="http://schemas.microsoft.com/office/drawing/2014/main" id="{7F51947F-1FCE-5E05-444A-3A0954F0B2F0}"/>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11" name="ZoneTexte 10">
            <a:extLst>
              <a:ext uri="{FF2B5EF4-FFF2-40B4-BE49-F238E27FC236}">
                <a16:creationId xmlns:a16="http://schemas.microsoft.com/office/drawing/2014/main" id="{EF80C866-7357-C377-A482-7CA4AB8CACB9}"/>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12" name="Rectangle 11">
            <a:extLst>
              <a:ext uri="{FF2B5EF4-FFF2-40B4-BE49-F238E27FC236}">
                <a16:creationId xmlns:a16="http://schemas.microsoft.com/office/drawing/2014/main" id="{D5FE2901-6F00-B868-8B75-DF0211D35CED}"/>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t"/>
          <a:lstStyle/>
          <a:p>
            <a:pPr algn="ctr"/>
            <a:r>
              <a:rPr lang="fr-CH" dirty="0"/>
              <a:t>                    19</a:t>
            </a:r>
          </a:p>
        </p:txBody>
      </p:sp>
    </p:spTree>
    <p:extLst>
      <p:ext uri="{BB962C8B-B14F-4D97-AF65-F5344CB8AC3E}">
        <p14:creationId xmlns:p14="http://schemas.microsoft.com/office/powerpoint/2010/main" val="1597476464"/>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3" name="ZoneTexte 2">
            <a:extLst>
              <a:ext uri="{FF2B5EF4-FFF2-40B4-BE49-F238E27FC236}">
                <a16:creationId xmlns:a16="http://schemas.microsoft.com/office/drawing/2014/main" id="{6ED785E7-FB6D-AFDB-FB35-19BF98089AA1}"/>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Espace réservé du numéro de diapositive 7">
            <a:extLst>
              <a:ext uri="{FF2B5EF4-FFF2-40B4-BE49-F238E27FC236}">
                <a16:creationId xmlns:a16="http://schemas.microsoft.com/office/drawing/2014/main" id="{8BE9FC28-A9CD-BD67-F37D-404BA11584C7}"/>
              </a:ext>
            </a:extLst>
          </p:cNvPr>
          <p:cNvSpPr>
            <a:spLocks noGrp="1"/>
          </p:cNvSpPr>
          <p:nvPr>
            <p:ph type="sldNum" sz="quarter" idx="12"/>
          </p:nvPr>
        </p:nvSpPr>
        <p:spPr>
          <a:xfrm>
            <a:off x="9338807" y="6467474"/>
            <a:ext cx="2743200" cy="365125"/>
          </a:xfrm>
        </p:spPr>
        <p:txBody>
          <a:bodyPr/>
          <a:lstStyle/>
          <a:p>
            <a:r>
              <a:rPr lang="fr-CH" sz="1600" dirty="0">
                <a:solidFill>
                  <a:schemeClr val="bg1"/>
                </a:solidFill>
                <a:latin typeface="Helvetica" pitchFamily="2" charset="0"/>
              </a:rPr>
              <a:t>20</a:t>
            </a:r>
          </a:p>
        </p:txBody>
      </p:sp>
      <p:sp>
        <p:nvSpPr>
          <p:cNvPr id="10" name="ZoneTexte 9">
            <a:extLst>
              <a:ext uri="{FF2B5EF4-FFF2-40B4-BE49-F238E27FC236}">
                <a16:creationId xmlns:a16="http://schemas.microsoft.com/office/drawing/2014/main" id="{FFEC7D56-E129-C8CE-A887-A95133F9976D}"/>
              </a:ext>
            </a:extLst>
          </p:cNvPr>
          <p:cNvSpPr txBox="1"/>
          <p:nvPr/>
        </p:nvSpPr>
        <p:spPr>
          <a:xfrm>
            <a:off x="542924" y="817965"/>
            <a:ext cx="9680575" cy="769441"/>
          </a:xfrm>
          <a:prstGeom prst="rect">
            <a:avLst/>
          </a:prstGeom>
          <a:noFill/>
        </p:spPr>
        <p:txBody>
          <a:bodyPr wrap="square" rtlCol="0">
            <a:spAutoFit/>
          </a:bodyPr>
          <a:lstStyle/>
          <a:p>
            <a:r>
              <a:rPr lang="fr-CH" sz="4400" b="1" dirty="0">
                <a:latin typeface="Helvetica" pitchFamily="2" charset="0"/>
              </a:rPr>
              <a:t>Résultats</a:t>
            </a:r>
          </a:p>
        </p:txBody>
      </p:sp>
      <p:sp>
        <p:nvSpPr>
          <p:cNvPr id="5" name="ZoneTexte 4">
            <a:extLst>
              <a:ext uri="{FF2B5EF4-FFF2-40B4-BE49-F238E27FC236}">
                <a16:creationId xmlns:a16="http://schemas.microsoft.com/office/drawing/2014/main" id="{C5F855A8-66B1-53D3-7B25-43CF86F748F5}"/>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graphicFrame>
        <p:nvGraphicFramePr>
          <p:cNvPr id="14" name="Tableau 13">
            <a:extLst>
              <a:ext uri="{FF2B5EF4-FFF2-40B4-BE49-F238E27FC236}">
                <a16:creationId xmlns:a16="http://schemas.microsoft.com/office/drawing/2014/main" id="{4D250AAF-37FD-382D-F860-605133FA9AF6}"/>
              </a:ext>
            </a:extLst>
          </p:cNvPr>
          <p:cNvGraphicFramePr>
            <a:graphicFrameLocks noGrp="1"/>
          </p:cNvGraphicFramePr>
          <p:nvPr>
            <p:extLst>
              <p:ext uri="{D42A27DB-BD31-4B8C-83A1-F6EECF244321}">
                <p14:modId xmlns:p14="http://schemas.microsoft.com/office/powerpoint/2010/main" val="144541686"/>
              </p:ext>
            </p:extLst>
          </p:nvPr>
        </p:nvGraphicFramePr>
        <p:xfrm>
          <a:off x="542924" y="1948513"/>
          <a:ext cx="9968154" cy="3875910"/>
        </p:xfrm>
        <a:graphic>
          <a:graphicData uri="http://schemas.openxmlformats.org/drawingml/2006/table">
            <a:tbl>
              <a:tblPr firstRow="1" bandRow="1">
                <a:tableStyleId>{EB9631B5-78F2-41C9-869B-9F39066F8104}</a:tableStyleId>
              </a:tblPr>
              <a:tblGrid>
                <a:gridCol w="3322718">
                  <a:extLst>
                    <a:ext uri="{9D8B030D-6E8A-4147-A177-3AD203B41FA5}">
                      <a16:colId xmlns:a16="http://schemas.microsoft.com/office/drawing/2014/main" val="2177052855"/>
                    </a:ext>
                  </a:extLst>
                </a:gridCol>
                <a:gridCol w="1661359">
                  <a:extLst>
                    <a:ext uri="{9D8B030D-6E8A-4147-A177-3AD203B41FA5}">
                      <a16:colId xmlns:a16="http://schemas.microsoft.com/office/drawing/2014/main" val="180180794"/>
                    </a:ext>
                  </a:extLst>
                </a:gridCol>
                <a:gridCol w="1661359">
                  <a:extLst>
                    <a:ext uri="{9D8B030D-6E8A-4147-A177-3AD203B41FA5}">
                      <a16:colId xmlns:a16="http://schemas.microsoft.com/office/drawing/2014/main" val="798854804"/>
                    </a:ext>
                  </a:extLst>
                </a:gridCol>
                <a:gridCol w="1661359">
                  <a:extLst>
                    <a:ext uri="{9D8B030D-6E8A-4147-A177-3AD203B41FA5}">
                      <a16:colId xmlns:a16="http://schemas.microsoft.com/office/drawing/2014/main" val="2695852247"/>
                    </a:ext>
                  </a:extLst>
                </a:gridCol>
                <a:gridCol w="1661359">
                  <a:extLst>
                    <a:ext uri="{9D8B030D-6E8A-4147-A177-3AD203B41FA5}">
                      <a16:colId xmlns:a16="http://schemas.microsoft.com/office/drawing/2014/main" val="2954689922"/>
                    </a:ext>
                  </a:extLst>
                </a:gridCol>
              </a:tblGrid>
              <a:tr h="501450">
                <a:tc>
                  <a:txBody>
                    <a:bodyPr/>
                    <a:lstStyle/>
                    <a:p>
                      <a:pPr algn="l"/>
                      <a:r>
                        <a:rPr lang="fr-CH" sz="2400" dirty="0"/>
                        <a:t>BUDGET (CHF)</a:t>
                      </a:r>
                      <a:endParaRPr lang="fr-CH" sz="2400" dirty="0">
                        <a:latin typeface="Helvetica" pitchFamily="2"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DCD00"/>
                    </a:solidFill>
                  </a:tcPr>
                </a:tc>
                <a:tc gridSpan="2">
                  <a:txBody>
                    <a:bodyPr/>
                    <a:lstStyle/>
                    <a:p>
                      <a:pPr algn="ctr"/>
                      <a:r>
                        <a:rPr lang="fr-CH" sz="2400" dirty="0"/>
                        <a:t>2026</a:t>
                      </a:r>
                      <a:endParaRPr lang="fr-CH" sz="2400" dirty="0">
                        <a:latin typeface="Helvetica"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DCD00"/>
                    </a:solidFill>
                  </a:tcPr>
                </a:tc>
                <a:tc hMerge="1">
                  <a:txBody>
                    <a:bodyPr/>
                    <a:lstStyle/>
                    <a:p>
                      <a:endParaRPr lang="fr-CH"/>
                    </a:p>
                  </a:txBody>
                  <a:tcPr/>
                </a:tc>
                <a:tc gridSpan="2">
                  <a:txBody>
                    <a:bodyPr/>
                    <a:lstStyle/>
                    <a:p>
                      <a:pPr algn="ctr"/>
                      <a:r>
                        <a:rPr lang="fr-CH" sz="2400" dirty="0"/>
                        <a:t>2025</a:t>
                      </a:r>
                      <a:endParaRPr lang="fr-CH" sz="2400" dirty="0">
                        <a:latin typeface="Helvetica" pitchFamily="2"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DCD00"/>
                    </a:solidFill>
                  </a:tcPr>
                </a:tc>
                <a:tc hMerge="1">
                  <a:txBody>
                    <a:bodyPr/>
                    <a:lstStyle/>
                    <a:p>
                      <a:endParaRPr lang="fr-CH"/>
                    </a:p>
                  </a:txBody>
                  <a:tcPr/>
                </a:tc>
                <a:extLst>
                  <a:ext uri="{0D108BD9-81ED-4DB2-BD59-A6C34878D82A}">
                    <a16:rowId xmlns:a16="http://schemas.microsoft.com/office/drawing/2014/main" val="289586689"/>
                  </a:ext>
                </a:extLst>
              </a:tr>
              <a:tr h="501450">
                <a:tc rowSpan="2">
                  <a:txBody>
                    <a:bodyPr/>
                    <a:lstStyle/>
                    <a:p>
                      <a:pPr algn="l"/>
                      <a:r>
                        <a:rPr lang="fr-CH" sz="2400" dirty="0"/>
                        <a:t>Fonctionnement</a:t>
                      </a:r>
                      <a:endParaRPr lang="fr-CH" sz="2400" dirty="0">
                        <a:latin typeface="Helvetica" pitchFamily="2"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fr-CH" sz="2000" b="1" dirty="0"/>
                        <a:t>Charges</a:t>
                      </a:r>
                      <a:endParaRPr lang="fr-CH" sz="2000" b="1" dirty="0">
                        <a:latin typeface="Helvetica"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fr-CH" sz="2000" b="1" dirty="0"/>
                        <a:t>Produits</a:t>
                      </a:r>
                      <a:endParaRPr lang="fr-CH" sz="2000" b="1" dirty="0">
                        <a:latin typeface="Helvetica"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fr-CH" sz="2000" b="1" dirty="0"/>
                        <a:t>Charges</a:t>
                      </a:r>
                      <a:endParaRPr lang="fr-CH" sz="2000" b="1" dirty="0">
                        <a:latin typeface="Helvetica"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fr-CH" sz="2000" b="1" dirty="0"/>
                        <a:t>Produits</a:t>
                      </a:r>
                      <a:endParaRPr lang="fr-CH" sz="2000" b="1" dirty="0">
                        <a:latin typeface="Helvetica" pitchFamily="2"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739918611"/>
                  </a:ext>
                </a:extLst>
              </a:tr>
              <a:tr h="501450">
                <a:tc vMerge="1">
                  <a:txBody>
                    <a:bodyPr/>
                    <a:lstStyle/>
                    <a:p>
                      <a:pPr algn="ctr"/>
                      <a:endParaRPr lang="fr-CH" dirty="0"/>
                    </a:p>
                  </a:txBody>
                  <a:tcPr/>
                </a:tc>
                <a:tc>
                  <a:txBody>
                    <a:bodyPr/>
                    <a:lstStyle/>
                    <a:p>
                      <a:pPr algn="ctr"/>
                      <a:r>
                        <a:rPr lang="fr-CH" b="0" dirty="0">
                          <a:latin typeface="Helvetica" pitchFamily="2" charset="0"/>
                        </a:rPr>
                        <a:t>3’622’768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fr-CH" b="0" dirty="0">
                          <a:latin typeface="Helvetica" pitchFamily="2" charset="0"/>
                        </a:rPr>
                        <a:t>3’499’406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177800" indent="-177800" algn="ctr"/>
                      <a:r>
                        <a:rPr lang="fr-CH" dirty="0">
                          <a:latin typeface="Helvetica" pitchFamily="2" charset="0"/>
                        </a:rPr>
                        <a:t>3’784’312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H" sz="1800" b="0" i="0" u="none" strike="noStrike" kern="1200" baseline="0" dirty="0">
                          <a:solidFill>
                            <a:schemeClr val="dk1"/>
                          </a:solidFill>
                          <a:latin typeface="Helvetica" pitchFamily="2" charset="0"/>
                          <a:ea typeface="+mn-ea"/>
                          <a:cs typeface="+mn-cs"/>
                        </a:rPr>
                        <a:t>3'602'780</a:t>
                      </a:r>
                      <a:endParaRPr lang="fr-CH" b="0" dirty="0">
                        <a:latin typeface="Helvetica" pitchFamily="2"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498804383"/>
                  </a:ext>
                </a:extLst>
              </a:tr>
              <a:tr h="501450">
                <a:tc>
                  <a:txBody>
                    <a:bodyPr/>
                    <a:lstStyle/>
                    <a:p>
                      <a:pPr algn="l"/>
                      <a:r>
                        <a:rPr lang="fr-CH" sz="2400" dirty="0"/>
                        <a:t>Fonctionnement net</a:t>
                      </a:r>
                      <a:endParaRPr lang="fr-CH" sz="2400" dirty="0">
                        <a:latin typeface="Helvetica" pitchFamily="2"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lang="fr-CH" dirty="0">
                          <a:latin typeface="Helvetica" pitchFamily="2"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lang="fr-CH" dirty="0">
                          <a:solidFill>
                            <a:srgbClr val="FF0000"/>
                          </a:solidFill>
                          <a:latin typeface="Helvetica" pitchFamily="2" charset="0"/>
                        </a:rPr>
                        <a:t>- </a:t>
                      </a:r>
                      <a:r>
                        <a:rPr lang="fr-CH" sz="1800" b="0" i="0" u="none" strike="noStrike" kern="1200" baseline="0" dirty="0">
                          <a:solidFill>
                            <a:srgbClr val="FF0000"/>
                          </a:solidFill>
                          <a:latin typeface="Helvetica" pitchFamily="2" charset="0"/>
                          <a:ea typeface="+mn-ea"/>
                          <a:cs typeface="+mn-cs"/>
                        </a:rPr>
                        <a:t>123’362</a:t>
                      </a:r>
                      <a:endParaRPr lang="fr-CH" dirty="0">
                        <a:solidFill>
                          <a:srgbClr val="FF0000"/>
                        </a:solidFill>
                        <a:latin typeface="Helvetica"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lang="fr-CH" dirty="0">
                          <a:latin typeface="Helvetica" pitchFamily="2"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lang="fr-CH" dirty="0">
                          <a:solidFill>
                            <a:srgbClr val="FF0000"/>
                          </a:solidFill>
                          <a:latin typeface="Helvetica" pitchFamily="2" charset="0"/>
                        </a:rPr>
                        <a:t>- 181’532</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95781595"/>
                  </a:ext>
                </a:extLst>
              </a:tr>
              <a:tr h="0">
                <a:tc>
                  <a:txBody>
                    <a:bodyPr/>
                    <a:lstStyle/>
                    <a:p>
                      <a:pPr algn="l"/>
                      <a:endParaRPr lang="fr-CH" sz="100" dirty="0">
                        <a:latin typeface="Helvetica" pitchFamily="2" charset="0"/>
                      </a:endParaRPr>
                    </a:p>
                  </a:txBody>
                  <a:tcPr anchor="ctr">
                    <a:lnL w="381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fr-CH" dirty="0">
                        <a:latin typeface="Helvetica" pitchFamily="2"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fr-CH" dirty="0">
                        <a:solidFill>
                          <a:srgbClr val="FF0000"/>
                        </a:solidFill>
                        <a:latin typeface="Helvetica" pitchFamily="2"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fr-CH" dirty="0">
                        <a:latin typeface="Helvetica" pitchFamily="2"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fr-CH" dirty="0">
                        <a:solidFill>
                          <a:srgbClr val="FF0000"/>
                        </a:solidFill>
                        <a:latin typeface="Helvetica" pitchFamily="2" charset="0"/>
                      </a:endParaRPr>
                    </a:p>
                  </a:txBody>
                  <a:tcPr anchor="ctr">
                    <a:lnL w="127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05961279"/>
                  </a:ext>
                </a:extLst>
              </a:tr>
              <a:tr h="501450">
                <a:tc rowSpan="2">
                  <a:txBody>
                    <a:bodyPr/>
                    <a:lstStyle/>
                    <a:p>
                      <a:pPr algn="l"/>
                      <a:r>
                        <a:rPr lang="fr-CH" sz="2400" dirty="0"/>
                        <a:t>Investissements</a:t>
                      </a:r>
                      <a:endParaRPr lang="fr-CH" sz="2400" dirty="0">
                        <a:latin typeface="Helvetica" pitchFamily="2"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fr-CH" sz="2000" b="1" dirty="0"/>
                        <a:t>Dépenses</a:t>
                      </a:r>
                      <a:endParaRPr lang="fr-CH" sz="2000" b="1" dirty="0">
                        <a:latin typeface="Helvetica"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fr-CH" sz="2000" b="1" dirty="0"/>
                        <a:t>Recettes</a:t>
                      </a:r>
                      <a:endParaRPr lang="fr-CH" sz="2000" b="1" dirty="0">
                        <a:latin typeface="Helvetica"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fr-CH" sz="2000" b="1" dirty="0"/>
                        <a:t>Dépenses</a:t>
                      </a:r>
                      <a:endParaRPr lang="fr-CH" sz="2000" b="1" dirty="0">
                        <a:latin typeface="Helvetica"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fr-CH" sz="2000" b="1" dirty="0"/>
                        <a:t>Recettes</a:t>
                      </a:r>
                      <a:endParaRPr lang="fr-CH" sz="2000" b="1" dirty="0">
                        <a:latin typeface="Helvetica" pitchFamily="2"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4017926652"/>
                  </a:ext>
                </a:extLst>
              </a:tr>
              <a:tr h="501450">
                <a:tc vMerge="1">
                  <a:txBody>
                    <a:bodyPr/>
                    <a:lstStyle/>
                    <a:p>
                      <a:pPr algn="ctr"/>
                      <a:endParaRPr lang="fr-CH" dirty="0"/>
                    </a:p>
                  </a:txBody>
                  <a:tcPr/>
                </a:tc>
                <a:tc>
                  <a:txBody>
                    <a:bodyPr/>
                    <a:lstStyle/>
                    <a:p>
                      <a:pPr algn="ctr"/>
                      <a:r>
                        <a:rPr lang="fr-CH" sz="1800" b="0" i="0" u="none" strike="noStrike" kern="1200" baseline="0" dirty="0">
                          <a:solidFill>
                            <a:schemeClr val="dk1"/>
                          </a:solidFill>
                          <a:latin typeface="Helvetica" pitchFamily="2" charset="0"/>
                          <a:ea typeface="+mn-ea"/>
                          <a:cs typeface="+mn-cs"/>
                        </a:rPr>
                        <a:t>702’000</a:t>
                      </a:r>
                      <a:endParaRPr lang="fr-CH" b="0" dirty="0">
                        <a:latin typeface="Helvetica"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fr-CH" b="0" dirty="0">
                          <a:latin typeface="Helvetica" pitchFamily="2" charset="0"/>
                        </a:rPr>
                        <a:t>254’500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fr-CH" dirty="0">
                          <a:latin typeface="Helvetica" pitchFamily="2" charset="0"/>
                        </a:rPr>
                        <a:t>928’000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fr-CH" dirty="0">
                          <a:latin typeface="Helvetica" pitchFamily="2" charset="0"/>
                        </a:rPr>
                        <a:t>382’000</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236298147"/>
                  </a:ext>
                </a:extLst>
              </a:tr>
              <a:tr h="501450">
                <a:tc>
                  <a:txBody>
                    <a:bodyPr/>
                    <a:lstStyle/>
                    <a:p>
                      <a:pPr algn="l"/>
                      <a:r>
                        <a:rPr lang="fr-CH" sz="2400" dirty="0"/>
                        <a:t>Investissements nets</a:t>
                      </a:r>
                      <a:endParaRPr lang="fr-CH" sz="2400" dirty="0">
                        <a:latin typeface="Helvetica" pitchFamily="2" charset="0"/>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lang="fr-CH" b="0" dirty="0">
                          <a:latin typeface="Helvetica" pitchFamily="2"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H" b="0" dirty="0">
                          <a:solidFill>
                            <a:srgbClr val="FF0000"/>
                          </a:solidFill>
                          <a:latin typeface="Helvetica" pitchFamily="2" charset="0"/>
                        </a:rPr>
                        <a:t>- 447’500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lang="fr-CH" dirty="0">
                          <a:latin typeface="Helvetica" pitchFamily="2"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lang="fr-CH" dirty="0">
                          <a:solidFill>
                            <a:srgbClr val="FF0000"/>
                          </a:solidFill>
                          <a:latin typeface="Helvetica" pitchFamily="2" charset="0"/>
                        </a:rPr>
                        <a:t>- </a:t>
                      </a:r>
                      <a:r>
                        <a:rPr lang="fr-CH" sz="1800" b="0" i="0" u="none" strike="noStrike" kern="1200" baseline="0" dirty="0">
                          <a:solidFill>
                            <a:srgbClr val="FF0000"/>
                          </a:solidFill>
                          <a:latin typeface="Helvetica" pitchFamily="2" charset="0"/>
                          <a:ea typeface="+mn-ea"/>
                          <a:cs typeface="+mn-cs"/>
                        </a:rPr>
                        <a:t>546’000</a:t>
                      </a:r>
                      <a:endParaRPr lang="fr-CH" dirty="0">
                        <a:solidFill>
                          <a:srgbClr val="FF0000"/>
                        </a:solidFill>
                        <a:latin typeface="Helvetica" pitchFamily="2" charset="0"/>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65245768"/>
                  </a:ext>
                </a:extLst>
              </a:tr>
            </a:tbl>
          </a:graphicData>
        </a:graphic>
      </p:graphicFrame>
    </p:spTree>
    <p:extLst>
      <p:ext uri="{BB962C8B-B14F-4D97-AF65-F5344CB8AC3E}">
        <p14:creationId xmlns:p14="http://schemas.microsoft.com/office/powerpoint/2010/main" val="1036672190"/>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3" name="ZoneTexte 2">
            <a:extLst>
              <a:ext uri="{FF2B5EF4-FFF2-40B4-BE49-F238E27FC236}">
                <a16:creationId xmlns:a16="http://schemas.microsoft.com/office/drawing/2014/main" id="{6ED785E7-FB6D-AFDB-FB35-19BF98089AA1}"/>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Espace réservé du numéro de diapositive 7">
            <a:extLst>
              <a:ext uri="{FF2B5EF4-FFF2-40B4-BE49-F238E27FC236}">
                <a16:creationId xmlns:a16="http://schemas.microsoft.com/office/drawing/2014/main" id="{8BE9FC28-A9CD-BD67-F37D-404BA11584C7}"/>
              </a:ext>
            </a:extLst>
          </p:cNvPr>
          <p:cNvSpPr>
            <a:spLocks noGrp="1"/>
          </p:cNvSpPr>
          <p:nvPr>
            <p:ph type="sldNum" sz="quarter" idx="12"/>
          </p:nvPr>
        </p:nvSpPr>
        <p:spPr>
          <a:xfrm>
            <a:off x="9338807" y="6467474"/>
            <a:ext cx="2743200" cy="365125"/>
          </a:xfrm>
        </p:spPr>
        <p:txBody>
          <a:bodyPr/>
          <a:lstStyle/>
          <a:p>
            <a:r>
              <a:rPr lang="fr-CH" sz="1600" dirty="0">
                <a:solidFill>
                  <a:schemeClr val="bg1"/>
                </a:solidFill>
                <a:latin typeface="Helvetica" pitchFamily="2" charset="0"/>
              </a:rPr>
              <a:t>21</a:t>
            </a:r>
          </a:p>
        </p:txBody>
      </p:sp>
      <p:sp>
        <p:nvSpPr>
          <p:cNvPr id="10" name="ZoneTexte 9">
            <a:extLst>
              <a:ext uri="{FF2B5EF4-FFF2-40B4-BE49-F238E27FC236}">
                <a16:creationId xmlns:a16="http://schemas.microsoft.com/office/drawing/2014/main" id="{FFEC7D56-E129-C8CE-A887-A95133F9976D}"/>
              </a:ext>
            </a:extLst>
          </p:cNvPr>
          <p:cNvSpPr txBox="1"/>
          <p:nvPr/>
        </p:nvSpPr>
        <p:spPr>
          <a:xfrm>
            <a:off x="542924" y="817965"/>
            <a:ext cx="10720162" cy="769441"/>
          </a:xfrm>
          <a:prstGeom prst="rect">
            <a:avLst/>
          </a:prstGeom>
          <a:noFill/>
        </p:spPr>
        <p:txBody>
          <a:bodyPr wrap="square" rtlCol="0">
            <a:spAutoFit/>
          </a:bodyPr>
          <a:lstStyle/>
          <a:p>
            <a:r>
              <a:rPr lang="fr-CH" sz="4400" b="1" dirty="0">
                <a:latin typeface="Helvetica" pitchFamily="2" charset="0"/>
              </a:rPr>
              <a:t>Résultats des financements spéciaux</a:t>
            </a:r>
          </a:p>
        </p:txBody>
      </p:sp>
      <p:sp>
        <p:nvSpPr>
          <p:cNvPr id="5" name="ZoneTexte 4">
            <a:extLst>
              <a:ext uri="{FF2B5EF4-FFF2-40B4-BE49-F238E27FC236}">
                <a16:creationId xmlns:a16="http://schemas.microsoft.com/office/drawing/2014/main" id="{0F6B5BD1-542D-70E1-9229-B4A3E5B69587}"/>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graphicFrame>
        <p:nvGraphicFramePr>
          <p:cNvPr id="2" name="Tableau 1">
            <a:extLst>
              <a:ext uri="{FF2B5EF4-FFF2-40B4-BE49-F238E27FC236}">
                <a16:creationId xmlns:a16="http://schemas.microsoft.com/office/drawing/2014/main" id="{89D35C67-1D05-EBE7-C350-E642565E96C1}"/>
              </a:ext>
            </a:extLst>
          </p:cNvPr>
          <p:cNvGraphicFramePr>
            <a:graphicFrameLocks noGrp="1"/>
          </p:cNvGraphicFramePr>
          <p:nvPr>
            <p:extLst>
              <p:ext uri="{D42A27DB-BD31-4B8C-83A1-F6EECF244321}">
                <p14:modId xmlns:p14="http://schemas.microsoft.com/office/powerpoint/2010/main" val="1734482368"/>
              </p:ext>
            </p:extLst>
          </p:nvPr>
        </p:nvGraphicFramePr>
        <p:xfrm>
          <a:off x="699518" y="2163144"/>
          <a:ext cx="6693581" cy="3370260"/>
        </p:xfrm>
        <a:graphic>
          <a:graphicData uri="http://schemas.openxmlformats.org/drawingml/2006/table">
            <a:tbl>
              <a:tblPr firstRow="1" bandRow="1">
                <a:tableStyleId>{0505E3EF-67EA-436B-97B2-0124C06EBD24}</a:tableStyleId>
              </a:tblPr>
              <a:tblGrid>
                <a:gridCol w="4124553">
                  <a:extLst>
                    <a:ext uri="{9D8B030D-6E8A-4147-A177-3AD203B41FA5}">
                      <a16:colId xmlns:a16="http://schemas.microsoft.com/office/drawing/2014/main" val="1852318658"/>
                    </a:ext>
                  </a:extLst>
                </a:gridCol>
                <a:gridCol w="2569028">
                  <a:extLst>
                    <a:ext uri="{9D8B030D-6E8A-4147-A177-3AD203B41FA5}">
                      <a16:colId xmlns:a16="http://schemas.microsoft.com/office/drawing/2014/main" val="2058763812"/>
                    </a:ext>
                  </a:extLst>
                </a:gridCol>
              </a:tblGrid>
              <a:tr h="674052">
                <a:tc>
                  <a:txBody>
                    <a:bodyPr/>
                    <a:lstStyle/>
                    <a:p>
                      <a:pPr algn="l"/>
                      <a:r>
                        <a:rPr lang="fr-CH" sz="2400" b="1" dirty="0">
                          <a:latin typeface="Helvetica" pitchFamily="2" charset="0"/>
                        </a:rPr>
                        <a:t>Approvisionnement en eau </a:t>
                      </a: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CH" sz="2400" b="0" dirty="0">
                          <a:solidFill>
                            <a:srgbClr val="FF0000"/>
                          </a:solidFill>
                          <a:latin typeface="Helvetica" pitchFamily="2" charset="0"/>
                        </a:rPr>
                        <a:t>- 23’690 CHF</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0678170"/>
                  </a:ext>
                </a:extLst>
              </a:tr>
              <a:tr h="674052">
                <a:tc>
                  <a:txBody>
                    <a:bodyPr/>
                    <a:lstStyle/>
                    <a:p>
                      <a:pPr algn="l"/>
                      <a:r>
                        <a:rPr lang="fr-CH" sz="2400" b="1" dirty="0">
                          <a:latin typeface="Helvetica" pitchFamily="2" charset="0"/>
                        </a:rPr>
                        <a:t>Assainissement des eaux</a:t>
                      </a: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CH" sz="2400" b="0" dirty="0">
                          <a:solidFill>
                            <a:srgbClr val="FF0000"/>
                          </a:solidFill>
                          <a:latin typeface="Helvetica" pitchFamily="2" charset="0"/>
                        </a:rPr>
                        <a:t>- 52’790 CHF</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70715695"/>
                  </a:ext>
                </a:extLst>
              </a:tr>
              <a:tr h="674052">
                <a:tc>
                  <a:txBody>
                    <a:bodyPr/>
                    <a:lstStyle/>
                    <a:p>
                      <a:pPr algn="l"/>
                      <a:r>
                        <a:rPr lang="fr-CH" sz="2400" b="1" dirty="0">
                          <a:latin typeface="Helvetica" pitchFamily="2" charset="0"/>
                        </a:rPr>
                        <a:t>Déchets</a:t>
                      </a: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CH" sz="2400" b="0" dirty="0">
                          <a:solidFill>
                            <a:schemeClr val="accent6"/>
                          </a:solidFill>
                          <a:latin typeface="Helvetica" pitchFamily="2" charset="0"/>
                        </a:rPr>
                        <a:t>  +1’348 CHF</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0595477"/>
                  </a:ext>
                </a:extLst>
              </a:tr>
              <a:tr h="674052">
                <a:tc>
                  <a:txBody>
                    <a:bodyPr/>
                    <a:lstStyle/>
                    <a:p>
                      <a:pPr algn="l"/>
                      <a:r>
                        <a:rPr lang="fr-CH" sz="2400" b="1" dirty="0">
                          <a:latin typeface="Helvetica" pitchFamily="2" charset="0"/>
                        </a:rPr>
                        <a:t>Estivage (Pâturage Pilay)</a:t>
                      </a: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CH" sz="2400" b="0" dirty="0">
                          <a:solidFill>
                            <a:srgbClr val="FF0000"/>
                          </a:solidFill>
                          <a:latin typeface="Helvetica" pitchFamily="2" charset="0"/>
                        </a:rPr>
                        <a:t>  - 2’870 CHF</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7431650"/>
                  </a:ext>
                </a:extLst>
              </a:tr>
              <a:tr h="674052">
                <a:tc>
                  <a:txBody>
                    <a:bodyPr/>
                    <a:lstStyle/>
                    <a:p>
                      <a:pPr algn="l"/>
                      <a:r>
                        <a:rPr lang="fr-CH" sz="2400" b="1" dirty="0">
                          <a:latin typeface="Helvetica" pitchFamily="2" charset="0"/>
                        </a:rPr>
                        <a:t>Efficacité énergétique</a:t>
                      </a: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algn="ctr"/>
                      <a:r>
                        <a:rPr lang="fr-CH" sz="2400" b="0" dirty="0">
                          <a:solidFill>
                            <a:schemeClr val="accent6"/>
                          </a:solidFill>
                          <a:latin typeface="Helvetica" pitchFamily="2" charset="0"/>
                        </a:rPr>
                        <a:t>+ 16’000 CHF</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2450572"/>
                  </a:ext>
                </a:extLst>
              </a:tr>
            </a:tbl>
          </a:graphicData>
        </a:graphic>
      </p:graphicFrame>
      <p:graphicFrame>
        <p:nvGraphicFramePr>
          <p:cNvPr id="4" name="Tableau 3">
            <a:extLst>
              <a:ext uri="{FF2B5EF4-FFF2-40B4-BE49-F238E27FC236}">
                <a16:creationId xmlns:a16="http://schemas.microsoft.com/office/drawing/2014/main" id="{CC2A21BD-2C17-2A6D-764B-0594C7AE8AF7}"/>
              </a:ext>
            </a:extLst>
          </p:cNvPr>
          <p:cNvGraphicFramePr>
            <a:graphicFrameLocks noGrp="1"/>
          </p:cNvGraphicFramePr>
          <p:nvPr>
            <p:extLst>
              <p:ext uri="{D42A27DB-BD31-4B8C-83A1-F6EECF244321}">
                <p14:modId xmlns:p14="http://schemas.microsoft.com/office/powerpoint/2010/main" val="1626485220"/>
              </p:ext>
            </p:extLst>
          </p:nvPr>
        </p:nvGraphicFramePr>
        <p:xfrm>
          <a:off x="8297692" y="2870627"/>
          <a:ext cx="3652195" cy="2286000"/>
        </p:xfrm>
        <a:graphic>
          <a:graphicData uri="http://schemas.openxmlformats.org/drawingml/2006/table">
            <a:tbl>
              <a:tblPr firstRow="1" bandRow="1">
                <a:tableStyleId>{5C22544A-7EE6-4342-B048-85BDC9FD1C3A}</a:tableStyleId>
              </a:tblPr>
              <a:tblGrid>
                <a:gridCol w="3652195">
                  <a:extLst>
                    <a:ext uri="{9D8B030D-6E8A-4147-A177-3AD203B41FA5}">
                      <a16:colId xmlns:a16="http://schemas.microsoft.com/office/drawing/2014/main" val="4199133868"/>
                    </a:ext>
                  </a:extLst>
                </a:gridCol>
              </a:tblGrid>
              <a:tr h="1116746">
                <a:tc>
                  <a:txBody>
                    <a:bodyPr/>
                    <a:lstStyle/>
                    <a:p>
                      <a:r>
                        <a:rPr lang="fr-CH" sz="2400" dirty="0">
                          <a:solidFill>
                            <a:schemeClr val="tx1"/>
                          </a:solidFill>
                          <a:latin typeface="Helvetica" panose="020B0604020202020204" pitchFamily="34" charset="0"/>
                          <a:cs typeface="Helvetica" panose="020B0604020202020204" pitchFamily="34" charset="0"/>
                        </a:rPr>
                        <a:t>soit une perte totale des financements spéciaux de CHF 62’002.- inclue dans la perte nette de l’exercice </a:t>
                      </a:r>
                    </a:p>
                  </a:txBody>
                  <a:tcPr>
                    <a:solidFill>
                      <a:schemeClr val="bg1"/>
                    </a:solidFill>
                  </a:tcPr>
                </a:tc>
                <a:extLst>
                  <a:ext uri="{0D108BD9-81ED-4DB2-BD59-A6C34878D82A}">
                    <a16:rowId xmlns:a16="http://schemas.microsoft.com/office/drawing/2014/main" val="3720924720"/>
                  </a:ext>
                </a:extLst>
              </a:tr>
            </a:tbl>
          </a:graphicData>
        </a:graphic>
      </p:graphicFrame>
    </p:spTree>
    <p:extLst>
      <p:ext uri="{BB962C8B-B14F-4D97-AF65-F5344CB8AC3E}">
        <p14:creationId xmlns:p14="http://schemas.microsoft.com/office/powerpoint/2010/main" val="1419503248"/>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17144C05-4DFC-6835-F9AB-030FE1F65C91}"/>
              </a:ext>
            </a:extLst>
          </p:cNvPr>
          <p:cNvSpPr txBox="1"/>
          <p:nvPr/>
        </p:nvSpPr>
        <p:spPr>
          <a:xfrm>
            <a:off x="1740975" y="2228671"/>
            <a:ext cx="8710047" cy="2400657"/>
          </a:xfrm>
          <a:prstGeom prst="rect">
            <a:avLst/>
          </a:prstGeom>
          <a:noFill/>
        </p:spPr>
        <p:txBody>
          <a:bodyPr wrap="square" rtlCol="0">
            <a:spAutoFit/>
          </a:bodyPr>
          <a:lstStyle/>
          <a:p>
            <a:pPr algn="ctr"/>
            <a:r>
              <a:rPr lang="fr-CH" sz="7500" dirty="0">
                <a:latin typeface="Helvetica" pitchFamily="2" charset="0"/>
              </a:rPr>
              <a:t>Avez-vous des questions ?</a:t>
            </a:r>
          </a:p>
        </p:txBody>
      </p:sp>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1392" y="372516"/>
            <a:ext cx="2269215" cy="1077877"/>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2" name="Espace réservé du numéro de diapositive 7">
            <a:extLst>
              <a:ext uri="{FF2B5EF4-FFF2-40B4-BE49-F238E27FC236}">
                <a16:creationId xmlns:a16="http://schemas.microsoft.com/office/drawing/2014/main" id="{F76BF4E1-6275-6172-644C-BDCE59D4D763}"/>
              </a:ext>
            </a:extLst>
          </p:cNvPr>
          <p:cNvSpPr>
            <a:spLocks noGrp="1"/>
          </p:cNvSpPr>
          <p:nvPr>
            <p:ph type="sldNum" sz="quarter" idx="12"/>
          </p:nvPr>
        </p:nvSpPr>
        <p:spPr>
          <a:xfrm>
            <a:off x="9338807" y="6467474"/>
            <a:ext cx="2743200" cy="365125"/>
          </a:xfrm>
        </p:spPr>
        <p:txBody>
          <a:bodyPr/>
          <a:lstStyle/>
          <a:p>
            <a:r>
              <a:rPr lang="fr-CH" sz="1600" dirty="0">
                <a:solidFill>
                  <a:schemeClr val="bg1"/>
                </a:solidFill>
                <a:latin typeface="Helvetica" pitchFamily="2" charset="0"/>
              </a:rPr>
              <a:t>22</a:t>
            </a:r>
          </a:p>
        </p:txBody>
      </p:sp>
      <p:sp>
        <p:nvSpPr>
          <p:cNvPr id="6" name="ZoneTexte 5">
            <a:extLst>
              <a:ext uri="{FF2B5EF4-FFF2-40B4-BE49-F238E27FC236}">
                <a16:creationId xmlns:a16="http://schemas.microsoft.com/office/drawing/2014/main" id="{986FE591-7624-B50C-9C1C-B56488B0B390}"/>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4" name="ZoneTexte 3">
            <a:extLst>
              <a:ext uri="{FF2B5EF4-FFF2-40B4-BE49-F238E27FC236}">
                <a16:creationId xmlns:a16="http://schemas.microsoft.com/office/drawing/2014/main" id="{DD8BDB91-ECBF-0BBE-71AD-6D099B9C648A}"/>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Tree>
    <p:extLst>
      <p:ext uri="{BB962C8B-B14F-4D97-AF65-F5344CB8AC3E}">
        <p14:creationId xmlns:p14="http://schemas.microsoft.com/office/powerpoint/2010/main" val="2222968574"/>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17144C05-4DFC-6835-F9AB-030FE1F65C91}"/>
              </a:ext>
            </a:extLst>
          </p:cNvPr>
          <p:cNvSpPr txBox="1"/>
          <p:nvPr/>
        </p:nvSpPr>
        <p:spPr>
          <a:xfrm>
            <a:off x="615947" y="2203699"/>
            <a:ext cx="10960100" cy="1246495"/>
          </a:xfrm>
          <a:prstGeom prst="rect">
            <a:avLst/>
          </a:prstGeom>
          <a:noFill/>
        </p:spPr>
        <p:txBody>
          <a:bodyPr wrap="square" rtlCol="0">
            <a:spAutoFit/>
          </a:bodyPr>
          <a:lstStyle/>
          <a:p>
            <a:pPr algn="ctr"/>
            <a:r>
              <a:rPr lang="fr-CH" sz="7500" b="1" dirty="0">
                <a:latin typeface="Helvetica" pitchFamily="2" charset="0"/>
              </a:rPr>
              <a:t>Investissements 2026</a:t>
            </a:r>
          </a:p>
        </p:txBody>
      </p:sp>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1392" y="372516"/>
            <a:ext cx="2269215" cy="1077877"/>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23</a:t>
            </a:r>
          </a:p>
        </p:txBody>
      </p:sp>
      <p:sp>
        <p:nvSpPr>
          <p:cNvPr id="2" name="ZoneTexte 1">
            <a:extLst>
              <a:ext uri="{FF2B5EF4-FFF2-40B4-BE49-F238E27FC236}">
                <a16:creationId xmlns:a16="http://schemas.microsoft.com/office/drawing/2014/main" id="{A35ACAA6-A079-6A82-C807-203B35296BC0}"/>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11 décembre 2025</a:t>
            </a:r>
          </a:p>
        </p:txBody>
      </p:sp>
      <p:sp>
        <p:nvSpPr>
          <p:cNvPr id="3" name="ZoneTexte 2">
            <a:extLst>
              <a:ext uri="{FF2B5EF4-FFF2-40B4-BE49-F238E27FC236}">
                <a16:creationId xmlns:a16="http://schemas.microsoft.com/office/drawing/2014/main" id="{66182DB5-5D65-D4F6-FE0E-F13438D2E22E}"/>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Denis </a:t>
            </a:r>
            <a:r>
              <a:rPr lang="fr-CH" sz="1600" dirty="0" err="1">
                <a:solidFill>
                  <a:schemeClr val="bg1"/>
                </a:solidFill>
                <a:latin typeface="Helvetica" pitchFamily="2" charset="0"/>
              </a:rPr>
              <a:t>Gatherat</a:t>
            </a:r>
            <a:endParaRPr lang="fr-CH" sz="1600" dirty="0">
              <a:solidFill>
                <a:schemeClr val="bg1"/>
              </a:solidFill>
              <a:latin typeface="Helvetica" pitchFamily="2" charset="0"/>
            </a:endParaRPr>
          </a:p>
        </p:txBody>
      </p:sp>
    </p:spTree>
    <p:extLst>
      <p:ext uri="{BB962C8B-B14F-4D97-AF65-F5344CB8AC3E}">
        <p14:creationId xmlns:p14="http://schemas.microsoft.com/office/powerpoint/2010/main" val="2081428734"/>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3" name="ZoneTexte 2">
            <a:extLst>
              <a:ext uri="{FF2B5EF4-FFF2-40B4-BE49-F238E27FC236}">
                <a16:creationId xmlns:a16="http://schemas.microsoft.com/office/drawing/2014/main" id="{6ED785E7-FB6D-AFDB-FB35-19BF98089AA1}"/>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Espace réservé du numéro de diapositive 7">
            <a:extLst>
              <a:ext uri="{FF2B5EF4-FFF2-40B4-BE49-F238E27FC236}">
                <a16:creationId xmlns:a16="http://schemas.microsoft.com/office/drawing/2014/main" id="{8BE9FC28-A9CD-BD67-F37D-404BA11584C7}"/>
              </a:ext>
            </a:extLst>
          </p:cNvPr>
          <p:cNvSpPr>
            <a:spLocks noGrp="1"/>
          </p:cNvSpPr>
          <p:nvPr>
            <p:ph type="sldNum" sz="quarter" idx="12"/>
          </p:nvPr>
        </p:nvSpPr>
        <p:spPr>
          <a:xfrm>
            <a:off x="9338807" y="6467474"/>
            <a:ext cx="2743200" cy="365125"/>
          </a:xfrm>
        </p:spPr>
        <p:txBody>
          <a:bodyPr/>
          <a:lstStyle/>
          <a:p>
            <a:r>
              <a:rPr lang="fr-CH" sz="1600" dirty="0">
                <a:solidFill>
                  <a:schemeClr val="bg1"/>
                </a:solidFill>
                <a:latin typeface="Helvetica" pitchFamily="2" charset="0"/>
              </a:rPr>
              <a:t>24</a:t>
            </a:r>
          </a:p>
        </p:txBody>
      </p:sp>
      <p:sp>
        <p:nvSpPr>
          <p:cNvPr id="10" name="ZoneTexte 9">
            <a:extLst>
              <a:ext uri="{FF2B5EF4-FFF2-40B4-BE49-F238E27FC236}">
                <a16:creationId xmlns:a16="http://schemas.microsoft.com/office/drawing/2014/main" id="{FFEC7D56-E129-C8CE-A887-A95133F9976D}"/>
              </a:ext>
            </a:extLst>
          </p:cNvPr>
          <p:cNvSpPr txBox="1"/>
          <p:nvPr/>
        </p:nvSpPr>
        <p:spPr>
          <a:xfrm>
            <a:off x="504013" y="269124"/>
            <a:ext cx="9447382" cy="769441"/>
          </a:xfrm>
          <a:prstGeom prst="rect">
            <a:avLst/>
          </a:prstGeom>
          <a:noFill/>
        </p:spPr>
        <p:txBody>
          <a:bodyPr wrap="square" rtlCol="0">
            <a:spAutoFit/>
          </a:bodyPr>
          <a:lstStyle/>
          <a:p>
            <a:r>
              <a:rPr lang="fr-CH" sz="4400" b="1" dirty="0">
                <a:latin typeface="Helvetica" pitchFamily="2" charset="0"/>
              </a:rPr>
              <a:t>Investissement en cours et à voter</a:t>
            </a:r>
          </a:p>
        </p:txBody>
      </p:sp>
      <p:sp>
        <p:nvSpPr>
          <p:cNvPr id="5" name="ZoneTexte 4">
            <a:extLst>
              <a:ext uri="{FF2B5EF4-FFF2-40B4-BE49-F238E27FC236}">
                <a16:creationId xmlns:a16="http://schemas.microsoft.com/office/drawing/2014/main" id="{0F6B5BD1-542D-70E1-9229-B4A3E5B69587}"/>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Investissements 2026</a:t>
            </a:r>
          </a:p>
        </p:txBody>
      </p:sp>
      <p:sp>
        <p:nvSpPr>
          <p:cNvPr id="6" name="Espace réservé du contenu 2">
            <a:extLst>
              <a:ext uri="{FF2B5EF4-FFF2-40B4-BE49-F238E27FC236}">
                <a16:creationId xmlns:a16="http://schemas.microsoft.com/office/drawing/2014/main" id="{95F2D6AE-F74A-B51B-D9D6-90F23B03A807}"/>
              </a:ext>
            </a:extLst>
          </p:cNvPr>
          <p:cNvSpPr txBox="1">
            <a:spLocks/>
          </p:cNvSpPr>
          <p:nvPr/>
        </p:nvSpPr>
        <p:spPr>
          <a:xfrm>
            <a:off x="608333" y="963038"/>
            <a:ext cx="10340502" cy="2924563"/>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00000"/>
              </a:lnSpc>
              <a:spcBef>
                <a:spcPts val="0"/>
              </a:spcBef>
              <a:spcAft>
                <a:spcPts val="600"/>
              </a:spcAft>
            </a:pPr>
            <a:r>
              <a:rPr lang="fr-CH" sz="2000" b="1" dirty="0">
                <a:latin typeface="Helvetica" pitchFamily="2" charset="0"/>
              </a:rPr>
              <a:t>Investissements en cours</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Aménagement La Combatte 3</a:t>
            </a:r>
            <a:r>
              <a:rPr lang="fr-CH" sz="2000" baseline="30000" dirty="0">
                <a:latin typeface="Helvetica" pitchFamily="2" charset="0"/>
              </a:rPr>
              <a:t>ème</a:t>
            </a:r>
            <a:r>
              <a:rPr lang="fr-CH" sz="2000" dirty="0">
                <a:latin typeface="Helvetica" pitchFamily="2" charset="0"/>
              </a:rPr>
              <a:t> étape (part TP)     		CHF 250’000.-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Aménagement La Combatte 3</a:t>
            </a:r>
            <a:r>
              <a:rPr lang="fr-CH" sz="2000" baseline="30000" dirty="0">
                <a:latin typeface="Helvetica" pitchFamily="2" charset="0"/>
              </a:rPr>
              <a:t>ème</a:t>
            </a:r>
            <a:r>
              <a:rPr lang="fr-CH" sz="2000" dirty="0">
                <a:latin typeface="Helvetica" pitchFamily="2" charset="0"/>
              </a:rPr>
              <a:t> étape (part éclairage)	CHF   70’000.- </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Adaptation modération </a:t>
            </a:r>
            <a:r>
              <a:rPr lang="fr-CH" sz="2000" dirty="0" err="1">
                <a:latin typeface="Helvetica" pitchFamily="2" charset="0"/>
              </a:rPr>
              <a:t>SwissTrafic</a:t>
            </a:r>
            <a:r>
              <a:rPr lang="fr-CH" sz="2000" dirty="0">
                <a:latin typeface="Helvetica" pitchFamily="2" charset="0"/>
              </a:rPr>
              <a:t>				CHF   27’000.-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Aménagement La Combatte 3</a:t>
            </a:r>
            <a:r>
              <a:rPr lang="fr-CH" sz="2000" baseline="30000" dirty="0">
                <a:latin typeface="Helvetica" pitchFamily="2" charset="0"/>
              </a:rPr>
              <a:t>ème</a:t>
            </a:r>
            <a:r>
              <a:rPr lang="fr-CH" sz="2000" dirty="0">
                <a:latin typeface="Helvetica" pitchFamily="2" charset="0"/>
              </a:rPr>
              <a:t> étape (part eau potable)	CHF   70’000.-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Aménagement La Combatte 3</a:t>
            </a:r>
            <a:r>
              <a:rPr lang="fr-CH" sz="2000" baseline="30000" dirty="0">
                <a:latin typeface="Helvetica" pitchFamily="2" charset="0"/>
              </a:rPr>
              <a:t>ème</a:t>
            </a:r>
            <a:r>
              <a:rPr lang="fr-CH" sz="2000" dirty="0">
                <a:latin typeface="Helvetica" pitchFamily="2" charset="0"/>
              </a:rPr>
              <a:t> étape (part eaux usées)	CHF   70’000.-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Révision du PAL, plans généraux et directeurs		CHF   32’000.-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Finalisation du plan spécial Le Collège			CHF   50’000.-</a:t>
            </a:r>
          </a:p>
          <a:p>
            <a:pPr marL="342900" indent="-342900" algn="just">
              <a:spcBef>
                <a:spcPts val="0"/>
              </a:spcBef>
              <a:spcAft>
                <a:spcPts val="600"/>
              </a:spcAft>
              <a:buFont typeface="Arial" panose="020B0604020202020204" pitchFamily="34" charset="0"/>
              <a:buChar char="•"/>
            </a:pPr>
            <a:endParaRPr lang="fr-CH" sz="2000" dirty="0">
              <a:latin typeface="Helvetica" pitchFamily="2" charset="0"/>
            </a:endParaRPr>
          </a:p>
        </p:txBody>
      </p:sp>
      <p:sp>
        <p:nvSpPr>
          <p:cNvPr id="2" name="Espace réservé du contenu 2">
            <a:extLst>
              <a:ext uri="{FF2B5EF4-FFF2-40B4-BE49-F238E27FC236}">
                <a16:creationId xmlns:a16="http://schemas.microsoft.com/office/drawing/2014/main" id="{B077418A-3A61-96B3-4748-CC82E4B218DB}"/>
              </a:ext>
            </a:extLst>
          </p:cNvPr>
          <p:cNvSpPr txBox="1">
            <a:spLocks/>
          </p:cNvSpPr>
          <p:nvPr/>
        </p:nvSpPr>
        <p:spPr>
          <a:xfrm>
            <a:off x="615184" y="4012439"/>
            <a:ext cx="9898225" cy="2254672"/>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00000"/>
              </a:lnSpc>
              <a:spcBef>
                <a:spcPts val="0"/>
              </a:spcBef>
              <a:spcAft>
                <a:spcPts val="600"/>
              </a:spcAft>
            </a:pPr>
            <a:r>
              <a:rPr lang="fr-CH" sz="2000" b="1" dirty="0">
                <a:latin typeface="Helvetica" pitchFamily="2" charset="0"/>
              </a:rPr>
              <a:t>Investissement à voter lors de cette assemblée </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Réfection sols 2</a:t>
            </a:r>
            <a:r>
              <a:rPr lang="fr-CH" sz="2000" baseline="30000" dirty="0">
                <a:latin typeface="Helvetica" pitchFamily="2" charset="0"/>
              </a:rPr>
              <a:t>ème</a:t>
            </a:r>
            <a:r>
              <a:rPr lang="fr-CH" sz="2000" dirty="0">
                <a:latin typeface="Helvetica" pitchFamily="2" charset="0"/>
              </a:rPr>
              <a:t> étage école				CHF 38’000.-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Rénovation salle des maîtres					CHF 32’000.-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Entretien route de </a:t>
            </a:r>
            <a:r>
              <a:rPr lang="fr-CH" sz="2000" dirty="0" err="1">
                <a:latin typeface="Helvetica" pitchFamily="2" charset="0"/>
              </a:rPr>
              <a:t>Varandin</a:t>
            </a:r>
            <a:r>
              <a:rPr lang="fr-CH" sz="2000" dirty="0">
                <a:latin typeface="Helvetica" pitchFamily="2" charset="0"/>
              </a:rPr>
              <a:t> 					CHF 18’000.-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Entretien marquage routes communales 			CHF 30’000.-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Réfection drain de captage d’eau à </a:t>
            </a:r>
            <a:r>
              <a:rPr lang="fr-CH" sz="2000" dirty="0" err="1">
                <a:latin typeface="Helvetica" pitchFamily="2" charset="0"/>
              </a:rPr>
              <a:t>Pietchisson</a:t>
            </a:r>
            <a:r>
              <a:rPr lang="fr-CH" sz="2000" dirty="0">
                <a:latin typeface="Helvetica" pitchFamily="2" charset="0"/>
              </a:rPr>
              <a:t>		CHF 15’000.-</a:t>
            </a:r>
          </a:p>
          <a:p>
            <a:pPr marL="342900" indent="-342900" algn="just">
              <a:spcBef>
                <a:spcPts val="0"/>
              </a:spcBef>
              <a:spcAft>
                <a:spcPts val="600"/>
              </a:spcAft>
              <a:buFont typeface="Arial" panose="020B0604020202020204" pitchFamily="34" charset="0"/>
              <a:buChar char="•"/>
            </a:pPr>
            <a:endParaRPr lang="fr-CH" sz="2000" dirty="0">
              <a:latin typeface="Helvetica" pitchFamily="2" charset="0"/>
            </a:endParaRPr>
          </a:p>
          <a:p>
            <a:pPr marL="342900" indent="-342900" algn="just">
              <a:spcBef>
                <a:spcPts val="0"/>
              </a:spcBef>
              <a:spcAft>
                <a:spcPts val="600"/>
              </a:spcAft>
              <a:buFont typeface="Arial" panose="020B0604020202020204" pitchFamily="34" charset="0"/>
              <a:buChar char="•"/>
            </a:pPr>
            <a:endParaRPr lang="fr-CH" sz="2000" dirty="0">
              <a:latin typeface="Helvetica" pitchFamily="2" charset="0"/>
            </a:endParaRPr>
          </a:p>
          <a:p>
            <a:pPr marL="342900" indent="-342900" algn="just">
              <a:spcBef>
                <a:spcPts val="0"/>
              </a:spcBef>
              <a:spcAft>
                <a:spcPts val="600"/>
              </a:spcAft>
              <a:buFont typeface="Arial" panose="020B0604020202020204" pitchFamily="34" charset="0"/>
              <a:buChar char="•"/>
            </a:pPr>
            <a:endParaRPr lang="fr-CH" sz="2000" dirty="0">
              <a:latin typeface="Helvetica" pitchFamily="2" charset="0"/>
            </a:endParaRPr>
          </a:p>
        </p:txBody>
      </p:sp>
    </p:spTree>
    <p:extLst>
      <p:ext uri="{BB962C8B-B14F-4D97-AF65-F5344CB8AC3E}">
        <p14:creationId xmlns:p14="http://schemas.microsoft.com/office/powerpoint/2010/main" val="36258049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1000"/>
                                        <p:tgtEl>
                                          <p:spTgt spid="6">
                                            <p:txEl>
                                              <p:pRg st="3" end="3"/>
                                            </p:txEl>
                                          </p:spTgt>
                                        </p:tgtEl>
                                      </p:cBhvr>
                                    </p:animEffect>
                                    <p:anim calcmode="lin" valueType="num">
                                      <p:cBhvr>
                                        <p:cTn id="2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1000"/>
                                        <p:tgtEl>
                                          <p:spTgt spid="6">
                                            <p:txEl>
                                              <p:pRg st="4" end="4"/>
                                            </p:txEl>
                                          </p:spTgt>
                                        </p:tgtEl>
                                      </p:cBhvr>
                                    </p:animEffect>
                                    <p:anim calcmode="lin" valueType="num">
                                      <p:cBhvr>
                                        <p:cTn id="2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1000"/>
                                        <p:tgtEl>
                                          <p:spTgt spid="6">
                                            <p:txEl>
                                              <p:pRg st="5" end="5"/>
                                            </p:txEl>
                                          </p:spTgt>
                                        </p:tgtEl>
                                      </p:cBhvr>
                                    </p:animEffect>
                                    <p:anim calcmode="lin" valueType="num">
                                      <p:cBhvr>
                                        <p:cTn id="3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6">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1000"/>
                                        <p:tgtEl>
                                          <p:spTgt spid="6">
                                            <p:txEl>
                                              <p:pRg st="6" end="6"/>
                                            </p:txEl>
                                          </p:spTgt>
                                        </p:tgtEl>
                                      </p:cBhvr>
                                    </p:animEffect>
                                    <p:anim calcmode="lin" valueType="num">
                                      <p:cBhvr>
                                        <p:cTn id="3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6">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fade">
                                      <p:cBhvr>
                                        <p:cTn id="42" dur="1000"/>
                                        <p:tgtEl>
                                          <p:spTgt spid="6">
                                            <p:txEl>
                                              <p:pRg st="7" end="7"/>
                                            </p:txEl>
                                          </p:spTgt>
                                        </p:tgtEl>
                                      </p:cBhvr>
                                    </p:animEffect>
                                    <p:anim calcmode="lin" valueType="num">
                                      <p:cBhvr>
                                        <p:cTn id="43"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0" end="0"/>
                                            </p:txEl>
                                          </p:spTgt>
                                        </p:tgtEl>
                                        <p:attrNameLst>
                                          <p:attrName>style.visibility</p:attrName>
                                        </p:attrNameLst>
                                      </p:cBhvr>
                                      <p:to>
                                        <p:strVal val="visible"/>
                                      </p:to>
                                    </p:set>
                                    <p:animEffect transition="in" filter="fade">
                                      <p:cBhvr>
                                        <p:cTn id="49" dur="1000"/>
                                        <p:tgtEl>
                                          <p:spTgt spid="2">
                                            <p:txEl>
                                              <p:pRg st="0" end="0"/>
                                            </p:txEl>
                                          </p:spTgt>
                                        </p:tgtEl>
                                      </p:cBhvr>
                                    </p:animEffect>
                                    <p:anim calcmode="lin" valueType="num">
                                      <p:cBhvr>
                                        <p:cTn id="50"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2">
                                            <p:txEl>
                                              <p:pRg st="1" end="1"/>
                                            </p:txEl>
                                          </p:spTgt>
                                        </p:tgtEl>
                                        <p:attrNameLst>
                                          <p:attrName>style.visibility</p:attrName>
                                        </p:attrNameLst>
                                      </p:cBhvr>
                                      <p:to>
                                        <p:strVal val="visible"/>
                                      </p:to>
                                    </p:set>
                                    <p:animEffect transition="in" filter="fade">
                                      <p:cBhvr>
                                        <p:cTn id="54" dur="1000"/>
                                        <p:tgtEl>
                                          <p:spTgt spid="2">
                                            <p:txEl>
                                              <p:pRg st="1" end="1"/>
                                            </p:txEl>
                                          </p:spTgt>
                                        </p:tgtEl>
                                      </p:cBhvr>
                                    </p:animEffect>
                                    <p:anim calcmode="lin" valueType="num">
                                      <p:cBhvr>
                                        <p:cTn id="5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5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2">
                                            <p:txEl>
                                              <p:pRg st="2" end="2"/>
                                            </p:txEl>
                                          </p:spTgt>
                                        </p:tgtEl>
                                        <p:attrNameLst>
                                          <p:attrName>style.visibility</p:attrName>
                                        </p:attrNameLst>
                                      </p:cBhvr>
                                      <p:to>
                                        <p:strVal val="visible"/>
                                      </p:to>
                                    </p:set>
                                    <p:animEffect transition="in" filter="fade">
                                      <p:cBhvr>
                                        <p:cTn id="59" dur="1000"/>
                                        <p:tgtEl>
                                          <p:spTgt spid="2">
                                            <p:txEl>
                                              <p:pRg st="2" end="2"/>
                                            </p:txEl>
                                          </p:spTgt>
                                        </p:tgtEl>
                                      </p:cBhvr>
                                    </p:animEffect>
                                    <p:anim calcmode="lin" valueType="num">
                                      <p:cBhvr>
                                        <p:cTn id="6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6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2">
                                            <p:txEl>
                                              <p:pRg st="3" end="3"/>
                                            </p:txEl>
                                          </p:spTgt>
                                        </p:tgtEl>
                                        <p:attrNameLst>
                                          <p:attrName>style.visibility</p:attrName>
                                        </p:attrNameLst>
                                      </p:cBhvr>
                                      <p:to>
                                        <p:strVal val="visible"/>
                                      </p:to>
                                    </p:set>
                                    <p:animEffect transition="in" filter="fade">
                                      <p:cBhvr>
                                        <p:cTn id="64" dur="1000"/>
                                        <p:tgtEl>
                                          <p:spTgt spid="2">
                                            <p:txEl>
                                              <p:pRg st="3" end="3"/>
                                            </p:txEl>
                                          </p:spTgt>
                                        </p:tgtEl>
                                      </p:cBhvr>
                                    </p:animEffect>
                                    <p:anim calcmode="lin" valueType="num">
                                      <p:cBhvr>
                                        <p:cTn id="6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6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2">
                                            <p:txEl>
                                              <p:pRg st="4" end="4"/>
                                            </p:txEl>
                                          </p:spTgt>
                                        </p:tgtEl>
                                        <p:attrNameLst>
                                          <p:attrName>style.visibility</p:attrName>
                                        </p:attrNameLst>
                                      </p:cBhvr>
                                      <p:to>
                                        <p:strVal val="visible"/>
                                      </p:to>
                                    </p:set>
                                    <p:animEffect transition="in" filter="fade">
                                      <p:cBhvr>
                                        <p:cTn id="69" dur="1000"/>
                                        <p:tgtEl>
                                          <p:spTgt spid="2">
                                            <p:txEl>
                                              <p:pRg st="4" end="4"/>
                                            </p:txEl>
                                          </p:spTgt>
                                        </p:tgtEl>
                                      </p:cBhvr>
                                    </p:animEffect>
                                    <p:anim calcmode="lin" valueType="num">
                                      <p:cBhvr>
                                        <p:cTn id="7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71" dur="1000" fill="hold"/>
                                        <p:tgtEl>
                                          <p:spTgt spid="2">
                                            <p:txEl>
                                              <p:pRg st="4" end="4"/>
                                            </p:txEl>
                                          </p:spTgt>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2">
                                            <p:txEl>
                                              <p:pRg st="5" end="5"/>
                                            </p:txEl>
                                          </p:spTgt>
                                        </p:tgtEl>
                                        <p:attrNameLst>
                                          <p:attrName>style.visibility</p:attrName>
                                        </p:attrNameLst>
                                      </p:cBhvr>
                                      <p:to>
                                        <p:strVal val="visible"/>
                                      </p:to>
                                    </p:set>
                                    <p:animEffect transition="in" filter="fade">
                                      <p:cBhvr>
                                        <p:cTn id="74" dur="1000"/>
                                        <p:tgtEl>
                                          <p:spTgt spid="2">
                                            <p:txEl>
                                              <p:pRg st="5" end="5"/>
                                            </p:txEl>
                                          </p:spTgt>
                                        </p:tgtEl>
                                      </p:cBhvr>
                                    </p:animEffect>
                                    <p:anim calcmode="lin" valueType="num">
                                      <p:cBhvr>
                                        <p:cTn id="7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76"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C86695-9098-DBF3-7152-49C9517EA5B3}"/>
              </a:ext>
            </a:extLst>
          </p:cNvPr>
          <p:cNvSpPr>
            <a:spLocks noGrp="1"/>
          </p:cNvSpPr>
          <p:nvPr>
            <p:ph type="title"/>
          </p:nvPr>
        </p:nvSpPr>
        <p:spPr>
          <a:xfrm>
            <a:off x="838200" y="365125"/>
            <a:ext cx="8940282" cy="1325563"/>
          </a:xfrm>
        </p:spPr>
        <p:txBody>
          <a:bodyPr/>
          <a:lstStyle/>
          <a:p>
            <a:r>
              <a:rPr lang="fr-CH" b="1" dirty="0"/>
              <a:t>Recettes d’investissements 2026</a:t>
            </a:r>
          </a:p>
        </p:txBody>
      </p:sp>
      <p:sp>
        <p:nvSpPr>
          <p:cNvPr id="4" name="Espace réservé du contenu 2">
            <a:extLst>
              <a:ext uri="{FF2B5EF4-FFF2-40B4-BE49-F238E27FC236}">
                <a16:creationId xmlns:a16="http://schemas.microsoft.com/office/drawing/2014/main" id="{F86BD562-2405-875A-0F73-6C7FEC51141B}"/>
              </a:ext>
            </a:extLst>
          </p:cNvPr>
          <p:cNvSpPr txBox="1">
            <a:spLocks noGrp="1"/>
          </p:cNvSpPr>
          <p:nvPr>
            <p:ph idx="1"/>
          </p:nvPr>
        </p:nvSpPr>
        <p:spPr>
          <a:xfrm>
            <a:off x="838200" y="1825625"/>
            <a:ext cx="10515600" cy="4351338"/>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fr-CH" sz="2000" dirty="0">
              <a:latin typeface="+mj-lt"/>
            </a:endParaRPr>
          </a:p>
          <a:p>
            <a:pPr algn="just">
              <a:lnSpc>
                <a:spcPct val="100000"/>
              </a:lnSpc>
              <a:spcBef>
                <a:spcPts val="0"/>
              </a:spcBef>
              <a:spcAft>
                <a:spcPts val="600"/>
              </a:spcAft>
            </a:pPr>
            <a:r>
              <a:rPr lang="fr-CH" sz="2000" b="1" dirty="0">
                <a:latin typeface="Helvetica" pitchFamily="2" charset="0"/>
              </a:rPr>
              <a:t>Prélèvements sur les fonds spéciaux</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Aménagement de La Combatte, eau potable		CHF   70’000.-</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Aménagement de La Combatte, eaux usées		CHF 180’000.-</a:t>
            </a:r>
          </a:p>
          <a:p>
            <a:pPr algn="just">
              <a:spcBef>
                <a:spcPts val="0"/>
              </a:spcBef>
              <a:spcAft>
                <a:spcPts val="600"/>
              </a:spcAft>
            </a:pPr>
            <a:endParaRPr lang="fr-CH" sz="2000" dirty="0">
              <a:latin typeface="Helvetica" pitchFamily="2" charset="0"/>
            </a:endParaRPr>
          </a:p>
          <a:p>
            <a:pPr algn="just">
              <a:spcBef>
                <a:spcPts val="0"/>
              </a:spcBef>
              <a:spcAft>
                <a:spcPts val="600"/>
              </a:spcAft>
            </a:pPr>
            <a:r>
              <a:rPr lang="fr-CH" sz="2000" b="1" dirty="0">
                <a:latin typeface="Helvetica" pitchFamily="2" charset="0"/>
              </a:rPr>
              <a:t>Subventions</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Part 2026 ECA pour aménagement La Combatte	CHF     4’500.- </a:t>
            </a:r>
          </a:p>
          <a:p>
            <a:pPr marL="342900" indent="-342900" algn="just">
              <a:spcBef>
                <a:spcPts val="0"/>
              </a:spcBef>
              <a:spcAft>
                <a:spcPts val="600"/>
              </a:spcAft>
              <a:buFont typeface="Arial" panose="020B0604020202020204" pitchFamily="34" charset="0"/>
              <a:buChar char="•"/>
            </a:pPr>
            <a:endParaRPr lang="fr-CH" sz="2000" dirty="0">
              <a:latin typeface="Helvetica" pitchFamily="2" charset="0"/>
            </a:endParaRPr>
          </a:p>
          <a:p>
            <a:pPr marL="342900" indent="-342900" algn="just">
              <a:spcBef>
                <a:spcPts val="0"/>
              </a:spcBef>
              <a:spcAft>
                <a:spcPts val="600"/>
              </a:spcAft>
              <a:buFont typeface="Arial" panose="020B0604020202020204" pitchFamily="34" charset="0"/>
              <a:buChar char="•"/>
            </a:pPr>
            <a:endParaRPr lang="fr-CH" sz="2000" dirty="0">
              <a:latin typeface="Helvetica" pitchFamily="2" charset="0"/>
            </a:endParaRPr>
          </a:p>
          <a:p>
            <a:pPr marL="342900" indent="-342900" algn="just">
              <a:spcBef>
                <a:spcPts val="0"/>
              </a:spcBef>
              <a:spcAft>
                <a:spcPts val="600"/>
              </a:spcAft>
              <a:buFont typeface="Arial" panose="020B0604020202020204" pitchFamily="34" charset="0"/>
              <a:buChar char="•"/>
            </a:pPr>
            <a:endParaRPr lang="fr-CH" sz="2000" dirty="0">
              <a:latin typeface="Helvetica" pitchFamily="2" charset="0"/>
            </a:endParaRPr>
          </a:p>
        </p:txBody>
      </p:sp>
      <p:sp>
        <p:nvSpPr>
          <p:cNvPr id="5" name="Rectangle 4">
            <a:extLst>
              <a:ext uri="{FF2B5EF4-FFF2-40B4-BE49-F238E27FC236}">
                <a16:creationId xmlns:a16="http://schemas.microsoft.com/office/drawing/2014/main" id="{5C7AA111-9CF2-A739-67D2-C50E0AD61A27}"/>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dirty="0"/>
          </a:p>
        </p:txBody>
      </p:sp>
      <p:sp>
        <p:nvSpPr>
          <p:cNvPr id="6" name="ZoneTexte 5">
            <a:extLst>
              <a:ext uri="{FF2B5EF4-FFF2-40B4-BE49-F238E27FC236}">
                <a16:creationId xmlns:a16="http://schemas.microsoft.com/office/drawing/2014/main" id="{F051C592-EF54-3B6E-AB03-D5AA5C102DC7}"/>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Investissements 2026</a:t>
            </a:r>
          </a:p>
        </p:txBody>
      </p:sp>
      <p:sp>
        <p:nvSpPr>
          <p:cNvPr id="7" name="ZoneTexte 6">
            <a:extLst>
              <a:ext uri="{FF2B5EF4-FFF2-40B4-BE49-F238E27FC236}">
                <a16:creationId xmlns:a16="http://schemas.microsoft.com/office/drawing/2014/main" id="{F200E1E5-77B4-1B55-3102-2771D0E581F4}"/>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Rectangle 7">
            <a:extLst>
              <a:ext uri="{FF2B5EF4-FFF2-40B4-BE49-F238E27FC236}">
                <a16:creationId xmlns:a16="http://schemas.microsoft.com/office/drawing/2014/main" id="{AFEAE374-AF8F-1BCB-6A4C-8501BB7658A6}"/>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wrap="square" rtlCol="0" anchor="ctr"/>
          <a:lstStyle/>
          <a:p>
            <a:pPr algn="ctr"/>
            <a:r>
              <a:rPr lang="fr-CH" dirty="0"/>
              <a:t>                     25</a:t>
            </a:r>
          </a:p>
        </p:txBody>
      </p:sp>
      <p:pic>
        <p:nvPicPr>
          <p:cNvPr id="3" name="Image 2">
            <a:extLst>
              <a:ext uri="{FF2B5EF4-FFF2-40B4-BE49-F238E27FC236}">
                <a16:creationId xmlns:a16="http://schemas.microsoft.com/office/drawing/2014/main" id="{03BE3554-05AE-1BCE-C519-F753D30CE5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7240" y="83787"/>
            <a:ext cx="1568598" cy="745084"/>
          </a:xfrm>
          <a:prstGeom prst="rect">
            <a:avLst/>
          </a:prstGeom>
        </p:spPr>
      </p:pic>
    </p:spTree>
    <p:extLst>
      <p:ext uri="{BB962C8B-B14F-4D97-AF65-F5344CB8AC3E}">
        <p14:creationId xmlns:p14="http://schemas.microsoft.com/office/powerpoint/2010/main" val="2389101247"/>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17144C05-4DFC-6835-F9AB-030FE1F65C91}"/>
              </a:ext>
            </a:extLst>
          </p:cNvPr>
          <p:cNvSpPr txBox="1"/>
          <p:nvPr/>
        </p:nvSpPr>
        <p:spPr>
          <a:xfrm>
            <a:off x="1740975" y="2228671"/>
            <a:ext cx="8710047" cy="2400657"/>
          </a:xfrm>
          <a:prstGeom prst="rect">
            <a:avLst/>
          </a:prstGeom>
          <a:noFill/>
        </p:spPr>
        <p:txBody>
          <a:bodyPr wrap="square" rtlCol="0">
            <a:spAutoFit/>
          </a:bodyPr>
          <a:lstStyle/>
          <a:p>
            <a:pPr algn="ctr"/>
            <a:r>
              <a:rPr lang="fr-CH" sz="7500" dirty="0">
                <a:latin typeface="Helvetica" pitchFamily="2" charset="0"/>
              </a:rPr>
              <a:t>Avez-vous des questions ?</a:t>
            </a:r>
          </a:p>
        </p:txBody>
      </p:sp>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1392" y="372516"/>
            <a:ext cx="2269215" cy="1077877"/>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2" name="Espace réservé du numéro de diapositive 7">
            <a:extLst>
              <a:ext uri="{FF2B5EF4-FFF2-40B4-BE49-F238E27FC236}">
                <a16:creationId xmlns:a16="http://schemas.microsoft.com/office/drawing/2014/main" id="{F76BF4E1-6275-6172-644C-BDCE59D4D763}"/>
              </a:ext>
            </a:extLst>
          </p:cNvPr>
          <p:cNvSpPr>
            <a:spLocks noGrp="1"/>
          </p:cNvSpPr>
          <p:nvPr>
            <p:ph type="sldNum" sz="quarter" idx="12"/>
          </p:nvPr>
        </p:nvSpPr>
        <p:spPr>
          <a:xfrm>
            <a:off x="9338807" y="6467474"/>
            <a:ext cx="2743200" cy="365125"/>
          </a:xfrm>
        </p:spPr>
        <p:txBody>
          <a:bodyPr/>
          <a:lstStyle/>
          <a:p>
            <a:r>
              <a:rPr lang="fr-CH" sz="1600" dirty="0">
                <a:solidFill>
                  <a:schemeClr val="bg1"/>
                </a:solidFill>
                <a:latin typeface="Helvetica" pitchFamily="2" charset="0"/>
              </a:rPr>
              <a:t>26</a:t>
            </a:r>
          </a:p>
        </p:txBody>
      </p:sp>
      <p:sp>
        <p:nvSpPr>
          <p:cNvPr id="6" name="ZoneTexte 5">
            <a:extLst>
              <a:ext uri="{FF2B5EF4-FFF2-40B4-BE49-F238E27FC236}">
                <a16:creationId xmlns:a16="http://schemas.microsoft.com/office/drawing/2014/main" id="{986FE591-7624-B50C-9C1C-B56488B0B390}"/>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7" name="ZoneTexte 6">
            <a:extLst>
              <a:ext uri="{FF2B5EF4-FFF2-40B4-BE49-F238E27FC236}">
                <a16:creationId xmlns:a16="http://schemas.microsoft.com/office/drawing/2014/main" id="{8016235F-62C9-C62E-D00E-66627E60E3BE}"/>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Investissements 2026</a:t>
            </a:r>
          </a:p>
        </p:txBody>
      </p:sp>
    </p:spTree>
    <p:extLst>
      <p:ext uri="{BB962C8B-B14F-4D97-AF65-F5344CB8AC3E}">
        <p14:creationId xmlns:p14="http://schemas.microsoft.com/office/powerpoint/2010/main" val="22637425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3" name="ZoneTexte 2">
            <a:extLst>
              <a:ext uri="{FF2B5EF4-FFF2-40B4-BE49-F238E27FC236}">
                <a16:creationId xmlns:a16="http://schemas.microsoft.com/office/drawing/2014/main" id="{6ED785E7-FB6D-AFDB-FB35-19BF98089AA1}"/>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Espace réservé du numéro de diapositive 7">
            <a:extLst>
              <a:ext uri="{FF2B5EF4-FFF2-40B4-BE49-F238E27FC236}">
                <a16:creationId xmlns:a16="http://schemas.microsoft.com/office/drawing/2014/main" id="{8BE9FC28-A9CD-BD67-F37D-404BA11584C7}"/>
              </a:ext>
            </a:extLst>
          </p:cNvPr>
          <p:cNvSpPr>
            <a:spLocks noGrp="1"/>
          </p:cNvSpPr>
          <p:nvPr>
            <p:ph type="sldNum" sz="quarter" idx="12"/>
          </p:nvPr>
        </p:nvSpPr>
        <p:spPr>
          <a:xfrm>
            <a:off x="9338807" y="6467474"/>
            <a:ext cx="2743200" cy="365125"/>
          </a:xfrm>
        </p:spPr>
        <p:txBody>
          <a:bodyPr/>
          <a:lstStyle/>
          <a:p>
            <a:fld id="{E7A5252D-C49C-4006-A947-0F6A3FC24448}" type="slidenum">
              <a:rPr lang="fr-CH" sz="1600" smtClean="0">
                <a:solidFill>
                  <a:schemeClr val="bg1"/>
                </a:solidFill>
                <a:latin typeface="Helvetica" pitchFamily="2" charset="0"/>
              </a:rPr>
              <a:t>3</a:t>
            </a:fld>
            <a:endParaRPr lang="fr-CH" sz="1600" dirty="0">
              <a:solidFill>
                <a:schemeClr val="bg1"/>
              </a:solidFill>
              <a:latin typeface="Helvetica" pitchFamily="2" charset="0"/>
            </a:endParaRPr>
          </a:p>
        </p:txBody>
      </p:sp>
      <p:sp>
        <p:nvSpPr>
          <p:cNvPr id="10" name="ZoneTexte 9">
            <a:extLst>
              <a:ext uri="{FF2B5EF4-FFF2-40B4-BE49-F238E27FC236}">
                <a16:creationId xmlns:a16="http://schemas.microsoft.com/office/drawing/2014/main" id="{FFEC7D56-E129-C8CE-A887-A95133F9976D}"/>
              </a:ext>
            </a:extLst>
          </p:cNvPr>
          <p:cNvSpPr txBox="1"/>
          <p:nvPr/>
        </p:nvSpPr>
        <p:spPr>
          <a:xfrm>
            <a:off x="577546" y="478472"/>
            <a:ext cx="10720162" cy="769441"/>
          </a:xfrm>
          <a:prstGeom prst="rect">
            <a:avLst/>
          </a:prstGeom>
          <a:noFill/>
        </p:spPr>
        <p:txBody>
          <a:bodyPr wrap="square" rtlCol="0">
            <a:spAutoFit/>
          </a:bodyPr>
          <a:lstStyle/>
          <a:p>
            <a:r>
              <a:rPr lang="fr-CH" sz="4400" b="1" dirty="0">
                <a:latin typeface="Helvetica" pitchFamily="2" charset="0"/>
              </a:rPr>
              <a:t>Entrée en matière</a:t>
            </a:r>
          </a:p>
        </p:txBody>
      </p:sp>
      <p:sp>
        <p:nvSpPr>
          <p:cNvPr id="5" name="ZoneTexte 4">
            <a:extLst>
              <a:ext uri="{FF2B5EF4-FFF2-40B4-BE49-F238E27FC236}">
                <a16:creationId xmlns:a16="http://schemas.microsoft.com/office/drawing/2014/main" id="{0F6B5BD1-542D-70E1-9229-B4A3E5B69587}"/>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6" name="Espace réservé du contenu 2">
            <a:extLst>
              <a:ext uri="{FF2B5EF4-FFF2-40B4-BE49-F238E27FC236}">
                <a16:creationId xmlns:a16="http://schemas.microsoft.com/office/drawing/2014/main" id="{95F2D6AE-F74A-B51B-D9D6-90F23B03A807}"/>
              </a:ext>
            </a:extLst>
          </p:cNvPr>
          <p:cNvSpPr txBox="1">
            <a:spLocks/>
          </p:cNvSpPr>
          <p:nvPr/>
        </p:nvSpPr>
        <p:spPr>
          <a:xfrm>
            <a:off x="538403" y="1325545"/>
            <a:ext cx="9968155" cy="4792033"/>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fr-CH" sz="2000" dirty="0">
              <a:latin typeface="+mj-lt"/>
            </a:endParaRPr>
          </a:p>
          <a:p>
            <a:pPr algn="just">
              <a:spcBef>
                <a:spcPts val="0"/>
              </a:spcBef>
              <a:spcAft>
                <a:spcPts val="1800"/>
              </a:spcAft>
            </a:pPr>
            <a:r>
              <a:rPr lang="fr-CH" sz="2000" b="1" dirty="0">
                <a:latin typeface="Helvetica" pitchFamily="2" charset="0"/>
              </a:rPr>
              <a:t>Explications concernant le déficit budgétaire </a:t>
            </a:r>
          </a:p>
          <a:p>
            <a:pPr marL="342900" indent="-342900" algn="just">
              <a:spcBef>
                <a:spcPts val="0"/>
              </a:spcBef>
              <a:spcAft>
                <a:spcPts val="1800"/>
              </a:spcAft>
              <a:buFont typeface="Wingdings" panose="05000000000000000000" pitchFamily="2" charset="2"/>
              <a:buChar char="q"/>
            </a:pPr>
            <a:r>
              <a:rPr lang="fr-CH" sz="2000" b="1" dirty="0">
                <a:solidFill>
                  <a:srgbClr val="FF0000"/>
                </a:solidFill>
                <a:latin typeface="Helvetica" pitchFamily="2" charset="0"/>
              </a:rPr>
              <a:t>Points négatifs : </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Augmentation des charges des transports scolaires primaires </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Baisse présumée de la facturation pour la consommation d’eau et de l’épuration des eaux</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Augmentation des charges liées au syndicat d’épuration des eaux</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Baisse présumée des rentrées fiscales </a:t>
            </a:r>
          </a:p>
          <a:p>
            <a:pPr algn="just">
              <a:spcBef>
                <a:spcPts val="0"/>
              </a:spcBef>
              <a:spcAft>
                <a:spcPts val="600"/>
              </a:spcAft>
            </a:pPr>
            <a:endParaRPr lang="fr-CH" sz="2000" dirty="0">
              <a:latin typeface="Helvetica" pitchFamily="2" charset="0"/>
            </a:endParaRPr>
          </a:p>
          <a:p>
            <a:pPr marL="342900" indent="-342900" algn="just">
              <a:spcBef>
                <a:spcPts val="0"/>
              </a:spcBef>
              <a:spcAft>
                <a:spcPts val="600"/>
              </a:spcAft>
              <a:buFont typeface="Wingdings" panose="05000000000000000000" pitchFamily="2" charset="2"/>
              <a:buChar char="q"/>
            </a:pPr>
            <a:r>
              <a:rPr lang="fr-CH" sz="2000" b="1" dirty="0">
                <a:solidFill>
                  <a:srgbClr val="92D050"/>
                </a:solidFill>
                <a:latin typeface="Helvetica" pitchFamily="2" charset="0"/>
              </a:rPr>
              <a:t>Points positifs :</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Péréquation financière positive </a:t>
            </a:r>
          </a:p>
          <a:p>
            <a:pPr marL="342900" indent="-342900" algn="just">
              <a:spcBef>
                <a:spcPts val="0"/>
              </a:spcBef>
              <a:spcAft>
                <a:spcPts val="600"/>
              </a:spcAft>
              <a:buFont typeface="Arial" panose="020B0604020202020204" pitchFamily="34" charset="0"/>
              <a:buChar char="•"/>
            </a:pPr>
            <a:r>
              <a:rPr lang="fr-CH" sz="2000" dirty="0">
                <a:latin typeface="Helvetica" pitchFamily="2" charset="0"/>
              </a:rPr>
              <a:t>Baisse de la masse salariale de l’administration 														</a:t>
            </a:r>
            <a:endParaRPr lang="fr-CH" sz="2000" b="1" dirty="0">
              <a:latin typeface="Helvetica" pitchFamily="2" charset="0"/>
            </a:endParaRPr>
          </a:p>
        </p:txBody>
      </p:sp>
      <p:sp>
        <p:nvSpPr>
          <p:cNvPr id="2" name="Espace réservé du contenu 2">
            <a:extLst>
              <a:ext uri="{FF2B5EF4-FFF2-40B4-BE49-F238E27FC236}">
                <a16:creationId xmlns:a16="http://schemas.microsoft.com/office/drawing/2014/main" id="{C16C6FF3-293C-1345-5BCF-24CDE1DDBD63}"/>
              </a:ext>
            </a:extLst>
          </p:cNvPr>
          <p:cNvSpPr txBox="1">
            <a:spLocks/>
          </p:cNvSpPr>
          <p:nvPr/>
        </p:nvSpPr>
        <p:spPr>
          <a:xfrm>
            <a:off x="538403" y="4328813"/>
            <a:ext cx="11358790" cy="2061029"/>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fr-CH" sz="2000" dirty="0">
              <a:latin typeface="+mj-lt"/>
            </a:endParaRPr>
          </a:p>
          <a:p>
            <a:pPr algn="just">
              <a:spcBef>
                <a:spcPts val="0"/>
              </a:spcBef>
              <a:spcAft>
                <a:spcPts val="600"/>
              </a:spcAft>
            </a:pPr>
            <a:endParaRPr lang="fr-CH" sz="2000" b="1" dirty="0">
              <a:latin typeface="Helvetica" pitchFamily="2" charset="0"/>
            </a:endParaRPr>
          </a:p>
        </p:txBody>
      </p:sp>
    </p:spTree>
    <p:extLst>
      <p:ext uri="{BB962C8B-B14F-4D97-AF65-F5344CB8AC3E}">
        <p14:creationId xmlns:p14="http://schemas.microsoft.com/office/powerpoint/2010/main" val="162993871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0A7FB-CAC4-3A03-3D31-FFC5E8A65259}"/>
            </a:ext>
          </a:extLst>
        </p:cNvPr>
        <p:cNvGrpSpPr/>
        <p:nvPr/>
      </p:nvGrpSpPr>
      <p:grpSpPr>
        <a:xfrm>
          <a:off x="0" y="0"/>
          <a:ext cx="0" cy="0"/>
          <a:chOff x="0" y="0"/>
          <a:chExt cx="0" cy="0"/>
        </a:xfrm>
      </p:grpSpPr>
      <p:pic>
        <p:nvPicPr>
          <p:cNvPr id="9" name="Image 8">
            <a:extLst>
              <a:ext uri="{FF2B5EF4-FFF2-40B4-BE49-F238E27FC236}">
                <a16:creationId xmlns:a16="http://schemas.microsoft.com/office/drawing/2014/main" id="{916D2BA5-3BB0-A313-F9F1-5A7ED55C8E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11" name="Rectangle 10">
            <a:extLst>
              <a:ext uri="{FF2B5EF4-FFF2-40B4-BE49-F238E27FC236}">
                <a16:creationId xmlns:a16="http://schemas.microsoft.com/office/drawing/2014/main" id="{7D68A94D-266E-BD8A-D6E8-B2899FC3AB02}"/>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8AAA581A-3DD4-8408-5976-C81F7168A60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3" name="ZoneTexte 2">
            <a:extLst>
              <a:ext uri="{FF2B5EF4-FFF2-40B4-BE49-F238E27FC236}">
                <a16:creationId xmlns:a16="http://schemas.microsoft.com/office/drawing/2014/main" id="{375D131A-896E-1998-0B9E-1E26390F11D9}"/>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Espace réservé du numéro de diapositive 7">
            <a:extLst>
              <a:ext uri="{FF2B5EF4-FFF2-40B4-BE49-F238E27FC236}">
                <a16:creationId xmlns:a16="http://schemas.microsoft.com/office/drawing/2014/main" id="{17F5844B-8241-7673-87BD-B5EC9199C115}"/>
              </a:ext>
            </a:extLst>
          </p:cNvPr>
          <p:cNvSpPr>
            <a:spLocks noGrp="1"/>
          </p:cNvSpPr>
          <p:nvPr>
            <p:ph type="sldNum" sz="quarter" idx="12"/>
          </p:nvPr>
        </p:nvSpPr>
        <p:spPr>
          <a:xfrm>
            <a:off x="9338807" y="6467474"/>
            <a:ext cx="2743200" cy="365125"/>
          </a:xfrm>
        </p:spPr>
        <p:txBody>
          <a:bodyPr/>
          <a:lstStyle/>
          <a:p>
            <a:fld id="{E7A5252D-C49C-4006-A947-0F6A3FC24448}" type="slidenum">
              <a:rPr lang="fr-CH" sz="1600" smtClean="0">
                <a:solidFill>
                  <a:schemeClr val="bg1"/>
                </a:solidFill>
                <a:latin typeface="Helvetica" pitchFamily="2" charset="0"/>
              </a:rPr>
              <a:t>4</a:t>
            </a:fld>
            <a:endParaRPr lang="fr-CH" sz="1600" dirty="0">
              <a:solidFill>
                <a:schemeClr val="bg1"/>
              </a:solidFill>
              <a:latin typeface="Helvetica" pitchFamily="2" charset="0"/>
            </a:endParaRPr>
          </a:p>
        </p:txBody>
      </p:sp>
      <p:sp>
        <p:nvSpPr>
          <p:cNvPr id="5" name="ZoneTexte 4">
            <a:extLst>
              <a:ext uri="{FF2B5EF4-FFF2-40B4-BE49-F238E27FC236}">
                <a16:creationId xmlns:a16="http://schemas.microsoft.com/office/drawing/2014/main" id="{75D9FBCD-B51D-2A1F-BEF2-0857C62E95DF}"/>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2" name="ZoneTexte 1">
            <a:extLst>
              <a:ext uri="{FF2B5EF4-FFF2-40B4-BE49-F238E27FC236}">
                <a16:creationId xmlns:a16="http://schemas.microsoft.com/office/drawing/2014/main" id="{F4A64E05-1EF0-CBB1-7638-676D7EF38AF0}"/>
              </a:ext>
            </a:extLst>
          </p:cNvPr>
          <p:cNvSpPr txBox="1"/>
          <p:nvPr/>
        </p:nvSpPr>
        <p:spPr>
          <a:xfrm>
            <a:off x="735919" y="2551837"/>
            <a:ext cx="10720162" cy="1754326"/>
          </a:xfrm>
          <a:prstGeom prst="rect">
            <a:avLst/>
          </a:prstGeom>
          <a:noFill/>
        </p:spPr>
        <p:txBody>
          <a:bodyPr wrap="square" rtlCol="0">
            <a:spAutoFit/>
          </a:bodyPr>
          <a:lstStyle/>
          <a:p>
            <a:pPr algn="ctr"/>
            <a:r>
              <a:rPr lang="fr-CH" sz="5400" b="1" dirty="0">
                <a:latin typeface="Helvetica" pitchFamily="2" charset="0"/>
              </a:rPr>
              <a:t>Souhaitez-vous</a:t>
            </a:r>
          </a:p>
          <a:p>
            <a:pPr algn="ctr"/>
            <a:r>
              <a:rPr lang="fr-CH" sz="5400" b="1" dirty="0">
                <a:latin typeface="Helvetica" pitchFamily="2" charset="0"/>
              </a:rPr>
              <a:t>entrer en matière ?</a:t>
            </a:r>
          </a:p>
        </p:txBody>
      </p:sp>
    </p:spTree>
    <p:extLst>
      <p:ext uri="{BB962C8B-B14F-4D97-AF65-F5344CB8AC3E}">
        <p14:creationId xmlns:p14="http://schemas.microsoft.com/office/powerpoint/2010/main" val="2990689884"/>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3" name="ZoneTexte 2">
            <a:extLst>
              <a:ext uri="{FF2B5EF4-FFF2-40B4-BE49-F238E27FC236}">
                <a16:creationId xmlns:a16="http://schemas.microsoft.com/office/drawing/2014/main" id="{6ED785E7-FB6D-AFDB-FB35-19BF98089AA1}"/>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Espace réservé du numéro de diapositive 7">
            <a:extLst>
              <a:ext uri="{FF2B5EF4-FFF2-40B4-BE49-F238E27FC236}">
                <a16:creationId xmlns:a16="http://schemas.microsoft.com/office/drawing/2014/main" id="{8BE9FC28-A9CD-BD67-F37D-404BA11584C7}"/>
              </a:ext>
            </a:extLst>
          </p:cNvPr>
          <p:cNvSpPr>
            <a:spLocks noGrp="1"/>
          </p:cNvSpPr>
          <p:nvPr>
            <p:ph type="sldNum" sz="quarter" idx="12"/>
          </p:nvPr>
        </p:nvSpPr>
        <p:spPr>
          <a:xfrm>
            <a:off x="9338807" y="6467474"/>
            <a:ext cx="2743200" cy="365125"/>
          </a:xfrm>
        </p:spPr>
        <p:txBody>
          <a:bodyPr/>
          <a:lstStyle/>
          <a:p>
            <a:fld id="{E7A5252D-C49C-4006-A947-0F6A3FC24448}" type="slidenum">
              <a:rPr lang="fr-CH" sz="1600" smtClean="0">
                <a:solidFill>
                  <a:schemeClr val="bg1"/>
                </a:solidFill>
                <a:latin typeface="Helvetica" pitchFamily="2" charset="0"/>
              </a:rPr>
              <a:t>5</a:t>
            </a:fld>
            <a:endParaRPr lang="fr-CH" sz="1600" dirty="0">
              <a:solidFill>
                <a:schemeClr val="bg1"/>
              </a:solidFill>
              <a:latin typeface="Helvetica" pitchFamily="2" charset="0"/>
            </a:endParaRPr>
          </a:p>
        </p:txBody>
      </p:sp>
      <p:sp>
        <p:nvSpPr>
          <p:cNvPr id="10" name="ZoneTexte 9">
            <a:extLst>
              <a:ext uri="{FF2B5EF4-FFF2-40B4-BE49-F238E27FC236}">
                <a16:creationId xmlns:a16="http://schemas.microsoft.com/office/drawing/2014/main" id="{FFEC7D56-E129-C8CE-A887-A95133F9976D}"/>
              </a:ext>
            </a:extLst>
          </p:cNvPr>
          <p:cNvSpPr txBox="1"/>
          <p:nvPr/>
        </p:nvSpPr>
        <p:spPr>
          <a:xfrm>
            <a:off x="542924" y="817965"/>
            <a:ext cx="10720162" cy="769441"/>
          </a:xfrm>
          <a:prstGeom prst="rect">
            <a:avLst/>
          </a:prstGeom>
          <a:noFill/>
        </p:spPr>
        <p:txBody>
          <a:bodyPr wrap="square" rtlCol="0">
            <a:spAutoFit/>
          </a:bodyPr>
          <a:lstStyle/>
          <a:p>
            <a:pPr algn="just"/>
            <a:r>
              <a:rPr lang="fr-CH" sz="4400" b="1" dirty="0">
                <a:latin typeface="Helvetica" pitchFamily="2" charset="0"/>
              </a:rPr>
              <a:t>Base pour l’établissement du budget</a:t>
            </a:r>
          </a:p>
        </p:txBody>
      </p:sp>
      <p:sp>
        <p:nvSpPr>
          <p:cNvPr id="5" name="ZoneTexte 4">
            <a:extLst>
              <a:ext uri="{FF2B5EF4-FFF2-40B4-BE49-F238E27FC236}">
                <a16:creationId xmlns:a16="http://schemas.microsoft.com/office/drawing/2014/main" id="{AFF30994-D8F7-46E1-D533-7E20E21BE45B}"/>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graphicFrame>
        <p:nvGraphicFramePr>
          <p:cNvPr id="7" name="Tableau 6">
            <a:extLst>
              <a:ext uri="{FF2B5EF4-FFF2-40B4-BE49-F238E27FC236}">
                <a16:creationId xmlns:a16="http://schemas.microsoft.com/office/drawing/2014/main" id="{F27E1D2E-FBFD-D245-8AD3-5DA3C19CECB7}"/>
              </a:ext>
            </a:extLst>
          </p:cNvPr>
          <p:cNvGraphicFramePr>
            <a:graphicFrameLocks noGrp="1"/>
          </p:cNvGraphicFramePr>
          <p:nvPr>
            <p:extLst>
              <p:ext uri="{D42A27DB-BD31-4B8C-83A1-F6EECF244321}">
                <p14:modId xmlns:p14="http://schemas.microsoft.com/office/powerpoint/2010/main" val="3174630589"/>
              </p:ext>
            </p:extLst>
          </p:nvPr>
        </p:nvGraphicFramePr>
        <p:xfrm>
          <a:off x="560173" y="2312254"/>
          <a:ext cx="9950906" cy="2520000"/>
        </p:xfrm>
        <a:graphic>
          <a:graphicData uri="http://schemas.openxmlformats.org/drawingml/2006/table">
            <a:tbl>
              <a:tblPr firstRow="1" firstCol="1" bandRow="1">
                <a:tableStyleId>{0505E3EF-67EA-436B-97B2-0124C06EBD24}</a:tableStyleId>
              </a:tblPr>
              <a:tblGrid>
                <a:gridCol w="2911477">
                  <a:extLst>
                    <a:ext uri="{9D8B030D-6E8A-4147-A177-3AD203B41FA5}">
                      <a16:colId xmlns:a16="http://schemas.microsoft.com/office/drawing/2014/main" val="2562549802"/>
                    </a:ext>
                  </a:extLst>
                </a:gridCol>
                <a:gridCol w="2755900">
                  <a:extLst>
                    <a:ext uri="{9D8B030D-6E8A-4147-A177-3AD203B41FA5}">
                      <a16:colId xmlns:a16="http://schemas.microsoft.com/office/drawing/2014/main" val="2830129833"/>
                    </a:ext>
                  </a:extLst>
                </a:gridCol>
                <a:gridCol w="1485900">
                  <a:extLst>
                    <a:ext uri="{9D8B030D-6E8A-4147-A177-3AD203B41FA5}">
                      <a16:colId xmlns:a16="http://schemas.microsoft.com/office/drawing/2014/main" val="3705234712"/>
                    </a:ext>
                  </a:extLst>
                </a:gridCol>
                <a:gridCol w="2797629">
                  <a:extLst>
                    <a:ext uri="{9D8B030D-6E8A-4147-A177-3AD203B41FA5}">
                      <a16:colId xmlns:a16="http://schemas.microsoft.com/office/drawing/2014/main" val="1056854551"/>
                    </a:ext>
                  </a:extLst>
                </a:gridCol>
              </a:tblGrid>
              <a:tr h="360000">
                <a:tc>
                  <a:txBody>
                    <a:bodyPr/>
                    <a:lstStyle/>
                    <a:p>
                      <a:pPr algn="l">
                        <a:lnSpc>
                          <a:spcPct val="100000"/>
                        </a:lnSpc>
                        <a:spcAft>
                          <a:spcPts val="0"/>
                        </a:spcAft>
                      </a:pPr>
                      <a:r>
                        <a:rPr lang="fr-FR" sz="1600" dirty="0">
                          <a:effectLst/>
                          <a:latin typeface="Helvetica" pitchFamily="2" charset="0"/>
                        </a:rPr>
                        <a:t>Quotité d’impôt</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solidFill>
                      <a:schemeClr val="bg1">
                        <a:lumMod val="85000"/>
                      </a:schemeClr>
                    </a:solidFill>
                  </a:tcPr>
                </a:tc>
                <a:tc gridSpan="3">
                  <a:txBody>
                    <a:bodyPr/>
                    <a:lstStyle/>
                    <a:p>
                      <a:pPr algn="l">
                        <a:lnSpc>
                          <a:spcPct val="100000"/>
                        </a:lnSpc>
                        <a:spcAft>
                          <a:spcPts val="0"/>
                        </a:spcAft>
                      </a:pPr>
                      <a:r>
                        <a:rPr lang="fr-FR" sz="1600" b="0" dirty="0">
                          <a:effectLst/>
                          <a:latin typeface="Helvetica" pitchFamily="2" charset="0"/>
                        </a:rPr>
                        <a:t>2.20</a:t>
                      </a:r>
                      <a:endParaRPr lang="fr-CH" sz="2000" b="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bg1">
                        <a:lumMod val="85000"/>
                      </a:schemeClr>
                    </a:solidFill>
                  </a:tcPr>
                </a:tc>
                <a:tc hMerge="1">
                  <a:txBody>
                    <a:bodyPr/>
                    <a:lstStyle/>
                    <a:p>
                      <a:endParaRPr lang="fr-CH"/>
                    </a:p>
                  </a:txBody>
                  <a:tcPr/>
                </a:tc>
                <a:tc hMerge="1">
                  <a:txBody>
                    <a:bodyPr/>
                    <a:lstStyle/>
                    <a:p>
                      <a:endParaRPr lang="fr-CH"/>
                    </a:p>
                  </a:txBody>
                  <a:tcPr/>
                </a:tc>
                <a:extLst>
                  <a:ext uri="{0D108BD9-81ED-4DB2-BD59-A6C34878D82A}">
                    <a16:rowId xmlns:a16="http://schemas.microsoft.com/office/drawing/2014/main" val="1180578750"/>
                  </a:ext>
                </a:extLst>
              </a:tr>
              <a:tr h="360000">
                <a:tc>
                  <a:txBody>
                    <a:bodyPr/>
                    <a:lstStyle/>
                    <a:p>
                      <a:pPr algn="l">
                        <a:lnSpc>
                          <a:spcPct val="100000"/>
                        </a:lnSpc>
                        <a:spcAft>
                          <a:spcPts val="0"/>
                        </a:spcAft>
                      </a:pPr>
                      <a:r>
                        <a:rPr lang="fr-FR" sz="1600" dirty="0">
                          <a:effectLst/>
                          <a:latin typeface="Helvetica" pitchFamily="2" charset="0"/>
                        </a:rPr>
                        <a:t>Taxe immobilière</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L w="38100" cap="flat" cmpd="sng" algn="ctr">
                      <a:solidFill>
                        <a:schemeClr val="tx1"/>
                      </a:solidFill>
                      <a:prstDash val="solid"/>
                      <a:round/>
                      <a:headEnd type="none" w="med" len="med"/>
                      <a:tailEnd type="none" w="med" len="med"/>
                    </a:lnL>
                    <a:solidFill>
                      <a:schemeClr val="bg1"/>
                    </a:solidFill>
                  </a:tcPr>
                </a:tc>
                <a:tc gridSpan="3">
                  <a:txBody>
                    <a:bodyPr/>
                    <a:lstStyle/>
                    <a:p>
                      <a:pPr algn="l">
                        <a:lnSpc>
                          <a:spcPct val="100000"/>
                        </a:lnSpc>
                        <a:spcAft>
                          <a:spcPts val="0"/>
                        </a:spcAft>
                      </a:pPr>
                      <a:r>
                        <a:rPr lang="fr-FR" sz="1600" dirty="0">
                          <a:effectLst/>
                          <a:latin typeface="Helvetica" pitchFamily="2" charset="0"/>
                        </a:rPr>
                        <a:t>1.25 ‰ de la valeur officielle</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R w="38100" cap="flat" cmpd="sng" algn="ctr">
                      <a:solidFill>
                        <a:schemeClr val="tx1"/>
                      </a:solidFill>
                      <a:prstDash val="solid"/>
                      <a:round/>
                      <a:headEnd type="none" w="med" len="med"/>
                      <a:tailEnd type="none" w="med" len="med"/>
                    </a:lnR>
                    <a:solidFill>
                      <a:schemeClr val="bg1"/>
                    </a:solidFill>
                  </a:tcPr>
                </a:tc>
                <a:tc hMerge="1">
                  <a:txBody>
                    <a:bodyPr/>
                    <a:lstStyle/>
                    <a:p>
                      <a:endParaRPr lang="fr-CH"/>
                    </a:p>
                  </a:txBody>
                  <a:tcPr/>
                </a:tc>
                <a:tc hMerge="1">
                  <a:txBody>
                    <a:bodyPr/>
                    <a:lstStyle/>
                    <a:p>
                      <a:endParaRPr lang="fr-CH"/>
                    </a:p>
                  </a:txBody>
                  <a:tcPr/>
                </a:tc>
                <a:extLst>
                  <a:ext uri="{0D108BD9-81ED-4DB2-BD59-A6C34878D82A}">
                    <a16:rowId xmlns:a16="http://schemas.microsoft.com/office/drawing/2014/main" val="1803646172"/>
                  </a:ext>
                </a:extLst>
              </a:tr>
              <a:tr h="360000">
                <a:tc>
                  <a:txBody>
                    <a:bodyPr/>
                    <a:lstStyle/>
                    <a:p>
                      <a:pPr algn="l">
                        <a:lnSpc>
                          <a:spcPct val="100000"/>
                        </a:lnSpc>
                        <a:spcAft>
                          <a:spcPts val="0"/>
                        </a:spcAft>
                      </a:pPr>
                      <a:r>
                        <a:rPr lang="fr-FR" sz="1600" dirty="0">
                          <a:effectLst/>
                          <a:latin typeface="Helvetica" pitchFamily="2" charset="0"/>
                        </a:rPr>
                        <a:t>Avance cadastrale</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L w="38100" cap="flat" cmpd="sng" algn="ctr">
                      <a:solidFill>
                        <a:schemeClr val="tx1"/>
                      </a:solidFill>
                      <a:prstDash val="solid"/>
                      <a:round/>
                      <a:headEnd type="none" w="med" len="med"/>
                      <a:tailEnd type="none" w="med" len="med"/>
                    </a:lnL>
                    <a:solidFill>
                      <a:schemeClr val="bg1">
                        <a:lumMod val="85000"/>
                      </a:schemeClr>
                    </a:solidFill>
                  </a:tcPr>
                </a:tc>
                <a:tc gridSpan="3">
                  <a:txBody>
                    <a:bodyPr/>
                    <a:lstStyle/>
                    <a:p>
                      <a:pPr algn="l">
                        <a:lnSpc>
                          <a:spcPct val="100000"/>
                        </a:lnSpc>
                        <a:spcAft>
                          <a:spcPts val="0"/>
                        </a:spcAft>
                      </a:pPr>
                      <a:r>
                        <a:rPr lang="fr-FR" sz="1600" dirty="0">
                          <a:effectLst/>
                          <a:latin typeface="Helvetica" pitchFamily="2" charset="0"/>
                        </a:rPr>
                        <a:t>0.25 ‰ de la valeur officielle</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R w="38100" cap="flat" cmpd="sng" algn="ctr">
                      <a:solidFill>
                        <a:schemeClr val="tx1"/>
                      </a:solidFill>
                      <a:prstDash val="solid"/>
                      <a:round/>
                      <a:headEnd type="none" w="med" len="med"/>
                      <a:tailEnd type="none" w="med" len="med"/>
                    </a:lnR>
                    <a:solidFill>
                      <a:schemeClr val="bg1">
                        <a:lumMod val="85000"/>
                      </a:schemeClr>
                    </a:solidFill>
                  </a:tcPr>
                </a:tc>
                <a:tc hMerge="1">
                  <a:txBody>
                    <a:bodyPr/>
                    <a:lstStyle/>
                    <a:p>
                      <a:endParaRPr lang="fr-CH"/>
                    </a:p>
                  </a:txBody>
                  <a:tcPr/>
                </a:tc>
                <a:tc hMerge="1">
                  <a:txBody>
                    <a:bodyPr/>
                    <a:lstStyle/>
                    <a:p>
                      <a:endParaRPr lang="fr-CH"/>
                    </a:p>
                  </a:txBody>
                  <a:tcPr/>
                </a:tc>
                <a:extLst>
                  <a:ext uri="{0D108BD9-81ED-4DB2-BD59-A6C34878D82A}">
                    <a16:rowId xmlns:a16="http://schemas.microsoft.com/office/drawing/2014/main" val="535105164"/>
                  </a:ext>
                </a:extLst>
              </a:tr>
              <a:tr h="360000">
                <a:tc>
                  <a:txBody>
                    <a:bodyPr/>
                    <a:lstStyle/>
                    <a:p>
                      <a:pPr algn="l">
                        <a:lnSpc>
                          <a:spcPct val="100000"/>
                        </a:lnSpc>
                        <a:spcAft>
                          <a:spcPts val="0"/>
                        </a:spcAft>
                      </a:pPr>
                      <a:r>
                        <a:rPr lang="fr-FR" sz="1600" dirty="0">
                          <a:effectLst/>
                          <a:latin typeface="Helvetica" pitchFamily="2" charset="0"/>
                        </a:rPr>
                        <a:t>Taxes des chiens</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L w="38100" cap="flat" cmpd="sng" algn="ctr">
                      <a:solidFill>
                        <a:schemeClr val="tx1"/>
                      </a:solidFill>
                      <a:prstDash val="solid"/>
                      <a:round/>
                      <a:headEnd type="none" w="med" len="med"/>
                      <a:tailEnd type="none" w="med" len="med"/>
                    </a:lnL>
                    <a:solidFill>
                      <a:schemeClr val="bg1"/>
                    </a:solidFill>
                  </a:tcPr>
                </a:tc>
                <a:tc>
                  <a:txBody>
                    <a:bodyPr/>
                    <a:lstStyle/>
                    <a:p>
                      <a:pPr algn="l">
                        <a:lnSpc>
                          <a:spcPct val="100000"/>
                        </a:lnSpc>
                        <a:spcAft>
                          <a:spcPts val="0"/>
                        </a:spcAft>
                      </a:pPr>
                      <a:r>
                        <a:rPr lang="fr-FR" sz="1600" dirty="0">
                          <a:effectLst/>
                          <a:latin typeface="Helvetica" pitchFamily="2" charset="0"/>
                        </a:rPr>
                        <a:t>par animal</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solidFill>
                      <a:schemeClr val="bg1"/>
                    </a:solidFill>
                  </a:tcPr>
                </a:tc>
                <a:tc>
                  <a:txBody>
                    <a:bodyPr/>
                    <a:lstStyle/>
                    <a:p>
                      <a:pPr algn="ctr">
                        <a:lnSpc>
                          <a:spcPct val="100000"/>
                        </a:lnSpc>
                        <a:spcAft>
                          <a:spcPts val="0"/>
                        </a:spcAft>
                      </a:pPr>
                      <a:r>
                        <a:rPr lang="fr-FR" sz="1600" dirty="0">
                          <a:effectLst/>
                          <a:latin typeface="Helvetica" pitchFamily="2" charset="0"/>
                        </a:rPr>
                        <a:t>CHF</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solidFill>
                      <a:schemeClr val="bg1"/>
                    </a:solidFill>
                  </a:tcPr>
                </a:tc>
                <a:tc>
                  <a:txBody>
                    <a:bodyPr/>
                    <a:lstStyle/>
                    <a:p>
                      <a:pPr algn="r">
                        <a:lnSpc>
                          <a:spcPct val="100000"/>
                        </a:lnSpc>
                        <a:spcAft>
                          <a:spcPts val="0"/>
                        </a:spcAft>
                      </a:pPr>
                      <a:r>
                        <a:rPr lang="fr-FR" sz="1600" dirty="0">
                          <a:effectLst/>
                          <a:latin typeface="Helvetica" pitchFamily="2" charset="0"/>
                        </a:rPr>
                        <a:t>50.-</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2541516250"/>
                  </a:ext>
                </a:extLst>
              </a:tr>
              <a:tr h="720000">
                <a:tc>
                  <a:txBody>
                    <a:bodyPr/>
                    <a:lstStyle/>
                    <a:p>
                      <a:pPr algn="l">
                        <a:lnSpc>
                          <a:spcPct val="100000"/>
                        </a:lnSpc>
                        <a:spcAft>
                          <a:spcPts val="0"/>
                        </a:spcAft>
                      </a:pPr>
                      <a:r>
                        <a:rPr lang="fr-FR" sz="1600" dirty="0">
                          <a:effectLst/>
                          <a:latin typeface="Helvetica" pitchFamily="2" charset="0"/>
                        </a:rPr>
                        <a:t>Location de l’abri du Pilay</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L w="38100" cap="flat" cmpd="sng" algn="ctr">
                      <a:solidFill>
                        <a:schemeClr val="tx1"/>
                      </a:solidFill>
                      <a:prstDash val="solid"/>
                      <a:round/>
                      <a:headEnd type="none" w="med" len="med"/>
                      <a:tailEnd type="none" w="med" len="med"/>
                    </a:lnL>
                    <a:solidFill>
                      <a:schemeClr val="bg1">
                        <a:lumMod val="85000"/>
                      </a:schemeClr>
                    </a:solidFill>
                  </a:tcPr>
                </a:tc>
                <a:tc>
                  <a:txBody>
                    <a:bodyPr/>
                    <a:lstStyle/>
                    <a:p>
                      <a:pPr algn="l">
                        <a:lnSpc>
                          <a:spcPct val="100000"/>
                        </a:lnSpc>
                        <a:spcAft>
                          <a:spcPts val="0"/>
                        </a:spcAft>
                      </a:pPr>
                      <a:r>
                        <a:rPr lang="fr-FR" sz="1600" dirty="0">
                          <a:effectLst/>
                          <a:latin typeface="Helvetica" pitchFamily="2" charset="0"/>
                        </a:rPr>
                        <a:t>habitants Courtedoux</a:t>
                      </a:r>
                      <a:endParaRPr lang="fr-CH" sz="2000" dirty="0">
                        <a:effectLst/>
                        <a:latin typeface="Helvetica" pitchFamily="2" charset="0"/>
                      </a:endParaRPr>
                    </a:p>
                    <a:p>
                      <a:pPr algn="l">
                        <a:lnSpc>
                          <a:spcPct val="100000"/>
                        </a:lnSpc>
                        <a:spcAft>
                          <a:spcPts val="0"/>
                        </a:spcAft>
                      </a:pPr>
                      <a:r>
                        <a:rPr lang="fr-FR" sz="1600" dirty="0">
                          <a:effectLst/>
                          <a:latin typeface="Helvetica" pitchFamily="2" charset="0"/>
                        </a:rPr>
                        <a:t>habitants hors localité</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solidFill>
                      <a:schemeClr val="bg1">
                        <a:lumMod val="85000"/>
                      </a:schemeClr>
                    </a:solidFill>
                  </a:tcPr>
                </a:tc>
                <a:tc>
                  <a:txBody>
                    <a:bodyPr/>
                    <a:lstStyle/>
                    <a:p>
                      <a:pPr algn="ctr">
                        <a:lnSpc>
                          <a:spcPct val="100000"/>
                        </a:lnSpc>
                        <a:spcAft>
                          <a:spcPts val="0"/>
                        </a:spcAft>
                      </a:pPr>
                      <a:r>
                        <a:rPr lang="fr-FR" sz="1600" dirty="0">
                          <a:effectLst/>
                          <a:latin typeface="Helvetica" pitchFamily="2" charset="0"/>
                        </a:rPr>
                        <a:t>CHF</a:t>
                      </a:r>
                      <a:endParaRPr lang="fr-CH" sz="2000" dirty="0">
                        <a:effectLst/>
                        <a:latin typeface="Helvetica" pitchFamily="2" charset="0"/>
                      </a:endParaRPr>
                    </a:p>
                    <a:p>
                      <a:pPr algn="ctr">
                        <a:lnSpc>
                          <a:spcPct val="100000"/>
                        </a:lnSpc>
                        <a:spcAft>
                          <a:spcPts val="0"/>
                        </a:spcAft>
                      </a:pPr>
                      <a:r>
                        <a:rPr lang="fr-FR" sz="1600" dirty="0">
                          <a:effectLst/>
                          <a:latin typeface="Helvetica" pitchFamily="2" charset="0"/>
                        </a:rPr>
                        <a:t>CHF</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solidFill>
                      <a:schemeClr val="bg1">
                        <a:lumMod val="85000"/>
                      </a:schemeClr>
                    </a:solidFill>
                  </a:tcPr>
                </a:tc>
                <a:tc>
                  <a:txBody>
                    <a:bodyPr/>
                    <a:lstStyle/>
                    <a:p>
                      <a:pPr algn="r">
                        <a:lnSpc>
                          <a:spcPct val="100000"/>
                        </a:lnSpc>
                        <a:spcAft>
                          <a:spcPts val="0"/>
                        </a:spcAft>
                      </a:pPr>
                      <a:r>
                        <a:rPr lang="fr-FR" sz="1600" dirty="0">
                          <a:effectLst/>
                          <a:latin typeface="Helvetica" pitchFamily="2" charset="0"/>
                        </a:rPr>
                        <a:t>50.-</a:t>
                      </a:r>
                      <a:endParaRPr lang="fr-CH" sz="2000" dirty="0">
                        <a:effectLst/>
                        <a:latin typeface="Helvetica" pitchFamily="2" charset="0"/>
                      </a:endParaRPr>
                    </a:p>
                    <a:p>
                      <a:pPr algn="r">
                        <a:lnSpc>
                          <a:spcPct val="100000"/>
                        </a:lnSpc>
                        <a:spcAft>
                          <a:spcPts val="0"/>
                        </a:spcAft>
                      </a:pPr>
                      <a:r>
                        <a:rPr lang="fr-FR" sz="1600" dirty="0">
                          <a:effectLst/>
                          <a:latin typeface="Helvetica" pitchFamily="2" charset="0"/>
                        </a:rPr>
                        <a:t>100.-</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R w="381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3295895494"/>
                  </a:ext>
                </a:extLst>
              </a:tr>
              <a:tr h="360000">
                <a:tc>
                  <a:txBody>
                    <a:bodyPr/>
                    <a:lstStyle/>
                    <a:p>
                      <a:pPr algn="l">
                        <a:lnSpc>
                          <a:spcPct val="100000"/>
                        </a:lnSpc>
                        <a:spcAft>
                          <a:spcPts val="0"/>
                        </a:spcAft>
                      </a:pPr>
                      <a:r>
                        <a:rPr lang="fr-FR" sz="1600" dirty="0">
                          <a:effectLst/>
                          <a:latin typeface="Helvetica" pitchFamily="2" charset="0"/>
                        </a:rPr>
                        <a:t>Taxe de séjour</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solidFill>
                      <a:schemeClr val="bg1"/>
                    </a:solidFill>
                  </a:tcPr>
                </a:tc>
                <a:tc>
                  <a:txBody>
                    <a:bodyPr/>
                    <a:lstStyle/>
                    <a:p>
                      <a:pPr algn="l">
                        <a:lnSpc>
                          <a:spcPct val="100000"/>
                        </a:lnSpc>
                        <a:spcAft>
                          <a:spcPts val="0"/>
                        </a:spcAft>
                      </a:pPr>
                      <a:r>
                        <a:rPr lang="fr-FR" sz="1600" dirty="0">
                          <a:effectLst/>
                          <a:latin typeface="Helvetica" pitchFamily="2" charset="0"/>
                        </a:rPr>
                        <a:t>par personne/nuit</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B w="381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Aft>
                          <a:spcPts val="0"/>
                        </a:spcAft>
                      </a:pPr>
                      <a:r>
                        <a:rPr lang="fr-FR" sz="1600" dirty="0">
                          <a:effectLst/>
                          <a:latin typeface="Helvetica" pitchFamily="2" charset="0"/>
                        </a:rPr>
                        <a:t>CHF</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B w="38100" cap="flat" cmpd="sng" algn="ctr">
                      <a:solidFill>
                        <a:schemeClr val="tx1"/>
                      </a:solidFill>
                      <a:prstDash val="solid"/>
                      <a:round/>
                      <a:headEnd type="none" w="med" len="med"/>
                      <a:tailEnd type="none" w="med" len="med"/>
                    </a:lnB>
                    <a:solidFill>
                      <a:schemeClr val="bg1"/>
                    </a:solidFill>
                  </a:tcPr>
                </a:tc>
                <a:tc>
                  <a:txBody>
                    <a:bodyPr/>
                    <a:lstStyle/>
                    <a:p>
                      <a:pPr algn="r">
                        <a:lnSpc>
                          <a:spcPct val="100000"/>
                        </a:lnSpc>
                        <a:spcAft>
                          <a:spcPts val="0"/>
                        </a:spcAft>
                      </a:pPr>
                      <a:r>
                        <a:rPr lang="fr-FR" sz="1600" dirty="0">
                          <a:effectLst/>
                          <a:latin typeface="Helvetica" pitchFamily="2" charset="0"/>
                        </a:rPr>
                        <a:t>2.-</a:t>
                      </a:r>
                      <a:endParaRPr lang="fr-CH" sz="2000" dirty="0">
                        <a:effectLst/>
                        <a:latin typeface="Helvetica" pitchFamily="2" charset="0"/>
                        <a:ea typeface="Times New Roman" panose="02020603050405020304" pitchFamily="18" charset="0"/>
                        <a:cs typeface="Times New Roman" panose="02020603050405020304" pitchFamily="18" charset="0"/>
                      </a:endParaRPr>
                    </a:p>
                  </a:txBody>
                  <a:tcPr marL="52337" marR="52337" marT="0" marB="0" anchor="ct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4748159"/>
                  </a:ext>
                </a:extLst>
              </a:tr>
            </a:tbl>
          </a:graphicData>
        </a:graphic>
      </p:graphicFrame>
    </p:spTree>
    <p:extLst>
      <p:ext uri="{BB962C8B-B14F-4D97-AF65-F5344CB8AC3E}">
        <p14:creationId xmlns:p14="http://schemas.microsoft.com/office/powerpoint/2010/main" val="1337123400"/>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8B49D9-8F8C-B463-82F5-110A7CE2260A}"/>
              </a:ext>
            </a:extLst>
          </p:cNvPr>
          <p:cNvSpPr>
            <a:spLocks noGrp="1"/>
          </p:cNvSpPr>
          <p:nvPr>
            <p:ph type="title"/>
          </p:nvPr>
        </p:nvSpPr>
        <p:spPr>
          <a:xfrm>
            <a:off x="838200" y="365125"/>
            <a:ext cx="9430593" cy="745085"/>
          </a:xfrm>
        </p:spPr>
        <p:txBody>
          <a:bodyPr>
            <a:normAutofit fontScale="90000"/>
          </a:bodyPr>
          <a:lstStyle/>
          <a:p>
            <a:br>
              <a:rPr lang="fr-CH" b="1" dirty="0">
                <a:latin typeface="Helvetica" pitchFamily="2" charset="0"/>
              </a:rPr>
            </a:br>
            <a:r>
              <a:rPr lang="fr-CH" b="1" dirty="0">
                <a:latin typeface="Helvetica" pitchFamily="2" charset="0"/>
              </a:rPr>
              <a:t>Base pour l’établissement du budget</a:t>
            </a:r>
            <a:br>
              <a:rPr lang="fr-CH" b="1" dirty="0">
                <a:latin typeface="Helvetica" pitchFamily="2" charset="0"/>
              </a:rPr>
            </a:br>
            <a:endParaRPr lang="fr-CH" dirty="0"/>
          </a:p>
        </p:txBody>
      </p:sp>
      <p:pic>
        <p:nvPicPr>
          <p:cNvPr id="4" name="Image 3">
            <a:extLst>
              <a:ext uri="{FF2B5EF4-FFF2-40B4-BE49-F238E27FC236}">
                <a16:creationId xmlns:a16="http://schemas.microsoft.com/office/drawing/2014/main" id="{EFA26F1D-F545-8942-DCA8-C7D43F5626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23402" y="73662"/>
            <a:ext cx="1568598" cy="745084"/>
          </a:xfrm>
          <a:prstGeom prst="rect">
            <a:avLst/>
          </a:prstGeom>
        </p:spPr>
      </p:pic>
      <p:sp>
        <p:nvSpPr>
          <p:cNvPr id="5" name="Rectangle 4">
            <a:extLst>
              <a:ext uri="{FF2B5EF4-FFF2-40B4-BE49-F238E27FC236}">
                <a16:creationId xmlns:a16="http://schemas.microsoft.com/office/drawing/2014/main" id="{34CBD749-C224-370A-75CF-17FD33EC0250}"/>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56F3227F-DEAC-597C-EFF3-FFE01322F0AB}"/>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7" name="ZoneTexte 6">
            <a:extLst>
              <a:ext uri="{FF2B5EF4-FFF2-40B4-BE49-F238E27FC236}">
                <a16:creationId xmlns:a16="http://schemas.microsoft.com/office/drawing/2014/main" id="{D9129BE8-F4A2-DE8C-4EC4-F552B95295E1}"/>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Rectangle 7">
            <a:extLst>
              <a:ext uri="{FF2B5EF4-FFF2-40B4-BE49-F238E27FC236}">
                <a16:creationId xmlns:a16="http://schemas.microsoft.com/office/drawing/2014/main" id="{FEBA0D22-7CAB-36D8-ACCF-712C2F46AC48}"/>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6</a:t>
            </a:r>
          </a:p>
        </p:txBody>
      </p:sp>
    </p:spTree>
    <p:extLst>
      <p:ext uri="{BB962C8B-B14F-4D97-AF65-F5344CB8AC3E}">
        <p14:creationId xmlns:p14="http://schemas.microsoft.com/office/powerpoint/2010/main" val="3099155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Espace réservé du contenu 14">
            <a:extLst>
              <a:ext uri="{FF2B5EF4-FFF2-40B4-BE49-F238E27FC236}">
                <a16:creationId xmlns:a16="http://schemas.microsoft.com/office/drawing/2014/main" id="{0421A6CC-6926-CCB9-04E0-EEE9F58D1BEF}"/>
              </a:ext>
            </a:extLst>
          </p:cNvPr>
          <p:cNvGraphicFramePr>
            <a:graphicFrameLocks noGrp="1"/>
          </p:cNvGraphicFramePr>
          <p:nvPr>
            <p:ph idx="1"/>
            <p:extLst>
              <p:ext uri="{D42A27DB-BD31-4B8C-83A1-F6EECF244321}">
                <p14:modId xmlns:p14="http://schemas.microsoft.com/office/powerpoint/2010/main" val="940174878"/>
              </p:ext>
            </p:extLst>
          </p:nvPr>
        </p:nvGraphicFramePr>
        <p:xfrm>
          <a:off x="838200" y="697377"/>
          <a:ext cx="10515600" cy="5710136"/>
        </p:xfrm>
        <a:graphic>
          <a:graphicData uri="http://schemas.openxmlformats.org/drawingml/2006/table">
            <a:tbl>
              <a:tblPr firstRow="1" bandRow="1">
                <a:tableStyleId>{5C22544A-7EE6-4342-B048-85BDC9FD1C3A}</a:tableStyleId>
              </a:tblPr>
              <a:tblGrid>
                <a:gridCol w="3325238">
                  <a:extLst>
                    <a:ext uri="{9D8B030D-6E8A-4147-A177-3AD203B41FA5}">
                      <a16:colId xmlns:a16="http://schemas.microsoft.com/office/drawing/2014/main" val="1660528703"/>
                    </a:ext>
                  </a:extLst>
                </a:gridCol>
                <a:gridCol w="4007796">
                  <a:extLst>
                    <a:ext uri="{9D8B030D-6E8A-4147-A177-3AD203B41FA5}">
                      <a16:colId xmlns:a16="http://schemas.microsoft.com/office/drawing/2014/main" val="4085290755"/>
                    </a:ext>
                  </a:extLst>
                </a:gridCol>
                <a:gridCol w="1527243">
                  <a:extLst>
                    <a:ext uri="{9D8B030D-6E8A-4147-A177-3AD203B41FA5}">
                      <a16:colId xmlns:a16="http://schemas.microsoft.com/office/drawing/2014/main" val="3209738335"/>
                    </a:ext>
                  </a:extLst>
                </a:gridCol>
                <a:gridCol w="1655323">
                  <a:extLst>
                    <a:ext uri="{9D8B030D-6E8A-4147-A177-3AD203B41FA5}">
                      <a16:colId xmlns:a16="http://schemas.microsoft.com/office/drawing/2014/main" val="2413006420"/>
                    </a:ext>
                  </a:extLst>
                </a:gridCol>
              </a:tblGrid>
              <a:tr h="469275">
                <a:tc>
                  <a:txBody>
                    <a:bodyPr/>
                    <a:lstStyle/>
                    <a:p>
                      <a:endParaRPr lang="fr-CH"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gridSpan="3">
                  <a:txBody>
                    <a:bodyPr/>
                    <a:lstStyle/>
                    <a:p>
                      <a:pPr algn="ctr"/>
                      <a:r>
                        <a:rPr lang="fr-CH" dirty="0">
                          <a:solidFill>
                            <a:schemeClr val="tx1"/>
                          </a:solidFill>
                        </a:rPr>
                        <a:t>Selon règlement communal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endParaRPr lang="fr-CH" dirty="0"/>
                    </a:p>
                  </a:txBody>
                  <a:tcPr/>
                </a:tc>
                <a:tc hMerge="1">
                  <a:txBody>
                    <a:bodyPr/>
                    <a:lstStyle/>
                    <a:p>
                      <a:endParaRPr lang="fr-CH" dirty="0"/>
                    </a:p>
                  </a:txBody>
                  <a:tcPr/>
                </a:tc>
                <a:extLst>
                  <a:ext uri="{0D108BD9-81ED-4DB2-BD59-A6C34878D82A}">
                    <a16:rowId xmlns:a16="http://schemas.microsoft.com/office/drawing/2014/main" val="471342673"/>
                  </a:ext>
                </a:extLst>
              </a:tr>
              <a:tr h="5240861">
                <a:tc>
                  <a:txBody>
                    <a:bodyPr/>
                    <a:lstStyle/>
                    <a:p>
                      <a:pPr algn="ctr"/>
                      <a:r>
                        <a:rPr lang="fr-CH" b="1" dirty="0"/>
                        <a:t>Taxe des ordures ménagères </a:t>
                      </a:r>
                    </a:p>
                  </a:txBody>
                  <a:tcP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ct val="100000"/>
                        </a:lnSpc>
                        <a:spcAft>
                          <a:spcPts val="0"/>
                        </a:spcAft>
                      </a:pPr>
                      <a:r>
                        <a:rPr lang="fr-FR" sz="1600" dirty="0">
                          <a:effectLst/>
                          <a:latin typeface="Helvetica" pitchFamily="2" charset="0"/>
                        </a:rPr>
                        <a:t>Adulte </a:t>
                      </a:r>
                      <a:endParaRPr lang="fr-CH" sz="1600" dirty="0">
                        <a:effectLst/>
                        <a:latin typeface="Helvetica" pitchFamily="2" charset="0"/>
                      </a:endParaRPr>
                    </a:p>
                    <a:p>
                      <a:pPr algn="l">
                        <a:lnSpc>
                          <a:spcPct val="100000"/>
                        </a:lnSpc>
                        <a:spcAft>
                          <a:spcPts val="0"/>
                        </a:spcAft>
                      </a:pPr>
                      <a:r>
                        <a:rPr lang="fr-FR" sz="1600" dirty="0">
                          <a:effectLst/>
                          <a:latin typeface="Helvetica" pitchFamily="2" charset="0"/>
                        </a:rPr>
                        <a:t>Enfant 6 à 17 ans</a:t>
                      </a:r>
                    </a:p>
                    <a:p>
                      <a:pPr algn="l">
                        <a:lnSpc>
                          <a:spcPct val="100000"/>
                        </a:lnSpc>
                        <a:spcAft>
                          <a:spcPts val="0"/>
                        </a:spcAft>
                      </a:pPr>
                      <a:r>
                        <a:rPr lang="fr-FR" sz="1600" dirty="0">
                          <a:effectLst/>
                          <a:latin typeface="Helvetica" pitchFamily="2" charset="0"/>
                        </a:rPr>
                        <a:t>Enfant 0 à 5 ans </a:t>
                      </a:r>
                      <a:endParaRPr lang="fr-CH" sz="1600" dirty="0">
                        <a:effectLst/>
                        <a:latin typeface="Helvetica" pitchFamily="2" charset="0"/>
                      </a:endParaRPr>
                    </a:p>
                    <a:p>
                      <a:pPr algn="l">
                        <a:lnSpc>
                          <a:spcPct val="100000"/>
                        </a:lnSpc>
                        <a:spcAft>
                          <a:spcPts val="0"/>
                        </a:spcAft>
                      </a:pPr>
                      <a:r>
                        <a:rPr lang="fr-FR" sz="1600" dirty="0">
                          <a:effectLst/>
                          <a:latin typeface="Helvetica" pitchFamily="2" charset="0"/>
                        </a:rPr>
                        <a:t>Résidence secondaire</a:t>
                      </a:r>
                      <a:endParaRPr lang="fr-CH" sz="1600" dirty="0">
                        <a:effectLst/>
                        <a:latin typeface="Helvetica" pitchFamily="2" charset="0"/>
                      </a:endParaRPr>
                    </a:p>
                    <a:p>
                      <a:pPr algn="l">
                        <a:lnSpc>
                          <a:spcPct val="100000"/>
                        </a:lnSpc>
                        <a:spcAft>
                          <a:spcPts val="0"/>
                        </a:spcAft>
                      </a:pPr>
                      <a:r>
                        <a:rPr lang="fr-CH" sz="1600" dirty="0">
                          <a:effectLst/>
                          <a:latin typeface="Helvetica" pitchFamily="2" charset="0"/>
                        </a:rPr>
                        <a:t>Associations, sociétés, à but non lucratif</a:t>
                      </a:r>
                    </a:p>
                    <a:p>
                      <a:pPr algn="l">
                        <a:lnSpc>
                          <a:spcPct val="100000"/>
                        </a:lnSpc>
                        <a:spcAft>
                          <a:spcPts val="0"/>
                        </a:spcAft>
                      </a:pPr>
                      <a:r>
                        <a:rPr lang="fr-CH" sz="1600" dirty="0">
                          <a:effectLst/>
                          <a:latin typeface="Helvetica" pitchFamily="2" charset="0"/>
                        </a:rPr>
                        <a:t>Commerces, entreprises </a:t>
                      </a:r>
                    </a:p>
                    <a:p>
                      <a:pPr algn="l">
                        <a:lnSpc>
                          <a:spcPct val="100000"/>
                        </a:lnSpc>
                        <a:spcAft>
                          <a:spcPts val="0"/>
                        </a:spcAft>
                      </a:pPr>
                      <a:r>
                        <a:rPr lang="fr-CH" sz="1600" dirty="0">
                          <a:effectLst/>
                          <a:latin typeface="Helvetica" pitchFamily="2" charset="0"/>
                        </a:rPr>
                        <a:t>- jusqu’à 10 employés </a:t>
                      </a:r>
                    </a:p>
                    <a:p>
                      <a:pPr marL="0" indent="0" algn="l">
                        <a:lnSpc>
                          <a:spcPct val="100000"/>
                        </a:lnSpc>
                        <a:spcAft>
                          <a:spcPts val="0"/>
                        </a:spcAft>
                        <a:buFontTx/>
                        <a:buNone/>
                      </a:pPr>
                      <a:r>
                        <a:rPr lang="fr-CH" sz="1600" dirty="0">
                          <a:effectLst/>
                          <a:latin typeface="Helvetica" pitchFamily="2" charset="0"/>
                        </a:rPr>
                        <a:t>- de 11 à 40 employés</a:t>
                      </a:r>
                    </a:p>
                    <a:p>
                      <a:pPr marL="0" indent="0" algn="l">
                        <a:lnSpc>
                          <a:spcPct val="100000"/>
                        </a:lnSpc>
                        <a:spcAft>
                          <a:spcPts val="0"/>
                        </a:spcAft>
                        <a:buFontTx/>
                        <a:buNone/>
                      </a:pPr>
                      <a:r>
                        <a:rPr lang="fr-CH" sz="1600" dirty="0">
                          <a:effectLst/>
                          <a:latin typeface="Helvetica" pitchFamily="2" charset="0"/>
                        </a:rPr>
                        <a:t>- dès 41 employés </a:t>
                      </a:r>
                    </a:p>
                    <a:p>
                      <a:pPr algn="l">
                        <a:lnSpc>
                          <a:spcPct val="100000"/>
                        </a:lnSpc>
                        <a:spcAft>
                          <a:spcPts val="0"/>
                        </a:spcAft>
                      </a:pPr>
                      <a:r>
                        <a:rPr lang="fr-CH" sz="1600" dirty="0">
                          <a:effectLst/>
                          <a:latin typeface="Helvetica" pitchFamily="2" charset="0"/>
                        </a:rPr>
                        <a:t>Hébergement touristique </a:t>
                      </a:r>
                    </a:p>
                    <a:p>
                      <a:pPr algn="l">
                        <a:lnSpc>
                          <a:spcPct val="100000"/>
                        </a:lnSpc>
                        <a:spcAft>
                          <a:spcPts val="0"/>
                        </a:spcAft>
                      </a:pPr>
                      <a:r>
                        <a:rPr lang="fr-CH" sz="1600" dirty="0">
                          <a:effectLst/>
                          <a:latin typeface="Helvetica" pitchFamily="2" charset="0"/>
                        </a:rPr>
                        <a:t>- jusqu’à 5 lits</a:t>
                      </a:r>
                    </a:p>
                    <a:p>
                      <a:pPr marL="0" indent="0" algn="l">
                        <a:lnSpc>
                          <a:spcPct val="100000"/>
                        </a:lnSpc>
                        <a:spcAft>
                          <a:spcPts val="0"/>
                        </a:spcAft>
                        <a:buFontTx/>
                        <a:buNone/>
                      </a:pPr>
                      <a:r>
                        <a:rPr lang="fr-CH" sz="1600" dirty="0">
                          <a:effectLst/>
                          <a:latin typeface="Helvetica" pitchFamily="2" charset="0"/>
                        </a:rPr>
                        <a:t>- de 6 à10 lits  </a:t>
                      </a:r>
                    </a:p>
                    <a:p>
                      <a:pPr marL="0" indent="0" algn="l">
                        <a:lnSpc>
                          <a:spcPct val="100000"/>
                        </a:lnSpc>
                        <a:spcAft>
                          <a:spcPts val="0"/>
                        </a:spcAft>
                        <a:buFontTx/>
                        <a:buNone/>
                      </a:pPr>
                      <a:r>
                        <a:rPr lang="fr-CH" sz="1600" dirty="0">
                          <a:effectLst/>
                          <a:latin typeface="Helvetica" pitchFamily="2" charset="0"/>
                        </a:rPr>
                        <a:t>- dès 11 lits </a:t>
                      </a:r>
                    </a:p>
                    <a:p>
                      <a:pPr algn="l">
                        <a:lnSpc>
                          <a:spcPct val="100000"/>
                        </a:lnSpc>
                        <a:spcAft>
                          <a:spcPts val="0"/>
                        </a:spcAft>
                      </a:pPr>
                      <a:r>
                        <a:rPr lang="fr-FR" sz="1600" dirty="0">
                          <a:effectLst/>
                          <a:latin typeface="Helvetica" pitchFamily="2" charset="0"/>
                        </a:rPr>
                        <a:t>Paroisse </a:t>
                      </a:r>
                    </a:p>
                    <a:p>
                      <a:pPr algn="l">
                        <a:lnSpc>
                          <a:spcPct val="100000"/>
                        </a:lnSpc>
                        <a:spcAft>
                          <a:spcPts val="0"/>
                        </a:spcAft>
                      </a:pPr>
                      <a:r>
                        <a:rPr lang="fr-FR" sz="1600" dirty="0">
                          <a:effectLst/>
                          <a:latin typeface="Helvetica" pitchFamily="2" charset="0"/>
                          <a:ea typeface="Times New Roman" panose="02020603050405020304" pitchFamily="18" charset="0"/>
                          <a:cs typeface="Times New Roman" panose="02020603050405020304" pitchFamily="18" charset="0"/>
                        </a:rPr>
                        <a:t>Restaurant, café, bar</a:t>
                      </a:r>
                    </a:p>
                    <a:p>
                      <a:pPr marL="0" indent="0" algn="l">
                        <a:lnSpc>
                          <a:spcPct val="100000"/>
                        </a:lnSpc>
                        <a:spcAft>
                          <a:spcPts val="0"/>
                        </a:spcAft>
                        <a:buFontTx/>
                        <a:buNone/>
                      </a:pPr>
                      <a:r>
                        <a:rPr lang="fr-FR" sz="1600" dirty="0">
                          <a:effectLst/>
                          <a:latin typeface="Helvetica" pitchFamily="2" charset="0"/>
                          <a:ea typeface="Times New Roman" panose="02020603050405020304" pitchFamily="18" charset="0"/>
                          <a:cs typeface="Times New Roman" panose="02020603050405020304" pitchFamily="18" charset="0"/>
                        </a:rPr>
                        <a:t>- jusqu’à 20 places </a:t>
                      </a:r>
                    </a:p>
                    <a:p>
                      <a:pPr marL="0" indent="0" algn="l">
                        <a:lnSpc>
                          <a:spcPct val="100000"/>
                        </a:lnSpc>
                        <a:spcAft>
                          <a:spcPts val="0"/>
                        </a:spcAft>
                        <a:buFontTx/>
                        <a:buNone/>
                      </a:pPr>
                      <a:r>
                        <a:rPr lang="fr-FR" sz="1600" dirty="0">
                          <a:effectLst/>
                          <a:latin typeface="Helvetica" pitchFamily="2" charset="0"/>
                          <a:ea typeface="Times New Roman" panose="02020603050405020304" pitchFamily="18" charset="0"/>
                          <a:cs typeface="Times New Roman" panose="02020603050405020304" pitchFamily="18" charset="0"/>
                        </a:rPr>
                        <a:t>- dès 21 places </a:t>
                      </a:r>
                    </a:p>
                    <a:p>
                      <a:pPr marL="0" indent="0" algn="l">
                        <a:lnSpc>
                          <a:spcPct val="100000"/>
                        </a:lnSpc>
                        <a:spcAft>
                          <a:spcPts val="0"/>
                        </a:spcAft>
                        <a:buFontTx/>
                        <a:buNone/>
                      </a:pPr>
                      <a:r>
                        <a:rPr lang="fr-FR" sz="1600" dirty="0">
                          <a:effectLst/>
                          <a:latin typeface="Helvetica" pitchFamily="2" charset="0"/>
                          <a:ea typeface="Times New Roman" panose="02020603050405020304" pitchFamily="18" charset="0"/>
                          <a:cs typeface="Times New Roman" panose="02020603050405020304" pitchFamily="18" charset="0"/>
                        </a:rPr>
                        <a:t>Exploitations agricoles</a:t>
                      </a:r>
                    </a:p>
                    <a:p>
                      <a:pPr marL="0" indent="0" algn="l">
                        <a:lnSpc>
                          <a:spcPct val="100000"/>
                        </a:lnSpc>
                        <a:spcAft>
                          <a:spcPts val="0"/>
                        </a:spcAft>
                        <a:buFontTx/>
                        <a:buNone/>
                      </a:pPr>
                      <a:r>
                        <a:rPr lang="fr-FR" sz="1600" dirty="0">
                          <a:effectLst/>
                          <a:latin typeface="Helvetica" pitchFamily="2" charset="0"/>
                          <a:ea typeface="Times New Roman" panose="02020603050405020304" pitchFamily="18" charset="0"/>
                          <a:cs typeface="Times New Roman" panose="02020603050405020304" pitchFamily="18" charset="0"/>
                        </a:rPr>
                        <a:t>- jusqu’à 5 employés à plein temps </a:t>
                      </a:r>
                    </a:p>
                    <a:p>
                      <a:pPr marL="0" indent="0" algn="l">
                        <a:lnSpc>
                          <a:spcPct val="100000"/>
                        </a:lnSpc>
                        <a:spcAft>
                          <a:spcPts val="0"/>
                        </a:spcAft>
                        <a:buFontTx/>
                        <a:buNone/>
                      </a:pPr>
                      <a:r>
                        <a:rPr lang="fr-FR" sz="1600" dirty="0">
                          <a:effectLst/>
                          <a:latin typeface="Helvetica" pitchFamily="2" charset="0"/>
                          <a:ea typeface="Times New Roman" panose="02020603050405020304" pitchFamily="18" charset="0"/>
                          <a:cs typeface="Times New Roman" panose="02020603050405020304" pitchFamily="18" charset="0"/>
                        </a:rPr>
                        <a:t>- dès 6 employés à plein temps</a:t>
                      </a:r>
                    </a:p>
                    <a:p>
                      <a:pPr marL="0" indent="0" algn="l">
                        <a:lnSpc>
                          <a:spcPct val="100000"/>
                        </a:lnSpc>
                        <a:spcAft>
                          <a:spcPts val="0"/>
                        </a:spcAft>
                        <a:buFontTx/>
                        <a:buNone/>
                      </a:pPr>
                      <a:r>
                        <a:rPr lang="fr-FR" sz="1600" dirty="0">
                          <a:effectLst/>
                          <a:latin typeface="Helvetica" pitchFamily="2" charset="0"/>
                          <a:ea typeface="Times New Roman" panose="02020603050405020304" pitchFamily="18" charset="0"/>
                          <a:cs typeface="Times New Roman" panose="02020603050405020304" pitchFamily="18" charset="0"/>
                        </a:rPr>
                        <a:t>- les écuries privées dès 3 UGB</a:t>
                      </a:r>
                      <a:endParaRPr lang="fr-CH" sz="1600" dirty="0">
                        <a:effectLst/>
                        <a:latin typeface="Helvetica" pitchFamily="2" charset="0"/>
                        <a:ea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CH" sz="1600" dirty="0">
                          <a:latin typeface="Helvetica" panose="020B0604020202020204" pitchFamily="34" charset="0"/>
                          <a:cs typeface="Helvetica" panose="020B0604020202020204" pitchFamily="34" charset="0"/>
                        </a:rPr>
                        <a:t>CHF</a:t>
                      </a:r>
                    </a:p>
                    <a:p>
                      <a:r>
                        <a:rPr lang="fr-CH" sz="1600" dirty="0">
                          <a:latin typeface="Helvetica" panose="020B0604020202020204" pitchFamily="34" charset="0"/>
                          <a:cs typeface="Helvetica" panose="020B0604020202020204" pitchFamily="34" charset="0"/>
                        </a:rPr>
                        <a:t>CHF</a:t>
                      </a:r>
                    </a:p>
                    <a:p>
                      <a:r>
                        <a:rPr lang="fr-CH" sz="1600" dirty="0">
                          <a:latin typeface="Helvetica" panose="020B0604020202020204" pitchFamily="34" charset="0"/>
                          <a:cs typeface="Helvetica" panose="020B0604020202020204" pitchFamily="34" charset="0"/>
                        </a:rPr>
                        <a:t>CHF</a:t>
                      </a:r>
                    </a:p>
                    <a:p>
                      <a:r>
                        <a:rPr lang="fr-CH" sz="1600" dirty="0">
                          <a:latin typeface="Helvetica" panose="020B0604020202020204" pitchFamily="34" charset="0"/>
                          <a:cs typeface="Helvetica" panose="020B0604020202020204" pitchFamily="34" charset="0"/>
                        </a:rPr>
                        <a:t>CHF</a:t>
                      </a:r>
                    </a:p>
                    <a:p>
                      <a:r>
                        <a:rPr lang="fr-CH" sz="1600" dirty="0">
                          <a:latin typeface="Helvetica" panose="020B0604020202020204" pitchFamily="34" charset="0"/>
                          <a:cs typeface="Helvetica" panose="020B0604020202020204" pitchFamily="34" charset="0"/>
                        </a:rPr>
                        <a:t>CHF </a:t>
                      </a:r>
                    </a:p>
                    <a:p>
                      <a:endParaRPr lang="fr-CH" sz="1600" dirty="0">
                        <a:latin typeface="Helvetica" panose="020B0604020202020204" pitchFamily="34" charset="0"/>
                        <a:cs typeface="Helvetica" panose="020B0604020202020204" pitchFamily="34" charset="0"/>
                      </a:endParaRPr>
                    </a:p>
                    <a:p>
                      <a:r>
                        <a:rPr lang="fr-CH" sz="1600" dirty="0">
                          <a:latin typeface="Helvetica" panose="020B0604020202020204" pitchFamily="34" charset="0"/>
                          <a:cs typeface="Helvetica" panose="020B0604020202020204" pitchFamily="34" charset="0"/>
                        </a:rPr>
                        <a:t>CHF </a:t>
                      </a:r>
                    </a:p>
                    <a:p>
                      <a:r>
                        <a:rPr lang="fr-CH" sz="1600" dirty="0">
                          <a:latin typeface="Helvetica" panose="020B0604020202020204" pitchFamily="34" charset="0"/>
                          <a:cs typeface="Helvetica" panose="020B0604020202020204" pitchFamily="34" charset="0"/>
                        </a:rPr>
                        <a:t>CHF</a:t>
                      </a:r>
                    </a:p>
                    <a:p>
                      <a:r>
                        <a:rPr lang="fr-CH" sz="1600" dirty="0">
                          <a:latin typeface="Helvetica" panose="020B0604020202020204" pitchFamily="34" charset="0"/>
                          <a:cs typeface="Helvetica" panose="020B0604020202020204" pitchFamily="34" charset="0"/>
                        </a:rPr>
                        <a:t>CHF </a:t>
                      </a:r>
                    </a:p>
                    <a:p>
                      <a:endParaRPr lang="fr-CH" sz="1600" dirty="0">
                        <a:latin typeface="Helvetica" panose="020B0604020202020204" pitchFamily="34" charset="0"/>
                        <a:cs typeface="Helvetica" panose="020B0604020202020204" pitchFamily="34" charset="0"/>
                      </a:endParaRPr>
                    </a:p>
                    <a:p>
                      <a:r>
                        <a:rPr lang="fr-CH" sz="1600" dirty="0">
                          <a:latin typeface="Helvetica" panose="020B0604020202020204" pitchFamily="34" charset="0"/>
                          <a:cs typeface="Helvetica" panose="020B0604020202020204" pitchFamily="34" charset="0"/>
                        </a:rPr>
                        <a:t>CHF</a:t>
                      </a:r>
                    </a:p>
                    <a:p>
                      <a:r>
                        <a:rPr lang="fr-CH" sz="1600" dirty="0">
                          <a:latin typeface="Helvetica" panose="020B0604020202020204" pitchFamily="34" charset="0"/>
                          <a:cs typeface="Helvetica" panose="020B0604020202020204" pitchFamily="34" charset="0"/>
                        </a:rPr>
                        <a:t>CHF</a:t>
                      </a:r>
                    </a:p>
                    <a:p>
                      <a:r>
                        <a:rPr lang="fr-CH" sz="1600" dirty="0">
                          <a:latin typeface="Helvetica" panose="020B0604020202020204" pitchFamily="34" charset="0"/>
                          <a:cs typeface="Helvetica" panose="020B0604020202020204" pitchFamily="34" charset="0"/>
                        </a:rPr>
                        <a:t>CHF</a:t>
                      </a:r>
                    </a:p>
                    <a:p>
                      <a:r>
                        <a:rPr lang="fr-CH" sz="1600" dirty="0">
                          <a:latin typeface="Helvetica" panose="020B0604020202020204" pitchFamily="34" charset="0"/>
                          <a:cs typeface="Helvetica" panose="020B0604020202020204" pitchFamily="34" charset="0"/>
                        </a:rPr>
                        <a:t>CHF </a:t>
                      </a:r>
                    </a:p>
                    <a:p>
                      <a:endParaRPr lang="fr-CH" sz="1600" dirty="0">
                        <a:latin typeface="Helvetica" panose="020B0604020202020204" pitchFamily="34" charset="0"/>
                        <a:cs typeface="Helvetica" panose="020B0604020202020204" pitchFamily="34" charset="0"/>
                      </a:endParaRPr>
                    </a:p>
                    <a:p>
                      <a:r>
                        <a:rPr lang="fr-CH" sz="1600" dirty="0">
                          <a:latin typeface="Helvetica" panose="020B0604020202020204" pitchFamily="34" charset="0"/>
                          <a:cs typeface="Helvetica" panose="020B0604020202020204" pitchFamily="34" charset="0"/>
                        </a:rPr>
                        <a:t>CHF</a:t>
                      </a:r>
                    </a:p>
                    <a:p>
                      <a:r>
                        <a:rPr lang="fr-CH" sz="1600" dirty="0">
                          <a:latin typeface="Helvetica" panose="020B0604020202020204" pitchFamily="34" charset="0"/>
                          <a:cs typeface="Helvetica" panose="020B0604020202020204" pitchFamily="34" charset="0"/>
                        </a:rPr>
                        <a:t>CHF</a:t>
                      </a:r>
                    </a:p>
                    <a:p>
                      <a:endParaRPr lang="fr-CH" sz="1600" dirty="0">
                        <a:latin typeface="Helvetica" panose="020B0604020202020204" pitchFamily="34" charset="0"/>
                        <a:cs typeface="Helvetica" panose="020B0604020202020204" pitchFamily="34" charset="0"/>
                      </a:endParaRPr>
                    </a:p>
                    <a:p>
                      <a:r>
                        <a:rPr lang="fr-CH" sz="1600" dirty="0">
                          <a:latin typeface="Helvetica" panose="020B0604020202020204" pitchFamily="34" charset="0"/>
                          <a:cs typeface="Helvetica" panose="020B0604020202020204" pitchFamily="34" charset="0"/>
                        </a:rPr>
                        <a:t>CHF </a:t>
                      </a:r>
                    </a:p>
                    <a:p>
                      <a:r>
                        <a:rPr lang="fr-CH" sz="1600" dirty="0">
                          <a:latin typeface="Helvetica" panose="020B0604020202020204" pitchFamily="34" charset="0"/>
                          <a:cs typeface="Helvetica" panose="020B0604020202020204" pitchFamily="34" charset="0"/>
                        </a:rPr>
                        <a:t>CHF  </a:t>
                      </a:r>
                    </a:p>
                    <a:p>
                      <a:r>
                        <a:rPr lang="fr-CH" sz="1600" dirty="0">
                          <a:latin typeface="Helvetica" panose="020B0604020202020204" pitchFamily="34" charset="0"/>
                          <a:cs typeface="Helvetica" panose="020B0604020202020204" pitchFamily="34" charset="0"/>
                        </a:rPr>
                        <a:t>CHF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fr-CH" sz="1600" dirty="0">
                          <a:latin typeface="Helvetica" panose="020B0604020202020204" pitchFamily="34" charset="0"/>
                          <a:cs typeface="Helvetica" panose="020B0604020202020204" pitchFamily="34" charset="0"/>
                        </a:rPr>
                        <a:t>  66.-</a:t>
                      </a:r>
                    </a:p>
                    <a:p>
                      <a:r>
                        <a:rPr lang="fr-CH" sz="1600" dirty="0">
                          <a:latin typeface="Helvetica" panose="020B0604020202020204" pitchFamily="34" charset="0"/>
                          <a:cs typeface="Helvetica" panose="020B0604020202020204" pitchFamily="34" charset="0"/>
                        </a:rPr>
                        <a:t>  24.75</a:t>
                      </a:r>
                    </a:p>
                    <a:p>
                      <a:r>
                        <a:rPr lang="fr-CH" sz="1600" dirty="0">
                          <a:latin typeface="Helvetica" panose="020B0604020202020204" pitchFamily="34" charset="0"/>
                          <a:cs typeface="Helvetica" panose="020B0604020202020204" pitchFamily="34" charset="0"/>
                        </a:rPr>
                        <a:t>gratuit</a:t>
                      </a:r>
                    </a:p>
                    <a:p>
                      <a:r>
                        <a:rPr lang="fr-CH" sz="1600" dirty="0">
                          <a:latin typeface="Helvetica" panose="020B0604020202020204" pitchFamily="34" charset="0"/>
                          <a:cs typeface="Helvetica" panose="020B0604020202020204" pitchFamily="34" charset="0"/>
                        </a:rPr>
                        <a:t>330.-</a:t>
                      </a:r>
                    </a:p>
                    <a:p>
                      <a:r>
                        <a:rPr lang="fr-CH" sz="1600" dirty="0">
                          <a:latin typeface="Helvetica" panose="020B0604020202020204" pitchFamily="34" charset="0"/>
                          <a:cs typeface="Helvetica" panose="020B0604020202020204" pitchFamily="34" charset="0"/>
                        </a:rPr>
                        <a:t>gratuit</a:t>
                      </a:r>
                    </a:p>
                    <a:p>
                      <a:endParaRPr lang="fr-CH" sz="1600" dirty="0">
                        <a:latin typeface="Helvetica" panose="020B0604020202020204" pitchFamily="34" charset="0"/>
                        <a:cs typeface="Helvetica" panose="020B0604020202020204" pitchFamily="34" charset="0"/>
                      </a:endParaRPr>
                    </a:p>
                    <a:p>
                      <a:r>
                        <a:rPr lang="fr-CH" sz="1600" dirty="0">
                          <a:latin typeface="Helvetica" panose="020B0604020202020204" pitchFamily="34" charset="0"/>
                          <a:cs typeface="Helvetica" panose="020B0604020202020204" pitchFamily="34" charset="0"/>
                        </a:rPr>
                        <a:t>  82.50</a:t>
                      </a:r>
                    </a:p>
                    <a:p>
                      <a:r>
                        <a:rPr lang="fr-CH" sz="1600" dirty="0">
                          <a:latin typeface="Helvetica" panose="020B0604020202020204" pitchFamily="34" charset="0"/>
                          <a:cs typeface="Helvetica" panose="020B0604020202020204" pitchFamily="34" charset="0"/>
                        </a:rPr>
                        <a:t>165.-</a:t>
                      </a:r>
                    </a:p>
                    <a:p>
                      <a:r>
                        <a:rPr lang="fr-CH" sz="1600" dirty="0">
                          <a:latin typeface="Helvetica" panose="020B0604020202020204" pitchFamily="34" charset="0"/>
                          <a:cs typeface="Helvetica" panose="020B0604020202020204" pitchFamily="34" charset="0"/>
                        </a:rPr>
                        <a:t>330.-</a:t>
                      </a:r>
                    </a:p>
                    <a:p>
                      <a:endParaRPr lang="fr-CH" sz="1600" dirty="0">
                        <a:latin typeface="Helvetica" panose="020B0604020202020204" pitchFamily="34" charset="0"/>
                        <a:cs typeface="Helvetica" panose="020B0604020202020204" pitchFamily="34" charset="0"/>
                      </a:endParaRPr>
                    </a:p>
                    <a:p>
                      <a:r>
                        <a:rPr lang="fr-CH" sz="1600" dirty="0">
                          <a:latin typeface="Helvetica" panose="020B0604020202020204" pitchFamily="34" charset="0"/>
                          <a:cs typeface="Helvetica" panose="020B0604020202020204" pitchFamily="34" charset="0"/>
                        </a:rPr>
                        <a:t>  82.50</a:t>
                      </a:r>
                    </a:p>
                    <a:p>
                      <a:r>
                        <a:rPr lang="fr-CH" sz="1600" dirty="0">
                          <a:latin typeface="Helvetica" panose="020B0604020202020204" pitchFamily="34" charset="0"/>
                          <a:cs typeface="Helvetica" panose="020B0604020202020204" pitchFamily="34" charset="0"/>
                        </a:rPr>
                        <a:t>165.-</a:t>
                      </a:r>
                    </a:p>
                    <a:p>
                      <a:r>
                        <a:rPr lang="fr-CH" sz="1600" dirty="0">
                          <a:latin typeface="Helvetica" panose="020B0604020202020204" pitchFamily="34" charset="0"/>
                          <a:cs typeface="Helvetica" panose="020B0604020202020204" pitchFamily="34" charset="0"/>
                        </a:rPr>
                        <a:t>330.-</a:t>
                      </a:r>
                    </a:p>
                    <a:p>
                      <a:r>
                        <a:rPr lang="fr-CH" sz="1600" dirty="0">
                          <a:latin typeface="Helvetica" panose="020B0604020202020204" pitchFamily="34" charset="0"/>
                          <a:cs typeface="Helvetica" panose="020B0604020202020204" pitchFamily="34" charset="0"/>
                        </a:rPr>
                        <a:t>gratuit</a:t>
                      </a:r>
                    </a:p>
                    <a:p>
                      <a:endParaRPr lang="fr-CH" sz="1600" dirty="0">
                        <a:latin typeface="Helvetica" panose="020B0604020202020204" pitchFamily="34" charset="0"/>
                        <a:cs typeface="Helvetica" panose="020B0604020202020204" pitchFamily="34" charset="0"/>
                      </a:endParaRPr>
                    </a:p>
                    <a:p>
                      <a:r>
                        <a:rPr lang="fr-CH" sz="1600" dirty="0">
                          <a:latin typeface="Helvetica" panose="020B0604020202020204" pitchFamily="34" charset="0"/>
                          <a:cs typeface="Helvetica" panose="020B0604020202020204" pitchFamily="34" charset="0"/>
                        </a:rPr>
                        <a:t> 165.-</a:t>
                      </a:r>
                    </a:p>
                    <a:p>
                      <a:r>
                        <a:rPr lang="fr-CH" sz="1600" dirty="0">
                          <a:latin typeface="Helvetica" panose="020B0604020202020204" pitchFamily="34" charset="0"/>
                          <a:cs typeface="Helvetica" panose="020B0604020202020204" pitchFamily="34" charset="0"/>
                        </a:rPr>
                        <a:t> 330.-</a:t>
                      </a:r>
                    </a:p>
                    <a:p>
                      <a:endParaRPr lang="fr-CH" sz="1600" dirty="0">
                        <a:latin typeface="Helvetica" panose="020B0604020202020204" pitchFamily="34" charset="0"/>
                        <a:cs typeface="Helvetica" panose="020B0604020202020204" pitchFamily="34" charset="0"/>
                      </a:endParaRPr>
                    </a:p>
                    <a:p>
                      <a:r>
                        <a:rPr lang="fr-CH" sz="1600" dirty="0">
                          <a:latin typeface="Helvetica" panose="020B0604020202020204" pitchFamily="34" charset="0"/>
                          <a:cs typeface="Helvetica" panose="020B0604020202020204" pitchFamily="34" charset="0"/>
                        </a:rPr>
                        <a:t>  82.50</a:t>
                      </a:r>
                    </a:p>
                    <a:p>
                      <a:r>
                        <a:rPr lang="fr-CH" sz="1600" dirty="0">
                          <a:latin typeface="Helvetica" panose="020B0604020202020204" pitchFamily="34" charset="0"/>
                          <a:cs typeface="Helvetica" panose="020B0604020202020204" pitchFamily="34" charset="0"/>
                        </a:rPr>
                        <a:t>165.-</a:t>
                      </a:r>
                    </a:p>
                    <a:p>
                      <a:r>
                        <a:rPr lang="fr-CH" sz="1600" dirty="0">
                          <a:latin typeface="Helvetica" panose="020B0604020202020204" pitchFamily="34" charset="0"/>
                          <a:cs typeface="Helvetica" panose="020B0604020202020204" pitchFamily="34" charset="0"/>
                        </a:rPr>
                        <a:t>  82.50</a:t>
                      </a:r>
                    </a:p>
                  </a:txBody>
                  <a:tcP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12318858"/>
                  </a:ext>
                </a:extLst>
              </a:tr>
            </a:tbl>
          </a:graphicData>
        </a:graphic>
      </p:graphicFrame>
      <p:sp>
        <p:nvSpPr>
          <p:cNvPr id="16" name="Rectangle 15">
            <a:extLst>
              <a:ext uri="{FF2B5EF4-FFF2-40B4-BE49-F238E27FC236}">
                <a16:creationId xmlns:a16="http://schemas.microsoft.com/office/drawing/2014/main" id="{55B3A439-ABED-7B52-2AF5-BBCFD2878928}"/>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7" name="ZoneTexte 16">
            <a:extLst>
              <a:ext uri="{FF2B5EF4-FFF2-40B4-BE49-F238E27FC236}">
                <a16:creationId xmlns:a16="http://schemas.microsoft.com/office/drawing/2014/main" id="{F0F18CDC-DEB4-2039-6A6F-0C33D4BE96CB}"/>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sp>
        <p:nvSpPr>
          <p:cNvPr id="18" name="ZoneTexte 17">
            <a:extLst>
              <a:ext uri="{FF2B5EF4-FFF2-40B4-BE49-F238E27FC236}">
                <a16:creationId xmlns:a16="http://schemas.microsoft.com/office/drawing/2014/main" id="{DABEA55C-D6B8-B8ED-8A31-56C3EF08BC34}"/>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4" name="Rectangle 3">
            <a:extLst>
              <a:ext uri="{FF2B5EF4-FFF2-40B4-BE49-F238E27FC236}">
                <a16:creationId xmlns:a16="http://schemas.microsoft.com/office/drawing/2014/main" id="{D3CD08F7-BEFF-7C13-3DD8-2F3A1225675F}"/>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ctr"/>
          <a:lstStyle/>
          <a:p>
            <a:pPr algn="ctr"/>
            <a:r>
              <a:rPr lang="fr-CH" dirty="0"/>
              <a:t>                      6</a:t>
            </a:r>
          </a:p>
        </p:txBody>
      </p:sp>
      <p:sp>
        <p:nvSpPr>
          <p:cNvPr id="6" name="Titre 1">
            <a:extLst>
              <a:ext uri="{FF2B5EF4-FFF2-40B4-BE49-F238E27FC236}">
                <a16:creationId xmlns:a16="http://schemas.microsoft.com/office/drawing/2014/main" id="{D5B70796-25A9-953F-7902-CADC599D99F6}"/>
              </a:ext>
            </a:extLst>
          </p:cNvPr>
          <p:cNvSpPr txBox="1">
            <a:spLocks/>
          </p:cNvSpPr>
          <p:nvPr/>
        </p:nvSpPr>
        <p:spPr>
          <a:xfrm>
            <a:off x="838200" y="121298"/>
            <a:ext cx="9593424" cy="516119"/>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fr-CH" b="1" dirty="0">
              <a:latin typeface="Helvetica" pitchFamily="2" charset="0"/>
            </a:endParaRPr>
          </a:p>
          <a:p>
            <a:pPr algn="ctr"/>
            <a:r>
              <a:rPr lang="fr-CH" sz="11200" b="1" dirty="0">
                <a:latin typeface="Helvetica" pitchFamily="2" charset="0"/>
              </a:rPr>
              <a:t>Base pour l’établissement du budget</a:t>
            </a:r>
            <a:br>
              <a:rPr lang="fr-CH" b="1" dirty="0">
                <a:latin typeface="Helvetica" pitchFamily="2" charset="0"/>
              </a:rPr>
            </a:br>
            <a:endParaRPr lang="fr-CH" dirty="0"/>
          </a:p>
        </p:txBody>
      </p:sp>
      <p:pic>
        <p:nvPicPr>
          <p:cNvPr id="7" name="Image 6">
            <a:extLst>
              <a:ext uri="{FF2B5EF4-FFF2-40B4-BE49-F238E27FC236}">
                <a16:creationId xmlns:a16="http://schemas.microsoft.com/office/drawing/2014/main" id="{92F2FDFB-2C4D-EC04-8A41-603F44BE83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7240" y="0"/>
            <a:ext cx="1568598" cy="745084"/>
          </a:xfrm>
          <a:prstGeom prst="rect">
            <a:avLst/>
          </a:prstGeom>
        </p:spPr>
      </p:pic>
    </p:spTree>
    <p:extLst>
      <p:ext uri="{BB962C8B-B14F-4D97-AF65-F5344CB8AC3E}">
        <p14:creationId xmlns:p14="http://schemas.microsoft.com/office/powerpoint/2010/main" val="3971596768"/>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3" name="ZoneTexte 2">
            <a:extLst>
              <a:ext uri="{FF2B5EF4-FFF2-40B4-BE49-F238E27FC236}">
                <a16:creationId xmlns:a16="http://schemas.microsoft.com/office/drawing/2014/main" id="{6ED785E7-FB6D-AFDB-FB35-19BF98089AA1}"/>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Espace réservé du numéro de diapositive 7">
            <a:extLst>
              <a:ext uri="{FF2B5EF4-FFF2-40B4-BE49-F238E27FC236}">
                <a16:creationId xmlns:a16="http://schemas.microsoft.com/office/drawing/2014/main" id="{8BE9FC28-A9CD-BD67-F37D-404BA11584C7}"/>
              </a:ext>
            </a:extLst>
          </p:cNvPr>
          <p:cNvSpPr>
            <a:spLocks noGrp="1"/>
          </p:cNvSpPr>
          <p:nvPr>
            <p:ph type="sldNum" sz="quarter" idx="12"/>
          </p:nvPr>
        </p:nvSpPr>
        <p:spPr>
          <a:xfrm>
            <a:off x="9338807" y="6467474"/>
            <a:ext cx="2743200" cy="365125"/>
          </a:xfrm>
        </p:spPr>
        <p:txBody>
          <a:bodyPr/>
          <a:lstStyle/>
          <a:p>
            <a:fld id="{E7A5252D-C49C-4006-A947-0F6A3FC24448}" type="slidenum">
              <a:rPr lang="fr-CH" sz="1600" smtClean="0">
                <a:solidFill>
                  <a:schemeClr val="bg1"/>
                </a:solidFill>
                <a:latin typeface="Helvetica" pitchFamily="2" charset="0"/>
              </a:rPr>
              <a:t>8</a:t>
            </a:fld>
            <a:endParaRPr lang="fr-CH" sz="1600" dirty="0">
              <a:solidFill>
                <a:schemeClr val="bg1"/>
              </a:solidFill>
              <a:latin typeface="Helvetica" pitchFamily="2" charset="0"/>
            </a:endParaRPr>
          </a:p>
        </p:txBody>
      </p:sp>
      <p:sp>
        <p:nvSpPr>
          <p:cNvPr id="10" name="ZoneTexte 9">
            <a:extLst>
              <a:ext uri="{FF2B5EF4-FFF2-40B4-BE49-F238E27FC236}">
                <a16:creationId xmlns:a16="http://schemas.microsoft.com/office/drawing/2014/main" id="{FFEC7D56-E129-C8CE-A887-A95133F9976D}"/>
              </a:ext>
            </a:extLst>
          </p:cNvPr>
          <p:cNvSpPr txBox="1"/>
          <p:nvPr/>
        </p:nvSpPr>
        <p:spPr>
          <a:xfrm>
            <a:off x="542924" y="817965"/>
            <a:ext cx="10720162" cy="769441"/>
          </a:xfrm>
          <a:prstGeom prst="rect">
            <a:avLst/>
          </a:prstGeom>
          <a:noFill/>
        </p:spPr>
        <p:txBody>
          <a:bodyPr wrap="square" rtlCol="0">
            <a:spAutoFit/>
          </a:bodyPr>
          <a:lstStyle/>
          <a:p>
            <a:pPr algn="just"/>
            <a:r>
              <a:rPr lang="fr-CH" sz="4400" b="1" dirty="0">
                <a:latin typeface="Helvetica" pitchFamily="2" charset="0"/>
              </a:rPr>
              <a:t>Base pour l’établissement du budget</a:t>
            </a:r>
          </a:p>
        </p:txBody>
      </p:sp>
      <p:sp>
        <p:nvSpPr>
          <p:cNvPr id="5" name="ZoneTexte 4">
            <a:extLst>
              <a:ext uri="{FF2B5EF4-FFF2-40B4-BE49-F238E27FC236}">
                <a16:creationId xmlns:a16="http://schemas.microsoft.com/office/drawing/2014/main" id="{AFF30994-D8F7-46E1-D533-7E20E21BE45B}"/>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graphicFrame>
        <p:nvGraphicFramePr>
          <p:cNvPr id="13" name="Tableau 12">
            <a:extLst>
              <a:ext uri="{FF2B5EF4-FFF2-40B4-BE49-F238E27FC236}">
                <a16:creationId xmlns:a16="http://schemas.microsoft.com/office/drawing/2014/main" id="{95324BD0-3D34-CB8E-A8B6-EE03722894C4}"/>
              </a:ext>
            </a:extLst>
          </p:cNvPr>
          <p:cNvGraphicFramePr>
            <a:graphicFrameLocks noGrp="1"/>
          </p:cNvGraphicFramePr>
          <p:nvPr>
            <p:extLst>
              <p:ext uri="{D42A27DB-BD31-4B8C-83A1-F6EECF244321}">
                <p14:modId xmlns:p14="http://schemas.microsoft.com/office/powerpoint/2010/main" val="3758703936"/>
              </p:ext>
            </p:extLst>
          </p:nvPr>
        </p:nvGraphicFramePr>
        <p:xfrm>
          <a:off x="542924" y="2297189"/>
          <a:ext cx="10966905" cy="3421080"/>
        </p:xfrm>
        <a:graphic>
          <a:graphicData uri="http://schemas.openxmlformats.org/drawingml/2006/table">
            <a:tbl>
              <a:tblPr firstRow="1" firstCol="1" bandRow="1">
                <a:tableStyleId>{5C22544A-7EE6-4342-B048-85BDC9FD1C3A}</a:tableStyleId>
              </a:tblPr>
              <a:tblGrid>
                <a:gridCol w="543315">
                  <a:extLst>
                    <a:ext uri="{9D8B030D-6E8A-4147-A177-3AD203B41FA5}">
                      <a16:colId xmlns:a16="http://schemas.microsoft.com/office/drawing/2014/main" val="1953349188"/>
                    </a:ext>
                  </a:extLst>
                </a:gridCol>
                <a:gridCol w="4124391">
                  <a:extLst>
                    <a:ext uri="{9D8B030D-6E8A-4147-A177-3AD203B41FA5}">
                      <a16:colId xmlns:a16="http://schemas.microsoft.com/office/drawing/2014/main" val="2080519373"/>
                    </a:ext>
                  </a:extLst>
                </a:gridCol>
                <a:gridCol w="2322438">
                  <a:extLst>
                    <a:ext uri="{9D8B030D-6E8A-4147-A177-3AD203B41FA5}">
                      <a16:colId xmlns:a16="http://schemas.microsoft.com/office/drawing/2014/main" val="1745074807"/>
                    </a:ext>
                  </a:extLst>
                </a:gridCol>
                <a:gridCol w="827161">
                  <a:extLst>
                    <a:ext uri="{9D8B030D-6E8A-4147-A177-3AD203B41FA5}">
                      <a16:colId xmlns:a16="http://schemas.microsoft.com/office/drawing/2014/main" val="1771573042"/>
                    </a:ext>
                  </a:extLst>
                </a:gridCol>
                <a:gridCol w="1827786">
                  <a:extLst>
                    <a:ext uri="{9D8B030D-6E8A-4147-A177-3AD203B41FA5}">
                      <a16:colId xmlns:a16="http://schemas.microsoft.com/office/drawing/2014/main" val="399751841"/>
                    </a:ext>
                  </a:extLst>
                </a:gridCol>
                <a:gridCol w="1321814">
                  <a:extLst>
                    <a:ext uri="{9D8B030D-6E8A-4147-A177-3AD203B41FA5}">
                      <a16:colId xmlns:a16="http://schemas.microsoft.com/office/drawing/2014/main" val="215609623"/>
                    </a:ext>
                  </a:extLst>
                </a:gridCol>
              </a:tblGrid>
              <a:tr h="368903">
                <a:tc gridSpan="2">
                  <a:txBody>
                    <a:bodyPr/>
                    <a:lstStyle/>
                    <a:p>
                      <a:pPr algn="ctr">
                        <a:lnSpc>
                          <a:spcPct val="100000"/>
                        </a:lnSpc>
                        <a:spcAft>
                          <a:spcPts val="600"/>
                        </a:spcAft>
                      </a:pPr>
                      <a:r>
                        <a:rPr lang="fr-FR" sz="2000" dirty="0">
                          <a:effectLst/>
                          <a:latin typeface="Helvetica" pitchFamily="2" charset="0"/>
                        </a:rPr>
                        <a:t>Consommation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rgbClr val="279CB9"/>
                    </a:solidFill>
                  </a:tcPr>
                </a:tc>
                <a:tc hMerge="1">
                  <a:txBody>
                    <a:bodyPr/>
                    <a:lstStyle/>
                    <a:p>
                      <a:endParaRPr lang="fr-CH"/>
                    </a:p>
                  </a:txBody>
                  <a:tcPr/>
                </a:tc>
                <a:tc gridSpan="2">
                  <a:txBody>
                    <a:bodyPr/>
                    <a:lstStyle/>
                    <a:p>
                      <a:pPr algn="ctr">
                        <a:lnSpc>
                          <a:spcPct val="100000"/>
                        </a:lnSpc>
                        <a:spcAft>
                          <a:spcPts val="600"/>
                        </a:spcAft>
                      </a:pPr>
                      <a:r>
                        <a:rPr lang="fr-FR" sz="2000" dirty="0">
                          <a:effectLst/>
                          <a:latin typeface="Helvetica" pitchFamily="2" charset="0"/>
                        </a:rPr>
                        <a:t>Taxe de consommation (CHF/m3)</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rgbClr val="279CB9"/>
                    </a:solidFill>
                  </a:tcPr>
                </a:tc>
                <a:tc hMerge="1">
                  <a:txBody>
                    <a:bodyPr/>
                    <a:lstStyle/>
                    <a:p>
                      <a:endParaRPr lang="fr-CH"/>
                    </a:p>
                  </a:txBody>
                  <a:tcPr/>
                </a:tc>
                <a:tc gridSpan="2">
                  <a:txBody>
                    <a:bodyPr/>
                    <a:lstStyle/>
                    <a:p>
                      <a:pPr algn="ctr">
                        <a:lnSpc>
                          <a:spcPct val="100000"/>
                        </a:lnSpc>
                        <a:spcAft>
                          <a:spcPts val="600"/>
                        </a:spcAft>
                      </a:pPr>
                      <a:r>
                        <a:rPr lang="fr-FR" sz="2000" dirty="0">
                          <a:effectLst/>
                          <a:latin typeface="Helvetica" pitchFamily="2" charset="0"/>
                        </a:rPr>
                        <a:t>Taxe de base (CHF/an)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rgbClr val="279CB9"/>
                    </a:solidFill>
                  </a:tcPr>
                </a:tc>
                <a:tc hMerge="1">
                  <a:txBody>
                    <a:bodyPr/>
                    <a:lstStyle/>
                    <a:p>
                      <a:endParaRPr lang="fr-CH"/>
                    </a:p>
                  </a:txBody>
                  <a:tcPr/>
                </a:tc>
                <a:extLst>
                  <a:ext uri="{0D108BD9-81ED-4DB2-BD59-A6C34878D82A}">
                    <a16:rowId xmlns:a16="http://schemas.microsoft.com/office/drawing/2014/main" val="1549034191"/>
                  </a:ext>
                </a:extLst>
              </a:tr>
              <a:tr h="468580">
                <a:tc>
                  <a:txBody>
                    <a:bodyPr/>
                    <a:lstStyle/>
                    <a:p>
                      <a:pPr algn="l">
                        <a:lnSpc>
                          <a:spcPct val="100000"/>
                        </a:lnSpc>
                        <a:spcAft>
                          <a:spcPts val="0"/>
                        </a:spcAft>
                      </a:pPr>
                      <a:r>
                        <a:rPr lang="fr-FR" sz="2000" dirty="0">
                          <a:solidFill>
                            <a:sysClr val="windowText" lastClr="000000"/>
                          </a:solidFill>
                          <a:effectLst/>
                          <a:latin typeface="Helvetica" pitchFamily="2" charset="0"/>
                        </a:rPr>
                        <a:t>T1</a:t>
                      </a:r>
                      <a:endParaRPr lang="fr-CH" sz="3600" dirty="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Tranche jusqu’à 55m3/an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CHF</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2.60</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CHF  </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  150.-</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1205250770"/>
                  </a:ext>
                </a:extLst>
              </a:tr>
              <a:tr h="468580">
                <a:tc>
                  <a:txBody>
                    <a:bodyPr/>
                    <a:lstStyle/>
                    <a:p>
                      <a:pPr algn="l">
                        <a:lnSpc>
                          <a:spcPct val="100000"/>
                        </a:lnSpc>
                        <a:spcAft>
                          <a:spcPts val="0"/>
                        </a:spcAft>
                      </a:pPr>
                      <a:r>
                        <a:rPr lang="fr-FR" sz="2000">
                          <a:solidFill>
                            <a:sysClr val="windowText" lastClr="000000"/>
                          </a:solidFill>
                          <a:effectLst/>
                          <a:latin typeface="Helvetica" pitchFamily="2" charset="0"/>
                        </a:rPr>
                        <a:t>T2</a:t>
                      </a:r>
                      <a:endParaRPr lang="fr-CH" sz="360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Tranche de 56 à 500m3/an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2.40</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CHF </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  160.-</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784536149"/>
                  </a:ext>
                </a:extLst>
              </a:tr>
              <a:tr h="468580">
                <a:tc>
                  <a:txBody>
                    <a:bodyPr/>
                    <a:lstStyle/>
                    <a:p>
                      <a:pPr algn="l">
                        <a:lnSpc>
                          <a:spcPct val="100000"/>
                        </a:lnSpc>
                        <a:spcAft>
                          <a:spcPts val="0"/>
                        </a:spcAft>
                      </a:pPr>
                      <a:r>
                        <a:rPr lang="fr-FR" sz="2000">
                          <a:solidFill>
                            <a:sysClr val="windowText" lastClr="000000"/>
                          </a:solidFill>
                          <a:effectLst/>
                          <a:latin typeface="Helvetica" pitchFamily="2" charset="0"/>
                        </a:rPr>
                        <a:t>T3</a:t>
                      </a:r>
                      <a:endParaRPr lang="fr-CH" sz="360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Tranche de 501 à 1’000m3/an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2.20</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CHF </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  255.-</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712002798"/>
                  </a:ext>
                </a:extLst>
              </a:tr>
              <a:tr h="468580">
                <a:tc>
                  <a:txBody>
                    <a:bodyPr/>
                    <a:lstStyle/>
                    <a:p>
                      <a:pPr algn="l">
                        <a:lnSpc>
                          <a:spcPct val="100000"/>
                        </a:lnSpc>
                        <a:spcAft>
                          <a:spcPts val="0"/>
                        </a:spcAft>
                      </a:pPr>
                      <a:r>
                        <a:rPr lang="fr-FR" sz="2000">
                          <a:solidFill>
                            <a:sysClr val="windowText" lastClr="000000"/>
                          </a:solidFill>
                          <a:effectLst/>
                          <a:latin typeface="Helvetica" pitchFamily="2" charset="0"/>
                        </a:rPr>
                        <a:t>T4</a:t>
                      </a:r>
                      <a:endParaRPr lang="fr-CH" sz="360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Tranche de 1'001 à 3000m3/an</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2.00</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  440.-</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4029423896"/>
                  </a:ext>
                </a:extLst>
              </a:tr>
              <a:tr h="468580">
                <a:tc>
                  <a:txBody>
                    <a:bodyPr/>
                    <a:lstStyle/>
                    <a:p>
                      <a:pPr algn="l">
                        <a:lnSpc>
                          <a:spcPct val="100000"/>
                        </a:lnSpc>
                        <a:spcAft>
                          <a:spcPts val="0"/>
                        </a:spcAft>
                      </a:pPr>
                      <a:r>
                        <a:rPr lang="fr-FR" sz="2000" dirty="0">
                          <a:solidFill>
                            <a:sysClr val="windowText" lastClr="000000"/>
                          </a:solidFill>
                          <a:effectLst/>
                          <a:latin typeface="Helvetica" pitchFamily="2" charset="0"/>
                        </a:rPr>
                        <a:t>T5</a:t>
                      </a:r>
                      <a:endParaRPr lang="fr-CH" sz="3600" dirty="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Tranche de 3'001 à 5’000m3/an</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CHF</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1.85</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1005.-</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3231733280"/>
                  </a:ext>
                </a:extLst>
              </a:tr>
              <a:tr h="468580">
                <a:tc>
                  <a:txBody>
                    <a:bodyPr/>
                    <a:lstStyle/>
                    <a:p>
                      <a:pPr algn="l">
                        <a:lnSpc>
                          <a:spcPct val="100000"/>
                        </a:lnSpc>
                        <a:spcAft>
                          <a:spcPts val="0"/>
                        </a:spcAft>
                      </a:pPr>
                      <a:r>
                        <a:rPr lang="fr-FR" sz="2000" dirty="0">
                          <a:solidFill>
                            <a:sysClr val="windowText" lastClr="000000"/>
                          </a:solidFill>
                          <a:effectLst/>
                          <a:latin typeface="Helvetica" pitchFamily="2" charset="0"/>
                        </a:rPr>
                        <a:t>T6</a:t>
                      </a:r>
                      <a:endParaRPr lang="fr-CH" sz="3600" dirty="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Tranche au-delà de 5’000m3/an</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CHF</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1.65</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1940.-</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2953379078"/>
                  </a:ext>
                </a:extLst>
              </a:tr>
            </a:tbl>
          </a:graphicData>
        </a:graphic>
      </p:graphicFrame>
      <p:sp>
        <p:nvSpPr>
          <p:cNvPr id="2" name="ZoneTexte 1">
            <a:extLst>
              <a:ext uri="{FF2B5EF4-FFF2-40B4-BE49-F238E27FC236}">
                <a16:creationId xmlns:a16="http://schemas.microsoft.com/office/drawing/2014/main" id="{77B2F62F-25E8-4AC1-E750-2BDE00741E6B}"/>
              </a:ext>
            </a:extLst>
          </p:cNvPr>
          <p:cNvSpPr txBox="1"/>
          <p:nvPr/>
        </p:nvSpPr>
        <p:spPr>
          <a:xfrm>
            <a:off x="542924" y="1522477"/>
            <a:ext cx="10720162" cy="400110"/>
          </a:xfrm>
          <a:prstGeom prst="rect">
            <a:avLst/>
          </a:prstGeom>
          <a:noFill/>
        </p:spPr>
        <p:txBody>
          <a:bodyPr wrap="square" rtlCol="0">
            <a:spAutoFit/>
          </a:bodyPr>
          <a:lstStyle/>
          <a:p>
            <a:pPr algn="just"/>
            <a:r>
              <a:rPr lang="fr-CH" sz="2000" b="1" dirty="0">
                <a:latin typeface="Helvetica" pitchFamily="2" charset="0"/>
              </a:rPr>
              <a:t>Taxes de base &amp; taxes de consommation « eau potable » </a:t>
            </a:r>
          </a:p>
        </p:txBody>
      </p:sp>
    </p:spTree>
    <p:extLst>
      <p:ext uri="{BB962C8B-B14F-4D97-AF65-F5344CB8AC3E}">
        <p14:creationId xmlns:p14="http://schemas.microsoft.com/office/powerpoint/2010/main" val="2171475300"/>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924A47CE-A5E9-198E-2542-5DA1F6514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13409" y="93117"/>
            <a:ext cx="1568598" cy="745084"/>
          </a:xfrm>
          <a:prstGeom prst="rect">
            <a:avLst/>
          </a:prstGeom>
        </p:spPr>
      </p:pic>
      <p:sp>
        <p:nvSpPr>
          <p:cNvPr id="11" name="Rectangle 10">
            <a:extLst>
              <a:ext uri="{FF2B5EF4-FFF2-40B4-BE49-F238E27FC236}">
                <a16:creationId xmlns:a16="http://schemas.microsoft.com/office/drawing/2014/main" id="{E7B587C7-5EDC-34AB-FBDF-04C6A09F1E8B}"/>
              </a:ext>
            </a:extLst>
          </p:cNvPr>
          <p:cNvSpPr/>
          <p:nvPr/>
        </p:nvSpPr>
        <p:spPr>
          <a:xfrm rot="16200000">
            <a:off x="5902998" y="564477"/>
            <a:ext cx="390525" cy="12196521"/>
          </a:xfrm>
          <a:prstGeom prst="rect">
            <a:avLst/>
          </a:prstGeom>
          <a:solidFill>
            <a:srgbClr val="EDC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2" name="Rectangle 11">
            <a:extLst>
              <a:ext uri="{FF2B5EF4-FFF2-40B4-BE49-F238E27FC236}">
                <a16:creationId xmlns:a16="http://schemas.microsoft.com/office/drawing/2014/main" id="{FA6BCFE7-9F98-1FEF-0D47-A1365B4C0F80}"/>
              </a:ext>
            </a:extLst>
          </p:cNvPr>
          <p:cNvSpPr/>
          <p:nvPr/>
        </p:nvSpPr>
        <p:spPr>
          <a:xfrm rot="16200000">
            <a:off x="11156277" y="5822277"/>
            <a:ext cx="390525" cy="1680921"/>
          </a:xfrm>
          <a:prstGeom prst="rect">
            <a:avLst/>
          </a:prstGeom>
          <a:solidFill>
            <a:srgbClr val="279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3" name="ZoneTexte 2">
            <a:extLst>
              <a:ext uri="{FF2B5EF4-FFF2-40B4-BE49-F238E27FC236}">
                <a16:creationId xmlns:a16="http://schemas.microsoft.com/office/drawing/2014/main" id="{6ED785E7-FB6D-AFDB-FB35-19BF98089AA1}"/>
              </a:ext>
            </a:extLst>
          </p:cNvPr>
          <p:cNvSpPr txBox="1"/>
          <p:nvPr/>
        </p:nvSpPr>
        <p:spPr>
          <a:xfrm>
            <a:off x="4457700" y="6488668"/>
            <a:ext cx="3276600" cy="338554"/>
          </a:xfrm>
          <a:prstGeom prst="rect">
            <a:avLst/>
          </a:prstGeom>
          <a:noFill/>
        </p:spPr>
        <p:txBody>
          <a:bodyPr wrap="square" rtlCol="0">
            <a:spAutoFit/>
          </a:bodyPr>
          <a:lstStyle/>
          <a:p>
            <a:pPr algn="ctr"/>
            <a:r>
              <a:rPr lang="fr-CH" sz="1600" dirty="0">
                <a:solidFill>
                  <a:schemeClr val="bg1"/>
                </a:solidFill>
                <a:latin typeface="Helvetica" pitchFamily="2" charset="0"/>
              </a:rPr>
              <a:t>Assemblée communale </a:t>
            </a:r>
          </a:p>
        </p:txBody>
      </p:sp>
      <p:sp>
        <p:nvSpPr>
          <p:cNvPr id="8" name="Espace réservé du numéro de diapositive 7">
            <a:extLst>
              <a:ext uri="{FF2B5EF4-FFF2-40B4-BE49-F238E27FC236}">
                <a16:creationId xmlns:a16="http://schemas.microsoft.com/office/drawing/2014/main" id="{8BE9FC28-A9CD-BD67-F37D-404BA11584C7}"/>
              </a:ext>
            </a:extLst>
          </p:cNvPr>
          <p:cNvSpPr>
            <a:spLocks noGrp="1"/>
          </p:cNvSpPr>
          <p:nvPr>
            <p:ph type="sldNum" sz="quarter" idx="12"/>
          </p:nvPr>
        </p:nvSpPr>
        <p:spPr>
          <a:xfrm>
            <a:off x="9338807" y="6467474"/>
            <a:ext cx="2743200" cy="365125"/>
          </a:xfrm>
        </p:spPr>
        <p:txBody>
          <a:bodyPr/>
          <a:lstStyle/>
          <a:p>
            <a:fld id="{E7A5252D-C49C-4006-A947-0F6A3FC24448}" type="slidenum">
              <a:rPr lang="fr-CH" sz="1600" smtClean="0">
                <a:solidFill>
                  <a:schemeClr val="bg1"/>
                </a:solidFill>
                <a:latin typeface="Helvetica" pitchFamily="2" charset="0"/>
              </a:rPr>
              <a:t>9</a:t>
            </a:fld>
            <a:endParaRPr lang="fr-CH" sz="1600" dirty="0">
              <a:solidFill>
                <a:schemeClr val="bg1"/>
              </a:solidFill>
              <a:latin typeface="Helvetica" pitchFamily="2" charset="0"/>
            </a:endParaRPr>
          </a:p>
        </p:txBody>
      </p:sp>
      <p:sp>
        <p:nvSpPr>
          <p:cNvPr id="10" name="ZoneTexte 9">
            <a:extLst>
              <a:ext uri="{FF2B5EF4-FFF2-40B4-BE49-F238E27FC236}">
                <a16:creationId xmlns:a16="http://schemas.microsoft.com/office/drawing/2014/main" id="{FFEC7D56-E129-C8CE-A887-A95133F9976D}"/>
              </a:ext>
            </a:extLst>
          </p:cNvPr>
          <p:cNvSpPr txBox="1"/>
          <p:nvPr/>
        </p:nvSpPr>
        <p:spPr>
          <a:xfrm>
            <a:off x="542924" y="817965"/>
            <a:ext cx="10720162" cy="769441"/>
          </a:xfrm>
          <a:prstGeom prst="rect">
            <a:avLst/>
          </a:prstGeom>
          <a:noFill/>
        </p:spPr>
        <p:txBody>
          <a:bodyPr wrap="square" rtlCol="0">
            <a:spAutoFit/>
          </a:bodyPr>
          <a:lstStyle/>
          <a:p>
            <a:pPr algn="just"/>
            <a:r>
              <a:rPr lang="fr-CH" sz="4400" b="1" dirty="0">
                <a:latin typeface="Helvetica" pitchFamily="2" charset="0"/>
              </a:rPr>
              <a:t>Base pour l’établissement du budget</a:t>
            </a:r>
          </a:p>
        </p:txBody>
      </p:sp>
      <p:sp>
        <p:nvSpPr>
          <p:cNvPr id="5" name="ZoneTexte 4">
            <a:extLst>
              <a:ext uri="{FF2B5EF4-FFF2-40B4-BE49-F238E27FC236}">
                <a16:creationId xmlns:a16="http://schemas.microsoft.com/office/drawing/2014/main" id="{AFF30994-D8F7-46E1-D533-7E20E21BE45B}"/>
              </a:ext>
            </a:extLst>
          </p:cNvPr>
          <p:cNvSpPr txBox="1"/>
          <p:nvPr/>
        </p:nvSpPr>
        <p:spPr>
          <a:xfrm>
            <a:off x="0" y="6488668"/>
            <a:ext cx="3276600" cy="338554"/>
          </a:xfrm>
          <a:prstGeom prst="rect">
            <a:avLst/>
          </a:prstGeom>
          <a:noFill/>
        </p:spPr>
        <p:txBody>
          <a:bodyPr wrap="square" rtlCol="0">
            <a:spAutoFit/>
          </a:bodyPr>
          <a:lstStyle/>
          <a:p>
            <a:r>
              <a:rPr lang="fr-CH" sz="1600" dirty="0">
                <a:solidFill>
                  <a:schemeClr val="bg1"/>
                </a:solidFill>
                <a:latin typeface="Helvetica" pitchFamily="2" charset="0"/>
              </a:rPr>
              <a:t>Budget 2026</a:t>
            </a:r>
          </a:p>
        </p:txBody>
      </p:sp>
      <p:graphicFrame>
        <p:nvGraphicFramePr>
          <p:cNvPr id="13" name="Tableau 12">
            <a:extLst>
              <a:ext uri="{FF2B5EF4-FFF2-40B4-BE49-F238E27FC236}">
                <a16:creationId xmlns:a16="http://schemas.microsoft.com/office/drawing/2014/main" id="{95324BD0-3D34-CB8E-A8B6-EE03722894C4}"/>
              </a:ext>
            </a:extLst>
          </p:cNvPr>
          <p:cNvGraphicFramePr>
            <a:graphicFrameLocks noGrp="1"/>
          </p:cNvGraphicFramePr>
          <p:nvPr>
            <p:extLst>
              <p:ext uri="{D42A27DB-BD31-4B8C-83A1-F6EECF244321}">
                <p14:modId xmlns:p14="http://schemas.microsoft.com/office/powerpoint/2010/main" val="3000596986"/>
              </p:ext>
            </p:extLst>
          </p:nvPr>
        </p:nvGraphicFramePr>
        <p:xfrm>
          <a:off x="542924" y="2297189"/>
          <a:ext cx="10966905" cy="3421080"/>
        </p:xfrm>
        <a:graphic>
          <a:graphicData uri="http://schemas.openxmlformats.org/drawingml/2006/table">
            <a:tbl>
              <a:tblPr firstRow="1" firstCol="1" bandRow="1">
                <a:tableStyleId>{5C22544A-7EE6-4342-B048-85BDC9FD1C3A}</a:tableStyleId>
              </a:tblPr>
              <a:tblGrid>
                <a:gridCol w="543315">
                  <a:extLst>
                    <a:ext uri="{9D8B030D-6E8A-4147-A177-3AD203B41FA5}">
                      <a16:colId xmlns:a16="http://schemas.microsoft.com/office/drawing/2014/main" val="1953349188"/>
                    </a:ext>
                  </a:extLst>
                </a:gridCol>
                <a:gridCol w="4124391">
                  <a:extLst>
                    <a:ext uri="{9D8B030D-6E8A-4147-A177-3AD203B41FA5}">
                      <a16:colId xmlns:a16="http://schemas.microsoft.com/office/drawing/2014/main" val="2080519373"/>
                    </a:ext>
                  </a:extLst>
                </a:gridCol>
                <a:gridCol w="2322438">
                  <a:extLst>
                    <a:ext uri="{9D8B030D-6E8A-4147-A177-3AD203B41FA5}">
                      <a16:colId xmlns:a16="http://schemas.microsoft.com/office/drawing/2014/main" val="1745074807"/>
                    </a:ext>
                  </a:extLst>
                </a:gridCol>
                <a:gridCol w="827161">
                  <a:extLst>
                    <a:ext uri="{9D8B030D-6E8A-4147-A177-3AD203B41FA5}">
                      <a16:colId xmlns:a16="http://schemas.microsoft.com/office/drawing/2014/main" val="1771573042"/>
                    </a:ext>
                  </a:extLst>
                </a:gridCol>
                <a:gridCol w="1827786">
                  <a:extLst>
                    <a:ext uri="{9D8B030D-6E8A-4147-A177-3AD203B41FA5}">
                      <a16:colId xmlns:a16="http://schemas.microsoft.com/office/drawing/2014/main" val="399751841"/>
                    </a:ext>
                  </a:extLst>
                </a:gridCol>
                <a:gridCol w="1321814">
                  <a:extLst>
                    <a:ext uri="{9D8B030D-6E8A-4147-A177-3AD203B41FA5}">
                      <a16:colId xmlns:a16="http://schemas.microsoft.com/office/drawing/2014/main" val="215609623"/>
                    </a:ext>
                  </a:extLst>
                </a:gridCol>
              </a:tblGrid>
              <a:tr h="368903">
                <a:tc gridSpan="2">
                  <a:txBody>
                    <a:bodyPr/>
                    <a:lstStyle/>
                    <a:p>
                      <a:pPr algn="ctr">
                        <a:lnSpc>
                          <a:spcPct val="100000"/>
                        </a:lnSpc>
                        <a:spcAft>
                          <a:spcPts val="600"/>
                        </a:spcAft>
                      </a:pPr>
                      <a:r>
                        <a:rPr lang="fr-FR" sz="2000" dirty="0">
                          <a:effectLst/>
                          <a:latin typeface="Helvetica" pitchFamily="2" charset="0"/>
                        </a:rPr>
                        <a:t>Consommation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rgbClr val="279CB9"/>
                    </a:solidFill>
                  </a:tcPr>
                </a:tc>
                <a:tc hMerge="1">
                  <a:txBody>
                    <a:bodyPr/>
                    <a:lstStyle/>
                    <a:p>
                      <a:endParaRPr lang="fr-CH"/>
                    </a:p>
                  </a:txBody>
                  <a:tcPr/>
                </a:tc>
                <a:tc gridSpan="2">
                  <a:txBody>
                    <a:bodyPr/>
                    <a:lstStyle/>
                    <a:p>
                      <a:pPr algn="ctr">
                        <a:lnSpc>
                          <a:spcPct val="100000"/>
                        </a:lnSpc>
                        <a:spcAft>
                          <a:spcPts val="600"/>
                        </a:spcAft>
                      </a:pPr>
                      <a:r>
                        <a:rPr lang="fr-FR" sz="2000" dirty="0">
                          <a:effectLst/>
                          <a:latin typeface="Helvetica" pitchFamily="2" charset="0"/>
                        </a:rPr>
                        <a:t>Taxe de consommation (CHF/m3)</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rgbClr val="279CB9"/>
                    </a:solidFill>
                  </a:tcPr>
                </a:tc>
                <a:tc hMerge="1">
                  <a:txBody>
                    <a:bodyPr/>
                    <a:lstStyle/>
                    <a:p>
                      <a:endParaRPr lang="fr-CH"/>
                    </a:p>
                  </a:txBody>
                  <a:tcPr/>
                </a:tc>
                <a:tc gridSpan="2">
                  <a:txBody>
                    <a:bodyPr/>
                    <a:lstStyle/>
                    <a:p>
                      <a:pPr algn="ctr">
                        <a:lnSpc>
                          <a:spcPct val="100000"/>
                        </a:lnSpc>
                        <a:spcAft>
                          <a:spcPts val="600"/>
                        </a:spcAft>
                      </a:pPr>
                      <a:r>
                        <a:rPr lang="fr-FR" sz="2000" dirty="0">
                          <a:effectLst/>
                          <a:latin typeface="Helvetica" pitchFamily="2" charset="0"/>
                        </a:rPr>
                        <a:t>Taxe de base (CHF/an)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rgbClr val="279CB9"/>
                    </a:solidFill>
                  </a:tcPr>
                </a:tc>
                <a:tc hMerge="1">
                  <a:txBody>
                    <a:bodyPr/>
                    <a:lstStyle/>
                    <a:p>
                      <a:endParaRPr lang="fr-CH"/>
                    </a:p>
                  </a:txBody>
                  <a:tcPr/>
                </a:tc>
                <a:extLst>
                  <a:ext uri="{0D108BD9-81ED-4DB2-BD59-A6C34878D82A}">
                    <a16:rowId xmlns:a16="http://schemas.microsoft.com/office/drawing/2014/main" val="1549034191"/>
                  </a:ext>
                </a:extLst>
              </a:tr>
              <a:tr h="468580">
                <a:tc>
                  <a:txBody>
                    <a:bodyPr/>
                    <a:lstStyle/>
                    <a:p>
                      <a:pPr algn="l">
                        <a:lnSpc>
                          <a:spcPct val="100000"/>
                        </a:lnSpc>
                        <a:spcAft>
                          <a:spcPts val="0"/>
                        </a:spcAft>
                      </a:pPr>
                      <a:r>
                        <a:rPr lang="fr-FR" sz="2000" dirty="0">
                          <a:solidFill>
                            <a:sysClr val="windowText" lastClr="000000"/>
                          </a:solidFill>
                          <a:effectLst/>
                          <a:latin typeface="Helvetica" pitchFamily="2" charset="0"/>
                        </a:rPr>
                        <a:t>T1</a:t>
                      </a:r>
                      <a:endParaRPr lang="fr-CH" sz="3600" dirty="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Tranche jusqu’à 55m3/an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CHF</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1.90</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  </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  80.-</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1205250770"/>
                  </a:ext>
                </a:extLst>
              </a:tr>
              <a:tr h="468580">
                <a:tc>
                  <a:txBody>
                    <a:bodyPr/>
                    <a:lstStyle/>
                    <a:p>
                      <a:pPr algn="l">
                        <a:lnSpc>
                          <a:spcPct val="100000"/>
                        </a:lnSpc>
                        <a:spcAft>
                          <a:spcPts val="0"/>
                        </a:spcAft>
                      </a:pPr>
                      <a:r>
                        <a:rPr lang="fr-FR" sz="2000">
                          <a:solidFill>
                            <a:sysClr val="windowText" lastClr="000000"/>
                          </a:solidFill>
                          <a:effectLst/>
                          <a:latin typeface="Helvetica" pitchFamily="2" charset="0"/>
                        </a:rPr>
                        <a:t>T2</a:t>
                      </a:r>
                      <a:endParaRPr lang="fr-CH" sz="360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Tranche de 56 à 500m3/an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ea typeface="Times New Roman" panose="02020603050405020304" pitchFamily="18" charset="0"/>
                          <a:cs typeface="Times New Roman" panose="02020603050405020304" pitchFamily="18" charset="0"/>
                        </a:rPr>
                        <a:t>1.65</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 </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  95.-</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784536149"/>
                  </a:ext>
                </a:extLst>
              </a:tr>
              <a:tr h="468580">
                <a:tc>
                  <a:txBody>
                    <a:bodyPr/>
                    <a:lstStyle/>
                    <a:p>
                      <a:pPr algn="l">
                        <a:lnSpc>
                          <a:spcPct val="100000"/>
                        </a:lnSpc>
                        <a:spcAft>
                          <a:spcPts val="0"/>
                        </a:spcAft>
                      </a:pPr>
                      <a:r>
                        <a:rPr lang="fr-FR" sz="2000">
                          <a:solidFill>
                            <a:sysClr val="windowText" lastClr="000000"/>
                          </a:solidFill>
                          <a:effectLst/>
                          <a:latin typeface="Helvetica" pitchFamily="2" charset="0"/>
                        </a:rPr>
                        <a:t>T3</a:t>
                      </a:r>
                      <a:endParaRPr lang="fr-CH" sz="360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Tranche de 501 à 1’000m3/an</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ea typeface="Times New Roman" panose="02020603050405020304" pitchFamily="18" charset="0"/>
                          <a:cs typeface="Times New Roman" panose="02020603050405020304" pitchFamily="18" charset="0"/>
                        </a:rPr>
                        <a:t>1.40</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 </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  225.-</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712002798"/>
                  </a:ext>
                </a:extLst>
              </a:tr>
              <a:tr h="468580">
                <a:tc>
                  <a:txBody>
                    <a:bodyPr/>
                    <a:lstStyle/>
                    <a:p>
                      <a:pPr algn="l">
                        <a:lnSpc>
                          <a:spcPct val="100000"/>
                        </a:lnSpc>
                        <a:spcAft>
                          <a:spcPts val="0"/>
                        </a:spcAft>
                      </a:pPr>
                      <a:r>
                        <a:rPr lang="fr-FR" sz="2000">
                          <a:solidFill>
                            <a:sysClr val="windowText" lastClr="000000"/>
                          </a:solidFill>
                          <a:effectLst/>
                          <a:latin typeface="Helvetica" pitchFamily="2" charset="0"/>
                        </a:rPr>
                        <a:t>T4</a:t>
                      </a:r>
                      <a:endParaRPr lang="fr-CH" sz="360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Tranche de 1'001 à 3000m3/an</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ea typeface="Times New Roman" panose="02020603050405020304" pitchFamily="18" charset="0"/>
                          <a:cs typeface="Times New Roman" panose="02020603050405020304" pitchFamily="18" charset="0"/>
                        </a:rPr>
                        <a:t>1.10</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  490.-</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4029423896"/>
                  </a:ext>
                </a:extLst>
              </a:tr>
              <a:tr h="468580">
                <a:tc>
                  <a:txBody>
                    <a:bodyPr/>
                    <a:lstStyle/>
                    <a:p>
                      <a:pPr algn="l">
                        <a:lnSpc>
                          <a:spcPct val="100000"/>
                        </a:lnSpc>
                        <a:spcAft>
                          <a:spcPts val="0"/>
                        </a:spcAft>
                      </a:pPr>
                      <a:r>
                        <a:rPr lang="fr-FR" sz="2000" dirty="0">
                          <a:solidFill>
                            <a:sysClr val="windowText" lastClr="000000"/>
                          </a:solidFill>
                          <a:effectLst/>
                          <a:latin typeface="Helvetica" pitchFamily="2" charset="0"/>
                        </a:rPr>
                        <a:t>T5</a:t>
                      </a:r>
                      <a:endParaRPr lang="fr-CH" sz="3600" dirty="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Tranche de 3'001 à 5’000m3/an</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CHF</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0.85</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1290.-</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3231733280"/>
                  </a:ext>
                </a:extLst>
              </a:tr>
              <a:tr h="468580">
                <a:tc>
                  <a:txBody>
                    <a:bodyPr/>
                    <a:lstStyle/>
                    <a:p>
                      <a:pPr algn="l">
                        <a:lnSpc>
                          <a:spcPct val="100000"/>
                        </a:lnSpc>
                        <a:spcAft>
                          <a:spcPts val="0"/>
                        </a:spcAft>
                      </a:pPr>
                      <a:r>
                        <a:rPr lang="fr-FR" sz="2000" dirty="0">
                          <a:solidFill>
                            <a:sysClr val="windowText" lastClr="000000"/>
                          </a:solidFill>
                          <a:effectLst/>
                          <a:latin typeface="Helvetica" pitchFamily="2" charset="0"/>
                        </a:rPr>
                        <a:t>T6</a:t>
                      </a:r>
                      <a:endParaRPr lang="fr-CH" sz="3600" dirty="0">
                        <a:solidFill>
                          <a:sysClr val="windowText" lastClr="000000"/>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Tranche au-delà de 5’000m3/an</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a:effectLst/>
                          <a:latin typeface="Helvetica" pitchFamily="2" charset="0"/>
                        </a:rPr>
                        <a:t>CHF</a:t>
                      </a:r>
                      <a:endParaRPr lang="fr-CH" sz="360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0.60</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CHF</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l">
                        <a:lnSpc>
                          <a:spcPct val="100000"/>
                        </a:lnSpc>
                        <a:spcAft>
                          <a:spcPts val="0"/>
                        </a:spcAft>
                      </a:pPr>
                      <a:r>
                        <a:rPr lang="fr-FR" sz="2000" dirty="0">
                          <a:effectLst/>
                          <a:latin typeface="Helvetica" pitchFamily="2" charset="0"/>
                        </a:rPr>
                        <a:t>2615.-</a:t>
                      </a:r>
                      <a:endParaRPr lang="fr-CH" sz="3600" dirty="0">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2953379078"/>
                  </a:ext>
                </a:extLst>
              </a:tr>
            </a:tbl>
          </a:graphicData>
        </a:graphic>
      </p:graphicFrame>
      <p:sp>
        <p:nvSpPr>
          <p:cNvPr id="2" name="ZoneTexte 1">
            <a:extLst>
              <a:ext uri="{FF2B5EF4-FFF2-40B4-BE49-F238E27FC236}">
                <a16:creationId xmlns:a16="http://schemas.microsoft.com/office/drawing/2014/main" id="{77B2F62F-25E8-4AC1-E750-2BDE00741E6B}"/>
              </a:ext>
            </a:extLst>
          </p:cNvPr>
          <p:cNvSpPr txBox="1"/>
          <p:nvPr/>
        </p:nvSpPr>
        <p:spPr>
          <a:xfrm>
            <a:off x="542924" y="1522477"/>
            <a:ext cx="10720162" cy="400110"/>
          </a:xfrm>
          <a:prstGeom prst="rect">
            <a:avLst/>
          </a:prstGeom>
          <a:noFill/>
        </p:spPr>
        <p:txBody>
          <a:bodyPr wrap="square" rtlCol="0">
            <a:spAutoFit/>
          </a:bodyPr>
          <a:lstStyle/>
          <a:p>
            <a:pPr algn="just"/>
            <a:r>
              <a:rPr lang="fr-CH" sz="2000" b="1" dirty="0">
                <a:latin typeface="Helvetica" pitchFamily="2" charset="0"/>
              </a:rPr>
              <a:t>Taxes de base &amp; taxes de consommation « eaux usées » </a:t>
            </a:r>
          </a:p>
        </p:txBody>
      </p:sp>
    </p:spTree>
    <p:extLst>
      <p:ext uri="{BB962C8B-B14F-4D97-AF65-F5344CB8AC3E}">
        <p14:creationId xmlns:p14="http://schemas.microsoft.com/office/powerpoint/2010/main" val="982566535"/>
      </p:ext>
    </p:extLst>
  </p:cSld>
  <p:clrMapOvr>
    <a:masterClrMapping/>
  </p:clrMapOvr>
  <p:transition spd="slow">
    <p:push dir="u"/>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1877</TotalTime>
  <Words>2782</Words>
  <Application>Microsoft Office PowerPoint</Application>
  <PresentationFormat>Grand écran</PresentationFormat>
  <Paragraphs>437</Paragraphs>
  <Slides>28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28</vt:i4>
      </vt:variant>
    </vt:vector>
  </HeadingPairs>
  <TitlesOfParts>
    <vt:vector size="34" baseType="lpstr">
      <vt:lpstr>Arial</vt:lpstr>
      <vt:lpstr>Calibri</vt:lpstr>
      <vt:lpstr>Calibri Light</vt:lpstr>
      <vt:lpstr>Helvetica</vt:lpstr>
      <vt:lpstr>Wingdings</vt:lpstr>
      <vt:lpstr>Thème Office</vt:lpstr>
      <vt:lpstr>Présentation PowerPoint</vt:lpstr>
      <vt:lpstr>Présentation PowerPoint</vt:lpstr>
      <vt:lpstr>Présentation PowerPoint</vt:lpstr>
      <vt:lpstr>Présentation PowerPoint</vt:lpstr>
      <vt:lpstr>Présentation PowerPoint</vt:lpstr>
      <vt:lpstr> Base pour l’établissement du budget </vt:lpstr>
      <vt:lpstr>Présentation PowerPoint</vt:lpstr>
      <vt:lpstr>Présentation PowerPoint</vt:lpstr>
      <vt:lpstr>Présentation PowerPoint</vt:lpstr>
      <vt:lpstr> Budget de fonctionnement  </vt:lpstr>
      <vt:lpstr>Budget de fonctionnement</vt:lpstr>
      <vt:lpstr>Budget de fonctionnement</vt:lpstr>
      <vt:lpstr>Budget de fonctionnement</vt:lpstr>
      <vt:lpstr>Budget de fonctionnement</vt:lpstr>
      <vt:lpstr>Budget de fonctionnement</vt:lpstr>
      <vt:lpstr>Budget de fonctionnement</vt:lpstr>
      <vt:lpstr>Budget de fonctionnement</vt:lpstr>
      <vt:lpstr>Budget de fonctionnement</vt:lpstr>
      <vt:lpstr>Budget de fonctionnement</vt:lpstr>
      <vt:lpstr>Budget de fonctionnement</vt:lpstr>
      <vt:lpstr>Budget de fonctionnement</vt:lpstr>
      <vt:lpstr>Présentation PowerPoint</vt:lpstr>
      <vt:lpstr>Présentation PowerPoint</vt:lpstr>
      <vt:lpstr>Présentation PowerPoint</vt:lpstr>
      <vt:lpstr>Présentation PowerPoint</vt:lpstr>
      <vt:lpstr>Présentation PowerPoint</vt:lpstr>
      <vt:lpstr>Recettes d’investissements 2026</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Michael Ostertag</dc:creator>
  <cp:lastModifiedBy>Ntse Mekolo Belinda </cp:lastModifiedBy>
  <cp:revision>67</cp:revision>
  <dcterms:created xsi:type="dcterms:W3CDTF">2023-12-07T08:15:25Z</dcterms:created>
  <dcterms:modified xsi:type="dcterms:W3CDTF">2025-12-11T09:58:04Z</dcterms:modified>
</cp:coreProperties>
</file>