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6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0" r:id="rId4"/>
    <p:sldId id="273" r:id="rId5"/>
    <p:sldId id="282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5" r:id="rId15"/>
    <p:sldId id="290" r:id="rId16"/>
    <p:sldId id="291" r:id="rId17"/>
    <p:sldId id="292" r:id="rId18"/>
    <p:sldId id="293" r:id="rId19"/>
    <p:sldId id="294" r:id="rId20"/>
    <p:sldId id="296" r:id="rId21"/>
    <p:sldId id="270" r:id="rId22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pos="5465" userDrawn="1">
          <p15:clr>
            <a:srgbClr val="A4A3A4"/>
          </p15:clr>
        </p15:guide>
        <p15:guide id="5" pos="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866076-DAF0-47F7-B54B-4EBE05A2AA57}" name="Denis Gatherat" initials="DG" userId="4016abed30e3fee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B9"/>
    <a:srgbClr val="EDCD00"/>
    <a:srgbClr val="EADB16"/>
    <a:srgbClr val="389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8ABFF-272D-4DEA-99AC-A5D60E22CC25}" v="2" dt="2023-06-14T20:05:22.070"/>
    <p1510:client id="{4DBD9F6B-882C-42BA-8099-C34FCFBE596B}" v="30" dt="2023-06-12T19:29:29.306"/>
    <p1510:client id="{91F740CF-0523-4F85-B6E0-9105A6BD91D9}" v="7" dt="2023-06-19T08:28:06.9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1" autoAdjust="0"/>
    <p:restoredTop sz="96247" autoAdjust="0"/>
  </p:normalViewPr>
  <p:slideViewPr>
    <p:cSldViewPr>
      <p:cViewPr>
        <p:scale>
          <a:sx n="125" d="100"/>
          <a:sy n="125" d="100"/>
        </p:scale>
        <p:origin x="894" y="-396"/>
      </p:cViewPr>
      <p:guideLst>
        <p:guide orient="horz" pos="2160"/>
        <p:guide pos="385"/>
        <p:guide orient="horz" pos="2260"/>
        <p:guide pos="5465"/>
        <p:guide pos="7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7:37:40.0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26,'208'-13,"9"1,1219 12,-1414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59:06.0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1,'59'3,"113"21,-114-14,0-2,63 0,683-9,-795 0,-1 0,1 0,0-1,-1 0,1-1,-1 1,0-2,12-6,-10 5,0 1,1 0,-1 0,17-3,-7 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59:10.03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0,'1996'0,"-1973"0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18:50:45.6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84,'12'-1,"0"0,1-1,19-6,25-4,131 6,-133 7,1-3,-1-2,80-16,-60 7,0 4,0 3,149 7,-83 1,348-2,-469 2,0 0,37 8,-36-5,0-1,25 1,-24-4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18:50:48.18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0,'1703'0,"-1682"0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18:50:51.8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54,'1009'0,"-966"-2,64-12,-31 3,-14 4,14-3,88 1,19 9,-160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2:51.8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0,'1581'0,"-1558"0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2:54.3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0,'239'16,"-98"-5,74 14,48 2,-151-29,59 4,-86 10,-54-6,60 2,168-9,-237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2:56.6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28,'888'0,"-845"-2,56-9,-55 4,51 0,318 8,-391-1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8:02.3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1,'1660'0,"-1637"0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8:06.09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28,'1141'0,"-925"-13,12 0,-163 13,-24-2,0 3,0 1,64 13,-84-11,-2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7:37:43.6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1,'1326'0,"-1147"13,5 0,-165-12,1 1,31 7,32 3,-34-11,-27-1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8:11.1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0,'24'1,"0"2,27 5,30 4,446-7,-288-7,370 2,-587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8:13.32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0 183,'40'-3,"-1"-2,1-1,-2-2,74-26,-62 18,52-12,1 4,138-14,217 19,-338 17,94 5,-193 1,-5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8:16.57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0,'202'14,"8"0,1115-15,-1302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08:20.9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27,'781'0,"-736"-2,50-9,36-2,336 12,-223 3,-222-2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1:48.28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43,'202'2,"217"-4,-223-19,-116 10,106 0,277 12,-445-1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1:50.3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65,'166'-11,"10"0,24 0,-15 1,6-1,15 1,131 10,-318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1:54.25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1,'1737'0,"-1719"0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1:57.6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65,'166'2,"175"-4,-131-18,47-2,-110 24,67-5,-133-6,-33 3,56 0,-20 6,-66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2:00.3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47,'158'3,"167"-6,-225-7,87-2,-94 13,-29 1,1-3,86-13,-86 7,1 2,108 6,-54 2,-99-3,-3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4:36.8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3,'213'-2,"228"5,-289 6,144 3,-178-14,166 4,-179 16,-87-16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7:37:48.0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1 104,'566'-19,"-113"11,-264 10,466-2,-643 0,-1-1,1 0,0-1,0 0,18-6,-25 6,1 0,0 0,-1-1,0 0,1 0,-1 0,-1-1,1 1,0-1,-1-1,0 1,7-9,-3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4:38.6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0 128,'39'-11,"65"-10,-29 7,23-3,1 5,0 4,109 5,85-18,6 0,-194 22,-87-1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14:40.77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0 234,'46'-3,"-1"-2,0-2,50-14,8-1,502-78,-462 77,-119 20,98-18,240-8,-216 30,-128-1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19T08:27:17.84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20373 10213 16383 0 0,'4'0'0'0'0,"6"0"0"0"0,5 0 0 0 0,5 0 0 0 0,2 0 0 0 0,3 0 0 0 0,0 0 0 0 0,1 0 0 0 0,0 0 0 0 0,0 0 0 0 0,-1 0 0 0 0,0 0 0 0 0,0 0 0 0 0,0 0 0 0 0,0 0 0 0 0,0 0 0 0 0,0 0 0 0 0,-1 0 0 0 0,1 0 0 0 0,0 0 0 0 0,0 0 0 0 0,-1 0 0 0 0,1 0 0 0 0,0 0 0 0 0,0 0 0 0 0,0 4 0 0 0,-1 2 0 0 0,1-1 0 0 0,0-1 0 0 0,0-1 0 0 0,0-1 0 0 0,0-1 0 0 0,-1 0 0 0 0,1-1 0 0 0,0 4 0 0 0,0 1 0 0 0,4 0 0 0 0,1-1 0 0 0,0-1 0 0 0,4-1 0 0 0,-1-1 0 0 0,-1 0 0 0 0,-2 3 0 0 0,-1 1 0 0 0,-3 0 0 0 0,0-1 0 0 0,-1-1 0 0 0,0-1 0 0 0,-1-1 0 0 0,0-1 0 0 0,1 0 0 0 0,-1 0 0 0 0,1 4 0 0 0,0 2 0 0 0,0-1 0 0 0,-1-1 0 0 0,1-1 0 0 0,0-1 0 0 0,0-1 0 0 0,0-1 0 0 0,-1 0 0 0 0,1 0 0 0 0,0 0 0 0 0,0 0 0 0 0,-5-1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19T08:27:17.8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29686 10213 16383 0 0,'9'0'0'0'0,"6"0"0"0"0,6 4 0 0 0,7 2 0 0 0,3-1 0 0 0,1-1 0 0 0,-2-1 0 0 0,4-1 0 0 0,-1-1 0 0 0,-1 0 0 0 0,-2-1 0 0 0,-2 0 0 0 0,-1-1 0 0 0,-2 1 0 0 0,0 0 0 0 0,4 0 0 0 0,5 0 0 0 0,2 0 0 0 0,2 0 0 0 0,0 0 0 0 0,1 0 0 0 0,3 0 0 0 0,-2 0 0 0 0,1 0 0 0 0,2 0 0 0 0,-3 0 0 0 0,-3 0 0 0 0,1 0 0 0 0,-3 0 0 0 0,-3 0 0 0 0,-2 0 0 0 0,2 0 0 0 0,0 0 0 0 0,-2 0 0 0 0,-1 0 0 0 0,-2 0 0 0 0,-1 0 0 0 0,0 0 0 0 0,-1 0 0 0 0,-1 4 0 0 0,1 2 0 0 0,-1-1 0 0 0,1-1 0 0 0,-1-1 0 0 0,5 3 0 0 0,2 1 0 0 0,-1-1 0 0 0,-1-2 0 0 0,-1-1 0 0 0,-2 3 0 0 0,0 0 0 0 0,-1 0 0 0 0,0-2 0 0 0,0-1 0 0 0,-1-2 0 0 0,1 0 0 0 0,0-1 0 0 0,-1 0 0 0 0,-3 0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3:19.8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1,'530'0,"-499"1,44 9,30 0,28 1,9 0,-117-10,47 8,22 2,28 0,-80-6,48 0,-27-5,-45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3:23.23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55,'205'2,"219"-4,-295-9,56 0,-53 14,170-6,-293 2,0-1,-1 0,1-1,-1 1,1-2,-1 1,9-6,-5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3:25.5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1 152,'344'-24,"-220"7,98-6,-124 22,-3 1,168-23,-157-6,-84 22,0 0,1 1,0 2,0 0,33-1,-19 4,-21 0,0 1,0 1,0 0,25 5,-27-1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5:35.13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0 132,'11'-1,"0"-1,0 1,0-2,0 0,13-5,24-6,-9 9,0 1,73 2,-69 3,0-2,47-7,87-7,-29 4,-66 4,-40 4,60-13,-48 6,1 2,76-2,113 11,-89 2,-5 8,8 0,-116-12,-24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5:37.89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43,'352'3,"374"-6,-476-18,55-1,32 23,-319-1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7:33.90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45,'264'2,"348"-8,-416-13,98-1,-257 20,-12-1,0 1,1 1,-1 1,0 1,0 1,0 1,-1 2,25 9,27 18,-63-27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54:08.73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1,'624'0,"-582"2,53 9,-53-5,50 1,699-8,-769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7:36.3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65,'189'-1,"201"-27,-105 8,-95 10,164 4,-216 7,-121-1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7:39.63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9,'1758'0,"-1720"-4,-24-1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7:43.7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0,'40'3,"0"2,0 1,0 2,40 14,66 13,-41-21,127 2,109-17,-133-1,-189 3,0 1,26 6,39 3,171-12,-237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7:46.0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0 193,'48'-1,"0"-1,0-3,-1-2,0-2,52-17,-70 19,60-7,3-1,-30 4,72-4,16-2,-113 11,222-30,-192 26,23 0,-67 9,0 1,0 0,0 1,43 8,-48-4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7:48.5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1 109,'109'-5,"130"-22,85-5,92-2,-301 25,175 7,-128 5,-122-3,-22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9:01.3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3,'85'-1,"-14"-1,-1 4,84 12,-83-7,0-2,109-7,-56 0,703 2,-763 10,-21-1,-27-8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9:04.8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43,'211'3,"222"-7,-338-6,-56 5,53-1,-52 6,105 2,157-20,-252 14,57 3,-75 1,-14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9:07.45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0,'1906'0,"-1888"0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9:10.9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85,'375'-16,"-156"-2,-116 9,188 7,-133 5,363-22,-345-4,-159 22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9:12.98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0,'1545'0,"-1527"0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54:11.5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11,'1453'0,"-1407"-5,-29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9:29:14.7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86,'759'-44,"-196"4,-305 39,-142 1,-99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7:32:49.4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1,'1686'0,"-1664"0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7:32:52.4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1,'1460'0,"-1439"0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7:32:56.1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0,'1585'0,"-1563"0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8:57:47.32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0,'172'3,"325"48,-333-26,302 4,-223-16,16 0,-233-13,-4-1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8:57:41.47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0,'1615'0,"-1592"0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8:57:44.612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0 107,'179'2,"195"-4,-96-24,78-2,-202 31,146-5,-277-2,-1 0,42-14,-42 11,1 0,34-4,-34 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14:22.14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54,'1034'0,"-991"-2,64-11,-17 0,-11 4,-10 0,73 2,-117 7,-2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14:25.06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0 134,'352'-16,"-269"6,176-29,-187 24,1 4,0 2,84 2,-113 7,22 2,0-4,92-12,-97 6,0 4,94 4,-61 1,-42 4,-29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14:27.49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55,'1007'0,"-987"2,0 0,36 8,-35-5,1-1,29 1,10-7,0-3,0-3,73-18,-74 12,1 4,1 1,70 1,-110 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54:13.6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1 104,'61'-2,"-1"-4,68-14,-95 14,66-5,192 1,40-3,-45-11,-195 18,205 0,-283 6,8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06:52.76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0 162,'19'-1,"0"-1,-1-1,1 0,27-10,42-8,355-32,-358 45,-56 6,0-1,0-1,50-14,-51 10,-1 1,1 1,1 2,36-2,119 8,-70 0,-41-2,-9-2,0 4,105 14,42 16,-67-10,-100-15,-24-5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06:55.60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27,'259'-13,"15"0,967 13,-1218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06:57.24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80,'319'-27,"-32"1,11 13,140 0,262 13,-678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38:46.18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80,'87'-1,"-1"-3,116-21,141-15,-298 37,437-4,-273 10,-201-3,0 1,0 0,0 1,-1-1,1 2,0-1,-1 1,0 0,9 6,34 11,-33-15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38:52.06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54,'914'0,"-870"-2,55-10,-54 6,51-2,71 11,129-5,-195-10,-52 5,60 0,-87 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39:02.36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2,'62'0,"-4"-1,1 2,101 15,-125-10,0-3,36 0,-38-3,-1 2,57 10,-44-5,0-2,1-1,-1-3,47-5,9 1,1018 3,-1097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39:13.88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1,'1504'0,"-1482"0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39:16.29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53,'80'-2,"87"-12,-32 3,207 9,-155 5,-45-1,154-5,-203-9,-52 6,55-2,-42 8,-31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39:19.30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54,'102'2,"110"-5,-54-23,188 0,547 27,-871-1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39:18.02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2,'232'-2,"250"5,-365 10,10 0,-105-11,46 9,-46-6,1-2,23 2,69-6,-67-1,1 3,89 11,-102-5,0-2,0-1,0-2,53-3,-86 0,0 1,0 0,-1-1,1 0,0 0,-1 0,1 0,0 0,-1 0,1-1,-1 1,4-3,5-8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18:34:08.29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55,'1430'0,"-1401"-1,0-2,0-2,48-13,-48 10,0 2,1 0,36-1,-44 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39:20.45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30,'643'-16,"218"3,-539 15,-299-2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1T19:39:33.50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0,'1907'0,"-1885"0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43:25.4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32,'82'1,"-17"1,1-3,111-17,-113 10,-1 3,1 2,67 6,-8 0,623-3,-724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43:28.23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3,'160'-3,"173"6,-237 9,-55-5,54 0,65-9,122 4,-186 10,-56-5,57 1,-95-8,28-1,1 2,0 2,42 8,-53-7,-1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46:35.909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54,'1116'0,"-1088"-2,0-1,37-8,-4 0,-2 0,36-3,-72 13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46:38.75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53,'65'-10,"-9"0,-24 8,570-28,-86 30,-494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12T18:46:42.69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0 132,'74'1,"35"0,152-19,-125 9,-60 6,-53 1,-1-2,37-11,34-6,365-34,-426 51,-1 2,55 2,-76 1,0 1,0 0,0 0,0 1,0 0,-1 0,1 1,-1 1,0 0,0 0,0 0,8 9,107 86,-109-87,-12-10,0 0,0 0,0 0,0-1,1 1,0-1,-1 0,1 0,4 2,2-3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18:34:13.4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0,'1769'0,"-1752"0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8T18:34:17.5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28,'1055'0,"-1010"-2,56-10,-56 6,61-2,315 9,-398-1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31472-9694-4B1B-8E4C-D3671AA987C8}" type="datetimeFigureOut">
              <a:rPr lang="fr-CH" smtClean="0"/>
              <a:t>19.06.2023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3145-490A-4480-BEBC-F6516600719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392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2262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9499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8267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320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4882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00FF-292B-468D-8B7D-E31698C08B40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6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B566-6B2C-42C5-825B-BDD1AEF5ECE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263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FE9-AB80-426C-AAC4-DC34355B9349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52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53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F3E3-C2EE-47FD-B683-DD132B2E4CC7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29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8F86-D883-4C3B-BF93-4B8DB0AD70CE}" type="datetime1">
              <a:rPr lang="fr-CH" smtClean="0"/>
              <a:t>19.06.2023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07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C2C9-D362-449A-8A12-DAF45DE7C2F6}" type="datetime1">
              <a:rPr lang="fr-CH" smtClean="0"/>
              <a:t>19.06.2023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19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AAF-20DD-49C0-808B-9E20172EC8BD}" type="datetime1">
              <a:rPr lang="fr-CH" smtClean="0"/>
              <a:t>19.06.2023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123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DBC9-D3E2-4B52-BB0B-E7DAE7FA19A9}" type="datetime1">
              <a:rPr lang="fr-CH" smtClean="0"/>
              <a:t>19.06.2023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7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568-453D-492D-900B-C904B4D3BD7D}" type="datetime1">
              <a:rPr lang="fr-CH" smtClean="0"/>
              <a:t>19.06.2023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48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151C-A2BB-4BFC-AFA3-07409065C0C1}" type="datetime1">
              <a:rPr lang="fr-CH" smtClean="0"/>
              <a:t>19.06.2023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92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466E-95D5-4DC7-8BFB-08A7188C11BF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44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3.png"/><Relationship Id="rId7" Type="http://schemas.openxmlformats.org/officeDocument/2006/relationships/customXml" Target="../ink/ink3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customXml" Target="../ink/ink3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13" Type="http://schemas.openxmlformats.org/officeDocument/2006/relationships/image" Target="../media/image49.png"/><Relationship Id="rId3" Type="http://schemas.openxmlformats.org/officeDocument/2006/relationships/image" Target="../media/image7.png"/><Relationship Id="rId7" Type="http://schemas.openxmlformats.org/officeDocument/2006/relationships/customXml" Target="../ink/ink35.xml"/><Relationship Id="rId12" Type="http://schemas.openxmlformats.org/officeDocument/2006/relationships/customXml" Target="../ink/ink3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11" Type="http://schemas.openxmlformats.org/officeDocument/2006/relationships/image" Target="../media/image48.png"/><Relationship Id="rId5" Type="http://schemas.openxmlformats.org/officeDocument/2006/relationships/customXml" Target="../ink/ink34.xml"/><Relationship Id="rId15" Type="http://schemas.openxmlformats.org/officeDocument/2006/relationships/image" Target="../media/image50.png"/><Relationship Id="rId10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customXml" Target="../ink/ink36.xml"/><Relationship Id="rId14" Type="http://schemas.openxmlformats.org/officeDocument/2006/relationships/customXml" Target="../ink/ink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image" Target="../media/image56.png"/><Relationship Id="rId18" Type="http://schemas.openxmlformats.org/officeDocument/2006/relationships/customXml" Target="../ink/ink45.xml"/><Relationship Id="rId26" Type="http://schemas.openxmlformats.org/officeDocument/2006/relationships/customXml" Target="../ink/ink49.xml"/><Relationship Id="rId3" Type="http://schemas.openxmlformats.org/officeDocument/2006/relationships/image" Target="../media/image52.png"/><Relationship Id="rId21" Type="http://schemas.openxmlformats.org/officeDocument/2006/relationships/image" Target="../media/image60.png"/><Relationship Id="rId7" Type="http://schemas.openxmlformats.org/officeDocument/2006/relationships/image" Target="../media/image53.png"/><Relationship Id="rId12" Type="http://schemas.openxmlformats.org/officeDocument/2006/relationships/customXml" Target="../ink/ink42.xml"/><Relationship Id="rId17" Type="http://schemas.openxmlformats.org/officeDocument/2006/relationships/image" Target="../media/image58.png"/><Relationship Id="rId25" Type="http://schemas.openxmlformats.org/officeDocument/2006/relationships/image" Target="../media/image62.png"/><Relationship Id="rId2" Type="http://schemas.openxmlformats.org/officeDocument/2006/relationships/image" Target="../media/image51.png"/><Relationship Id="rId16" Type="http://schemas.openxmlformats.org/officeDocument/2006/relationships/customXml" Target="../ink/ink44.xml"/><Relationship Id="rId20" Type="http://schemas.openxmlformats.org/officeDocument/2006/relationships/customXml" Target="../ink/ink46.xml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11" Type="http://schemas.openxmlformats.org/officeDocument/2006/relationships/image" Target="../media/image55.png"/><Relationship Id="rId24" Type="http://schemas.openxmlformats.org/officeDocument/2006/relationships/customXml" Target="../ink/ink48.xml"/><Relationship Id="rId5" Type="http://schemas.openxmlformats.org/officeDocument/2006/relationships/image" Target="../media/image7.png"/><Relationship Id="rId15" Type="http://schemas.openxmlformats.org/officeDocument/2006/relationships/image" Target="../media/image57.png"/><Relationship Id="rId23" Type="http://schemas.openxmlformats.org/officeDocument/2006/relationships/image" Target="../media/image61.png"/><Relationship Id="rId28" Type="http://schemas.openxmlformats.org/officeDocument/2006/relationships/customXml" Target="../ink/ink50.xml"/><Relationship Id="rId10" Type="http://schemas.openxmlformats.org/officeDocument/2006/relationships/customXml" Target="../ink/ink41.xml"/><Relationship Id="rId19" Type="http://schemas.openxmlformats.org/officeDocument/2006/relationships/image" Target="../media/image59.png"/><Relationship Id="rId4" Type="http://schemas.openxmlformats.org/officeDocument/2006/relationships/image" Target="../media/image1.png"/><Relationship Id="rId9" Type="http://schemas.openxmlformats.org/officeDocument/2006/relationships/image" Target="../media/image54.png"/><Relationship Id="rId14" Type="http://schemas.openxmlformats.org/officeDocument/2006/relationships/customXml" Target="../ink/ink43.xml"/><Relationship Id="rId22" Type="http://schemas.openxmlformats.org/officeDocument/2006/relationships/customXml" Target="../ink/ink47.xml"/><Relationship Id="rId27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customXml" Target="../ink/ink51.xml"/><Relationship Id="rId7" Type="http://schemas.openxmlformats.org/officeDocument/2006/relationships/customXml" Target="../ink/ink53.xml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customXml" Target="../ink/ink52.xml"/><Relationship Id="rId10" Type="http://schemas.openxmlformats.org/officeDocument/2006/relationships/image" Target="../media/image7.png"/><Relationship Id="rId4" Type="http://schemas.openxmlformats.org/officeDocument/2006/relationships/image" Target="../media/image71.png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6.png"/><Relationship Id="rId12" Type="http://schemas.openxmlformats.org/officeDocument/2006/relationships/customXml" Target="../ink/ink58.xml"/><Relationship Id="rId2" Type="http://schemas.openxmlformats.org/officeDocument/2006/relationships/customXml" Target="../ink/ink5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6.xml"/><Relationship Id="rId11" Type="http://schemas.openxmlformats.org/officeDocument/2006/relationships/image" Target="../media/image78.png"/><Relationship Id="rId5" Type="http://schemas.openxmlformats.org/officeDocument/2006/relationships/image" Target="../media/image75.png"/><Relationship Id="rId15" Type="http://schemas.openxmlformats.org/officeDocument/2006/relationships/image" Target="../media/image80.png"/><Relationship Id="rId4" Type="http://schemas.openxmlformats.org/officeDocument/2006/relationships/customXml" Target="../ink/ink55.xml"/><Relationship Id="rId9" Type="http://schemas.openxmlformats.org/officeDocument/2006/relationships/customXml" Target="../ink/ink57.xml"/><Relationship Id="rId14" Type="http://schemas.openxmlformats.org/officeDocument/2006/relationships/customXml" Target="../ink/ink5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3" Type="http://schemas.openxmlformats.org/officeDocument/2006/relationships/customXml" Target="../ink/ink60.xml"/><Relationship Id="rId7" Type="http://schemas.openxmlformats.org/officeDocument/2006/relationships/image" Target="../media/image83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1.xml"/><Relationship Id="rId5" Type="http://schemas.openxmlformats.org/officeDocument/2006/relationships/image" Target="../media/image82.png"/><Relationship Id="rId10" Type="http://schemas.openxmlformats.org/officeDocument/2006/relationships/image" Target="../media/image1.png"/><Relationship Id="rId9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customXml" Target="../ink/ink67.xml"/><Relationship Id="rId3" Type="http://schemas.openxmlformats.org/officeDocument/2006/relationships/image" Target="../media/image68.png"/><Relationship Id="rId7" Type="http://schemas.openxmlformats.org/officeDocument/2006/relationships/customXml" Target="../ink/ink64.xml"/><Relationship Id="rId12" Type="http://schemas.openxmlformats.org/officeDocument/2006/relationships/image" Target="../media/image85.png"/><Relationship Id="rId2" Type="http://schemas.openxmlformats.org/officeDocument/2006/relationships/image" Target="../media/image1.png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11" Type="http://schemas.openxmlformats.org/officeDocument/2006/relationships/customXml" Target="../ink/ink66.xml"/><Relationship Id="rId5" Type="http://schemas.openxmlformats.org/officeDocument/2006/relationships/customXml" Target="../ink/ink63.xml"/><Relationship Id="rId15" Type="http://schemas.openxmlformats.org/officeDocument/2006/relationships/customXml" Target="../ink/ink68.xml"/><Relationship Id="rId10" Type="http://schemas.openxmlformats.org/officeDocument/2006/relationships/image" Target="../media/image81.png"/><Relationship Id="rId4" Type="http://schemas.openxmlformats.org/officeDocument/2006/relationships/image" Target="../media/image69.png"/><Relationship Id="rId9" Type="http://schemas.openxmlformats.org/officeDocument/2006/relationships/customXml" Target="../ink/ink65.xml"/><Relationship Id="rId14" Type="http://schemas.openxmlformats.org/officeDocument/2006/relationships/image" Target="../media/image8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customXml" Target="../ink/ink70.xml"/><Relationship Id="rId12" Type="http://schemas.openxmlformats.org/officeDocument/2006/relationships/customXml" Target="../ink/ink7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68.png"/><Relationship Id="rId5" Type="http://schemas.openxmlformats.org/officeDocument/2006/relationships/customXml" Target="../ink/ink69.xml"/><Relationship Id="rId15" Type="http://schemas.openxmlformats.org/officeDocument/2006/relationships/image" Target="../media/image94.png"/><Relationship Id="rId10" Type="http://schemas.openxmlformats.org/officeDocument/2006/relationships/image" Target="../media/image92.png"/><Relationship Id="rId4" Type="http://schemas.openxmlformats.org/officeDocument/2006/relationships/image" Target="../media/image89.png"/><Relationship Id="rId9" Type="http://schemas.openxmlformats.org/officeDocument/2006/relationships/customXml" Target="../ink/ink71.xml"/><Relationship Id="rId14" Type="http://schemas.openxmlformats.org/officeDocument/2006/relationships/customXml" Target="../ink/ink7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68.png"/><Relationship Id="rId7" Type="http://schemas.openxmlformats.org/officeDocument/2006/relationships/customXml" Target="../ink/ink7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customXml" Target="../ink/ink74.xml"/><Relationship Id="rId10" Type="http://schemas.openxmlformats.org/officeDocument/2006/relationships/image" Target="../media/image98.png"/><Relationship Id="rId4" Type="http://schemas.openxmlformats.org/officeDocument/2006/relationships/image" Target="../media/image95.png"/><Relationship Id="rId9" Type="http://schemas.openxmlformats.org/officeDocument/2006/relationships/customXml" Target="../ink/ink7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customXml" Target="../ink/ink1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customXml" Target="../ink/ink6.xml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7.png"/><Relationship Id="rId3" Type="http://schemas.openxmlformats.org/officeDocument/2006/relationships/customXml" Target="../ink/ink7.xml"/><Relationship Id="rId21" Type="http://schemas.openxmlformats.org/officeDocument/2006/relationships/customXml" Target="../ink/ink11.xml"/><Relationship Id="rId12" Type="http://schemas.openxmlformats.org/officeDocument/2006/relationships/customXml" Target="../ink/ink8.xml"/><Relationship Id="rId17" Type="http://schemas.openxmlformats.org/officeDocument/2006/relationships/image" Target="../media/image15.png"/><Relationship Id="rId2" Type="http://schemas.openxmlformats.org/officeDocument/2006/relationships/image" Target="../media/image12.png"/><Relationship Id="rId16" Type="http://schemas.openxmlformats.org/officeDocument/2006/relationships/image" Target="../media/image1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20.png"/><Relationship Id="rId15" Type="http://schemas.openxmlformats.org/officeDocument/2006/relationships/image" Target="../media/image14.png"/><Relationship Id="rId19" Type="http://schemas.openxmlformats.org/officeDocument/2006/relationships/customXml" Target="../ink/ink10.xml"/><Relationship Id="rId14" Type="http://schemas.openxmlformats.org/officeDocument/2006/relationships/customXml" Target="../ink/ink9.xml"/><Relationship Id="rId2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3.xml"/><Relationship Id="rId18" Type="http://schemas.openxmlformats.org/officeDocument/2006/relationships/image" Target="../media/image7.png"/><Relationship Id="rId3" Type="http://schemas.openxmlformats.org/officeDocument/2006/relationships/image" Target="../media/image18.png"/><Relationship Id="rId21" Type="http://schemas.openxmlformats.org/officeDocument/2006/relationships/image" Target="../media/image23.png"/><Relationship Id="rId12" Type="http://schemas.openxmlformats.org/officeDocument/2006/relationships/image" Target="../media/image20.png"/><Relationship Id="rId17" Type="http://schemas.openxmlformats.org/officeDocument/2006/relationships/image" Target="../media/image1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png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17.xml"/><Relationship Id="rId15" Type="http://schemas.openxmlformats.org/officeDocument/2006/relationships/customXml" Target="../ink/ink14.xml"/><Relationship Id="rId23" Type="http://schemas.openxmlformats.org/officeDocument/2006/relationships/image" Target="../media/image24.png"/><Relationship Id="rId19" Type="http://schemas.openxmlformats.org/officeDocument/2006/relationships/image" Target="../media/image19.png"/><Relationship Id="rId4" Type="http://schemas.openxmlformats.org/officeDocument/2006/relationships/customXml" Target="../ink/ink12.xml"/><Relationship Id="rId14" Type="http://schemas.openxmlformats.org/officeDocument/2006/relationships/image" Target="../media/image21.png"/><Relationship Id="rId22" Type="http://schemas.openxmlformats.org/officeDocument/2006/relationships/customXml" Target="../ink/ink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customXml" Target="../ink/ink22.xml"/><Relationship Id="rId3" Type="http://schemas.openxmlformats.org/officeDocument/2006/relationships/image" Target="../media/image7.png"/><Relationship Id="rId7" Type="http://schemas.openxmlformats.org/officeDocument/2006/relationships/customXml" Target="../ink/ink19.xml"/><Relationship Id="rId12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customXml" Target="../ink/ink21.xml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customXml" Target="../ink/ink20.xml"/><Relationship Id="rId1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customXml" Target="../ink/ink28.xml"/><Relationship Id="rId18" Type="http://schemas.openxmlformats.org/officeDocument/2006/relationships/customXml" Target="../ink/ink30.xml"/><Relationship Id="rId3" Type="http://schemas.openxmlformats.org/officeDocument/2006/relationships/image" Target="../media/image7.png"/><Relationship Id="rId21" Type="http://schemas.openxmlformats.org/officeDocument/2006/relationships/image" Target="../media/image42.png"/><Relationship Id="rId7" Type="http://schemas.openxmlformats.org/officeDocument/2006/relationships/customXml" Target="../ink/ink25.xml"/><Relationship Id="rId12" Type="http://schemas.openxmlformats.org/officeDocument/2006/relationships/image" Target="../media/image37.png"/><Relationship Id="rId17" Type="http://schemas.openxmlformats.org/officeDocument/2006/relationships/image" Target="../media/image40.png"/><Relationship Id="rId2" Type="http://schemas.openxmlformats.org/officeDocument/2006/relationships/image" Target="../media/image1.png"/><Relationship Id="rId16" Type="http://schemas.openxmlformats.org/officeDocument/2006/relationships/customXml" Target="../ink/ink29.xml"/><Relationship Id="rId20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customXml" Target="../ink/ink27.xml"/><Relationship Id="rId5" Type="http://schemas.openxmlformats.org/officeDocument/2006/relationships/customXml" Target="../ink/ink24.xml"/><Relationship Id="rId15" Type="http://schemas.openxmlformats.org/officeDocument/2006/relationships/image" Target="../media/image39.png"/><Relationship Id="rId10" Type="http://schemas.openxmlformats.org/officeDocument/2006/relationships/image" Target="../media/image36.png"/><Relationship Id="rId19" Type="http://schemas.openxmlformats.org/officeDocument/2006/relationships/image" Target="../media/image41.png"/><Relationship Id="rId4" Type="http://schemas.openxmlformats.org/officeDocument/2006/relationships/image" Target="../media/image33.png"/><Relationship Id="rId9" Type="http://schemas.openxmlformats.org/officeDocument/2006/relationships/customXml" Target="../ink/ink26.xml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2882751"/>
          </a:xfrm>
          <a:solidFill>
            <a:srgbClr val="279CB9"/>
          </a:solidFill>
        </p:spPr>
        <p:txBody>
          <a:bodyPr>
            <a:normAutofit/>
          </a:bodyPr>
          <a:lstStyle/>
          <a:p>
            <a:r>
              <a:rPr lang="fr-CH" b="1" dirty="0">
                <a:solidFill>
                  <a:schemeClr val="bg1"/>
                </a:solidFill>
              </a:rPr>
              <a:t>Comptes 2022</a:t>
            </a:r>
            <a:br>
              <a:rPr lang="fr-CH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Présentation à l’Assemblée communale ordinaire du 20.06.2023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752" cy="140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450912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/>
              <a:t>Courtedoux</a:t>
            </a:r>
            <a:r>
              <a:rPr lang="fr-CH" dirty="0"/>
              <a:t>, le 20.06.2023</a:t>
            </a:r>
          </a:p>
          <a:p>
            <a:endParaRPr lang="fr-CH" dirty="0"/>
          </a:p>
          <a:p>
            <a:r>
              <a:rPr lang="fr-CH" dirty="0"/>
              <a:t>D. Gatherat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1 / 9</a:t>
            </a:r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92C81DD-23DD-4583-BB65-A030046CA441}" type="datetime1">
              <a:rPr lang="fr-CH" smtClean="0"/>
              <a:t>19.06.2023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0924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C40C0-7729-757A-9BC1-164176D8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980728"/>
            <a:ext cx="8229600" cy="1143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/>
              <a:t>8113: Entretien autres terrains du PA Fr. 12’785 / budget Fr. 2’850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B1EDC4-C635-521A-CCC9-EC58AD92E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1040CA-4535-6851-EF13-8567C219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10</a:t>
            </a:fld>
            <a:endParaRPr lang="fr-CH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262CEE7F-6FE4-4A8D-E926-97C770F0968F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21" name="Titre 1">
              <a:extLst>
                <a:ext uri="{FF2B5EF4-FFF2-40B4-BE49-F238E27FC236}">
                  <a16:creationId xmlns:a16="http://schemas.microsoft.com/office/drawing/2014/main" id="{59F58455-44D7-1C5E-3DC8-8D98EF15861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22" name="Picture 3">
              <a:extLst>
                <a:ext uri="{FF2B5EF4-FFF2-40B4-BE49-F238E27FC236}">
                  <a16:creationId xmlns:a16="http://schemas.microsoft.com/office/drawing/2014/main" id="{6D42DF6F-1C32-5048-E6BB-5489C89053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14" name="Image 13">
            <a:extLst>
              <a:ext uri="{FF2B5EF4-FFF2-40B4-BE49-F238E27FC236}">
                <a16:creationId xmlns:a16="http://schemas.microsoft.com/office/drawing/2014/main" id="{A74B94AD-1711-4372-192E-F3A2FC4FB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978274"/>
            <a:ext cx="8343925" cy="901452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9DB8A75-35B6-3E61-EF87-E7BC8A1AA9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420888"/>
            <a:ext cx="8205927" cy="4145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Encre 2">
                <a:extLst>
                  <a:ext uri="{FF2B5EF4-FFF2-40B4-BE49-F238E27FC236}">
                    <a16:creationId xmlns:a16="http://schemas.microsoft.com/office/drawing/2014/main" id="{837C5FD7-4398-74AE-DDEE-29D52322FA56}"/>
                  </a:ext>
                </a:extLst>
              </p14:cNvPr>
              <p14:cNvContentPartPr/>
              <p14:nvPr/>
            </p14:nvContentPartPr>
            <p14:xfrm>
              <a:off x="4188023" y="3187898"/>
              <a:ext cx="579438" cy="36094"/>
            </p14:xfrm>
          </p:contentPart>
        </mc:Choice>
        <mc:Fallback xmlns="">
          <p:pic>
            <p:nvPicPr>
              <p:cNvPr id="3" name="Encre 2">
                <a:extLst>
                  <a:ext uri="{FF2B5EF4-FFF2-40B4-BE49-F238E27FC236}">
                    <a16:creationId xmlns:a16="http://schemas.microsoft.com/office/drawing/2014/main" id="{837C5FD7-4398-74AE-DDEE-29D52322FA5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34431" y="3081045"/>
                <a:ext cx="686981" cy="2501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BD0CD8EE-81D4-CA83-0A3E-151DBF471050}"/>
                  </a:ext>
                </a:extLst>
              </p14:cNvPr>
              <p14:cNvContentPartPr/>
              <p14:nvPr/>
            </p14:nvContentPartPr>
            <p14:xfrm>
              <a:off x="7331273" y="3187898"/>
              <a:ext cx="624092" cy="36171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BD0CD8EE-81D4-CA83-0A3E-151DBF47105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77317" y="3080818"/>
                <a:ext cx="731644" cy="25069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960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B73BA-0E81-AF74-D05B-BF615D29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700808"/>
            <a:ext cx="8064896" cy="144016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/>
              <a:t>9630: entretien courant - Bâtiments. Fr. 8’217 / budget Fr.  3’000</a:t>
            </a:r>
            <a:br>
              <a:rPr lang="fr-CH" sz="2400" dirty="0"/>
            </a:b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627117-B3CB-544E-07CA-70F0ED6E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713A1F-EB4B-EFD6-68C7-0137A2FA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11</a:t>
            </a:fld>
            <a:endParaRPr lang="fr-CH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7A98D92-E11A-B9CE-D585-6891EF328C02}"/>
              </a:ext>
            </a:extLst>
          </p:cNvPr>
          <p:cNvSpPr txBox="1"/>
          <p:nvPr/>
        </p:nvSpPr>
        <p:spPr>
          <a:xfrm>
            <a:off x="467544" y="3645024"/>
            <a:ext cx="907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/>
              <a:t>9990 : attribution à la réserve de politique budgétaire Fr. 200’000    budget Fr.  0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3DECA56-0BBB-3953-DBAE-CF6DEDF1C07B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21" name="Titre 1">
              <a:extLst>
                <a:ext uri="{FF2B5EF4-FFF2-40B4-BE49-F238E27FC236}">
                  <a16:creationId xmlns:a16="http://schemas.microsoft.com/office/drawing/2014/main" id="{63C6156F-7BFA-7785-349F-6CDB7A82F8AF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22" name="Picture 3">
              <a:extLst>
                <a:ext uri="{FF2B5EF4-FFF2-40B4-BE49-F238E27FC236}">
                  <a16:creationId xmlns:a16="http://schemas.microsoft.com/office/drawing/2014/main" id="{BF82DCB6-9A2E-3570-D674-F875F8565C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F1A0DD01-A642-794F-9A9A-7C70FBF86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28800"/>
            <a:ext cx="8205927" cy="41456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4F87A79-4A88-1BD5-2B40-E898A4E6F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72" y="4293096"/>
            <a:ext cx="8205927" cy="41456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2D86ABA6-8CF0-7FE6-8F81-F43981239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060848"/>
            <a:ext cx="8424936" cy="103386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131C9336-37A9-8FF3-B51E-38CBE715ED54}"/>
                  </a:ext>
                </a:extLst>
              </p14:cNvPr>
              <p14:cNvContentPartPr/>
              <p14:nvPr/>
            </p14:nvContentPartPr>
            <p14:xfrm>
              <a:off x="4175700" y="2727720"/>
              <a:ext cx="555480" cy="31320"/>
            </p14:xfrm>
          </p:contentPart>
        </mc:Choice>
        <mc:Fallback xmlns=""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131C9336-37A9-8FF3-B51E-38CBE715ED5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22060" y="2620080"/>
                <a:ext cx="66312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C1DC8ADD-F902-00DB-0159-13A73ED7FEBF}"/>
                  </a:ext>
                </a:extLst>
              </p14:cNvPr>
              <p14:cNvContentPartPr/>
              <p14:nvPr/>
            </p14:nvContentPartPr>
            <p14:xfrm>
              <a:off x="5791020" y="2776680"/>
              <a:ext cx="528120" cy="20880"/>
            </p14:xfrm>
          </p:contentPart>
        </mc:Choice>
        <mc:Fallback xmlns=""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C1DC8ADD-F902-00DB-0159-13A73ED7FEB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37380" y="2668680"/>
                <a:ext cx="63576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36D0A9DE-CE9E-A6ED-EAE7-59C75D500B25}"/>
                  </a:ext>
                </a:extLst>
              </p14:cNvPr>
              <p14:cNvContentPartPr/>
              <p14:nvPr/>
            </p14:nvContentPartPr>
            <p14:xfrm>
              <a:off x="7330020" y="2749320"/>
              <a:ext cx="568080" cy="55080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36D0A9DE-CE9E-A6ED-EAE7-59C75D500B2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76380" y="2641320"/>
                <a:ext cx="675720" cy="270720"/>
              </a:xfrm>
              <a:prstGeom prst="rect">
                <a:avLst/>
              </a:prstGeom>
            </p:spPr>
          </p:pic>
        </mc:Fallback>
      </mc:AlternateContent>
      <p:pic>
        <p:nvPicPr>
          <p:cNvPr id="26" name="Image 25">
            <a:extLst>
              <a:ext uri="{FF2B5EF4-FFF2-40B4-BE49-F238E27FC236}">
                <a16:creationId xmlns:a16="http://schemas.microsoft.com/office/drawing/2014/main" id="{6F8ECC6E-2868-2419-827A-322D971806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7544" y="4797152"/>
            <a:ext cx="8424936" cy="74693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6999C541-964C-9CEE-A126-47E4E1A3A3B9}"/>
                  </a:ext>
                </a:extLst>
              </p14:cNvPr>
              <p14:cNvContentPartPr/>
              <p14:nvPr/>
            </p14:nvContentPartPr>
            <p14:xfrm>
              <a:off x="4000380" y="5164560"/>
              <a:ext cx="738720" cy="47520"/>
            </p14:xfrm>
          </p:contentPart>
        </mc:Choice>
        <mc:Fallback xmlns=""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6999C541-964C-9CEE-A126-47E4E1A3A3B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46380" y="5056920"/>
                <a:ext cx="84636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8A6DE015-DD0E-0AAD-57F3-937B77B5A917}"/>
                  </a:ext>
                </a:extLst>
              </p14:cNvPr>
              <p14:cNvContentPartPr/>
              <p14:nvPr/>
            </p14:nvContentPartPr>
            <p14:xfrm>
              <a:off x="7208340" y="5181120"/>
              <a:ext cx="716040" cy="16920"/>
            </p14:xfrm>
          </p:contentPart>
        </mc:Choice>
        <mc:Fallback xmlns=""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8A6DE015-DD0E-0AAD-57F3-937B77B5A91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54700" y="5073120"/>
                <a:ext cx="823680" cy="23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864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0EB2C-24FA-B585-41BE-A950C06D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08" y="980728"/>
            <a:ext cx="8229600" cy="576064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400" dirty="0"/>
              <a:t>341 : Culture, sports Fr. 56’617 / budget Fr.  32’000</a:t>
            </a:r>
            <a:br>
              <a:rPr lang="fr-CH" sz="2200" dirty="0"/>
            </a:br>
            <a:br>
              <a:rPr lang="fr-CH" sz="1300" dirty="0"/>
            </a:br>
            <a:r>
              <a:rPr lang="fr-CH" sz="2400" dirty="0"/>
              <a:t>Total culture – sports Fr. 81’732 / budget Fr. 64’880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9EFDB-7997-113C-D678-4D07E0F29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789040"/>
            <a:ext cx="7299365" cy="864096"/>
          </a:xfrm>
        </p:spPr>
        <p:txBody>
          <a:bodyPr>
            <a:normAutofit/>
          </a:bodyPr>
          <a:lstStyle/>
          <a:p>
            <a:r>
              <a:rPr lang="fr-CH" sz="2200" dirty="0"/>
              <a:t>615: Routes communales. Fr. 250’256 / budget Fr.  232’654</a:t>
            </a:r>
          </a:p>
          <a:p>
            <a:pPr marL="0" indent="0">
              <a:buNone/>
            </a:pPr>
            <a:r>
              <a:rPr lang="fr-CH" sz="2200" dirty="0"/>
              <a:t>      Total Trafic et télécom. Fr. 263’362 / budget Fr. 247’754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F20995-5A4E-DEFF-8B6B-9EE6F4B60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C3043F-E06A-5539-437F-0183DFA9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12</a:t>
            </a:fld>
            <a:endParaRPr lang="fr-CH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274C8747-DA98-F9E7-40C1-574D0F550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2205949"/>
            <a:ext cx="8137276" cy="138180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07EA242-A5A6-8D66-A782-DDA955B1E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157192"/>
            <a:ext cx="8352928" cy="954935"/>
          </a:xfrm>
          <a:prstGeom prst="rect">
            <a:avLst/>
          </a:prstGeom>
        </p:spPr>
      </p:pic>
      <p:grpSp>
        <p:nvGrpSpPr>
          <p:cNvPr id="33" name="Groupe 32">
            <a:extLst>
              <a:ext uri="{FF2B5EF4-FFF2-40B4-BE49-F238E27FC236}">
                <a16:creationId xmlns:a16="http://schemas.microsoft.com/office/drawing/2014/main" id="{D51B5764-41B1-9AFA-849F-6340426213FD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34" name="Titre 1">
              <a:extLst>
                <a:ext uri="{FF2B5EF4-FFF2-40B4-BE49-F238E27FC236}">
                  <a16:creationId xmlns:a16="http://schemas.microsoft.com/office/drawing/2014/main" id="{6B72C53A-7D72-0629-2480-C3387A7A9E14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35" name="Picture 3">
              <a:extLst>
                <a:ext uri="{FF2B5EF4-FFF2-40B4-BE49-F238E27FC236}">
                  <a16:creationId xmlns:a16="http://schemas.microsoft.com/office/drawing/2014/main" id="{3268153E-F502-147A-1CE1-3593367C8D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C269B82A-102E-137A-CDB3-E0E71C00B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672" y="1772816"/>
            <a:ext cx="8151360" cy="41180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A6EB8830-74DC-43D0-FEC4-024D65816CB2}"/>
                  </a:ext>
                </a:extLst>
              </p14:cNvPr>
              <p14:cNvContentPartPr/>
              <p14:nvPr/>
            </p14:nvContentPartPr>
            <p14:xfrm>
              <a:off x="4114500" y="2978640"/>
              <a:ext cx="627120" cy="2880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A6EB8830-74DC-43D0-FEC4-024D65816C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60860" y="2871000"/>
                <a:ext cx="73476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78D502CE-C290-F04F-D9AF-46AC2A0BA86B}"/>
                  </a:ext>
                </a:extLst>
              </p14:cNvPr>
              <p14:cNvContentPartPr/>
              <p14:nvPr/>
            </p14:nvContentPartPr>
            <p14:xfrm>
              <a:off x="5745300" y="3001680"/>
              <a:ext cx="563400" cy="2376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78D502CE-C290-F04F-D9AF-46AC2A0BA8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91660" y="2893680"/>
                <a:ext cx="67104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54B544BB-58EE-DAEE-BC18-6ED32616FCD3}"/>
                  </a:ext>
                </a:extLst>
              </p14:cNvPr>
              <p14:cNvContentPartPr/>
              <p14:nvPr/>
            </p14:nvContentPartPr>
            <p14:xfrm>
              <a:off x="7238940" y="3044880"/>
              <a:ext cx="651600" cy="324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54B544BB-58EE-DAEE-BC18-6ED32616FCD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84940" y="2936880"/>
                <a:ext cx="75924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F200AC91-7825-31CF-74B0-36645E5A2527}"/>
                  </a:ext>
                </a:extLst>
              </p14:cNvPr>
              <p14:cNvContentPartPr/>
              <p14:nvPr/>
            </p14:nvContentPartPr>
            <p14:xfrm>
              <a:off x="4152660" y="3390840"/>
              <a:ext cx="616680" cy="4608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F200AC91-7825-31CF-74B0-36645E5A25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99020" y="3282840"/>
                <a:ext cx="72432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2935F13D-822E-BF74-0DE7-A030208E38C1}"/>
                  </a:ext>
                </a:extLst>
              </p14:cNvPr>
              <p14:cNvContentPartPr/>
              <p14:nvPr/>
            </p14:nvContentPartPr>
            <p14:xfrm>
              <a:off x="5806500" y="3313800"/>
              <a:ext cx="548280" cy="6948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2935F13D-822E-BF74-0DE7-A030208E38C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52500" y="3206160"/>
                <a:ext cx="65592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44716331-EE35-883D-27DE-1C51BF87BB92}"/>
                  </a:ext>
                </a:extLst>
              </p14:cNvPr>
              <p14:cNvContentPartPr/>
              <p14:nvPr/>
            </p14:nvContentPartPr>
            <p14:xfrm>
              <a:off x="7314900" y="3351600"/>
              <a:ext cx="617040" cy="39600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44716331-EE35-883D-27DE-1C51BF87BB9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261260" y="3243600"/>
                <a:ext cx="724680" cy="255240"/>
              </a:xfrm>
              <a:prstGeom prst="rect">
                <a:avLst/>
              </a:prstGeom>
            </p:spPr>
          </p:pic>
        </mc:Fallback>
      </mc:AlternateContent>
      <p:pic>
        <p:nvPicPr>
          <p:cNvPr id="25" name="Image 24">
            <a:extLst>
              <a:ext uri="{FF2B5EF4-FFF2-40B4-BE49-F238E27FC236}">
                <a16:creationId xmlns:a16="http://schemas.microsoft.com/office/drawing/2014/main" id="{349CEB1F-261D-0A54-63C7-E31AA3B708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28" y="4725144"/>
            <a:ext cx="8151360" cy="41180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0FFDAC5A-8A04-AA84-3F94-C07630482238}"/>
                  </a:ext>
                </a:extLst>
              </p14:cNvPr>
              <p14:cNvContentPartPr/>
              <p14:nvPr/>
            </p14:nvContentPartPr>
            <p14:xfrm>
              <a:off x="4053660" y="5515920"/>
              <a:ext cx="639720" cy="16200"/>
            </p14:xfrm>
          </p:contentPart>
        </mc:Choice>
        <mc:Fallback xmlns=""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0FFDAC5A-8A04-AA84-3F94-C0763048223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999660" y="5407920"/>
                <a:ext cx="74736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CCC83E81-2093-2BD8-D040-74B853D54A9F}"/>
                  </a:ext>
                </a:extLst>
              </p14:cNvPr>
              <p14:cNvContentPartPr/>
              <p14:nvPr/>
            </p14:nvContentPartPr>
            <p14:xfrm>
              <a:off x="5653860" y="5501520"/>
              <a:ext cx="563400" cy="16920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CCC83E81-2093-2BD8-D040-74B853D54A9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599860" y="5393520"/>
                <a:ext cx="67104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9AA7B9BE-99E1-0981-C7E4-6657C2E59C31}"/>
                  </a:ext>
                </a:extLst>
              </p14:cNvPr>
              <p14:cNvContentPartPr/>
              <p14:nvPr/>
            </p14:nvContentPartPr>
            <p14:xfrm>
              <a:off x="7147140" y="5509080"/>
              <a:ext cx="693000" cy="360"/>
            </p14:xfrm>
          </p:contentPart>
        </mc:Choice>
        <mc:Fallback xmlns=""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9AA7B9BE-99E1-0981-C7E4-6657C2E59C3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93500" y="5401080"/>
                <a:ext cx="8006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D0728B58-D1DA-1896-1C67-FB1E34268BF0}"/>
                  </a:ext>
                </a:extLst>
              </p14:cNvPr>
              <p14:cNvContentPartPr/>
              <p14:nvPr/>
            </p14:nvContentPartPr>
            <p14:xfrm>
              <a:off x="4023060" y="5882400"/>
              <a:ext cx="670320" cy="30960"/>
            </p14:xfrm>
          </p:contentPart>
        </mc:Choice>
        <mc:Fallback xmlns=""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D0728B58-D1DA-1896-1C67-FB1E34268BF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969420" y="5774400"/>
                <a:ext cx="7779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0F9362B6-1A5D-57D3-B9EC-6F3F12559645}"/>
                  </a:ext>
                </a:extLst>
              </p14:cNvPr>
              <p14:cNvContentPartPr/>
              <p14:nvPr/>
            </p14:nvContentPartPr>
            <p14:xfrm>
              <a:off x="5661420" y="5859720"/>
              <a:ext cx="563400" cy="360"/>
            </p14:xfrm>
          </p:contentPart>
        </mc:Choice>
        <mc:Fallback xmlns=""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0F9362B6-1A5D-57D3-B9EC-6F3F1255964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07780" y="5751720"/>
                <a:ext cx="671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B4D6367E-059B-035A-1CE4-D74714B44F6D}"/>
                  </a:ext>
                </a:extLst>
              </p14:cNvPr>
              <p14:cNvContentPartPr/>
              <p14:nvPr/>
            </p14:nvContentPartPr>
            <p14:xfrm>
              <a:off x="7238940" y="5851800"/>
              <a:ext cx="617040" cy="30960"/>
            </p14:xfrm>
          </p:contentPart>
        </mc:Choice>
        <mc:Fallback xmlns=""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B4D6367E-059B-035A-1CE4-D74714B44F6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84940" y="5744160"/>
                <a:ext cx="724680" cy="24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2573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CCC45-7082-1EAB-4296-29B038EDF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1628800"/>
            <a:ext cx="8734424" cy="1143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200" dirty="0"/>
              <a:t>811: Administration, exécution et contrôle Fr. 53’629 budget Fr.  46’660</a:t>
            </a:r>
            <a:br>
              <a:rPr lang="fr-CH" sz="2200" dirty="0"/>
            </a:br>
            <a:endParaRPr lang="fr-CH" sz="22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AB1C3-B537-DC96-B842-5464324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4F284C-7ED8-D6E6-2ECE-7A16693C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13</a:t>
            </a:fld>
            <a:endParaRPr lang="fr-CH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9574BFEB-B9B5-79CE-ADCC-D301E0568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898157"/>
            <a:ext cx="8208912" cy="10616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FECB48CE-EB6D-8BC1-D1F8-C8DF2E4ADEF6}"/>
                  </a:ext>
                </a:extLst>
              </p14:cNvPr>
              <p14:cNvContentPartPr/>
              <p14:nvPr/>
            </p14:nvContentPartPr>
            <p14:xfrm>
              <a:off x="4146059" y="3268144"/>
              <a:ext cx="615240" cy="36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FECB48CE-EB6D-8BC1-D1F8-C8DF2E4ADE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2419" y="3160504"/>
                <a:ext cx="7228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27AE389F-7D60-2496-D96F-7A5A87023DF4}"/>
                  </a:ext>
                </a:extLst>
              </p14:cNvPr>
              <p14:cNvContentPartPr/>
              <p14:nvPr/>
            </p14:nvContentPartPr>
            <p14:xfrm>
              <a:off x="5803139" y="3268144"/>
              <a:ext cx="533520" cy="36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27AE389F-7D60-2496-D96F-7A5A87023D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49139" y="3160504"/>
                <a:ext cx="6411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DC804030-C5DD-FCE7-02CB-8BE5AF0BAED1}"/>
                  </a:ext>
                </a:extLst>
              </p14:cNvPr>
              <p14:cNvContentPartPr/>
              <p14:nvPr/>
            </p14:nvContentPartPr>
            <p14:xfrm>
              <a:off x="7360139" y="3250144"/>
              <a:ext cx="578880" cy="360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DC804030-C5DD-FCE7-02CB-8BE5AF0BAED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06499" y="3142144"/>
                <a:ext cx="68652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e 17">
            <a:extLst>
              <a:ext uri="{FF2B5EF4-FFF2-40B4-BE49-F238E27FC236}">
                <a16:creationId xmlns:a16="http://schemas.microsoft.com/office/drawing/2014/main" id="{88A631DA-5021-5C0C-5E4B-BB452E44C098}"/>
              </a:ext>
            </a:extLst>
          </p:cNvPr>
          <p:cNvGrpSpPr/>
          <p:nvPr/>
        </p:nvGrpSpPr>
        <p:grpSpPr>
          <a:xfrm>
            <a:off x="0" y="2021"/>
            <a:ext cx="9144000" cy="1080120"/>
            <a:chOff x="0" y="86487"/>
            <a:chExt cx="9144000" cy="1080120"/>
          </a:xfrm>
        </p:grpSpPr>
        <p:sp>
          <p:nvSpPr>
            <p:cNvPr id="19" name="Titre 1">
              <a:extLst>
                <a:ext uri="{FF2B5EF4-FFF2-40B4-BE49-F238E27FC236}">
                  <a16:creationId xmlns:a16="http://schemas.microsoft.com/office/drawing/2014/main" id="{E5F98BE4-A35A-C03D-5D72-A80CE44B7AE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20" name="Picture 3">
              <a:extLst>
                <a:ext uri="{FF2B5EF4-FFF2-40B4-BE49-F238E27FC236}">
                  <a16:creationId xmlns:a16="http://schemas.microsoft.com/office/drawing/2014/main" id="{237866D3-0806-B14C-11B6-41339BDAAE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540431FE-E930-6845-AEB6-B9CBD599F4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5204" y="2420888"/>
            <a:ext cx="8151360" cy="41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68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A6DCBD-AD73-747A-812B-9CC83CBEC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200" dirty="0"/>
              <a:t>Il n’y a eu que Fr. 360’000.– d’investissements sur les Fr. 1’323’000.– budgétisés. </a:t>
            </a:r>
          </a:p>
          <a:p>
            <a:pPr marL="0" indent="0">
              <a:buNone/>
              <a:tabLst>
                <a:tab pos="354013" algn="l"/>
              </a:tabLst>
            </a:pPr>
            <a:r>
              <a:rPr lang="fr-CH" sz="2200" dirty="0"/>
              <a:t>	C’est principalement les travaux de la Grange et la route de 	La Combatte qui ont été reportés.</a:t>
            </a:r>
            <a:endParaRPr lang="fr-CH" sz="2200" dirty="0">
              <a:cs typeface="Calibri"/>
            </a:endParaRPr>
          </a:p>
          <a:p>
            <a:endParaRPr lang="fr-CH" sz="22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5AC8AC-FABA-C21F-37EF-071321B7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3DE668-1255-DC70-7F81-D1D77C6D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14</a:t>
            </a:fld>
            <a:endParaRPr lang="fr-CH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3A7F897D-DC12-063B-6FBC-67B7C14D25FB}"/>
              </a:ext>
            </a:extLst>
          </p:cNvPr>
          <p:cNvGrpSpPr/>
          <p:nvPr/>
        </p:nvGrpSpPr>
        <p:grpSpPr>
          <a:xfrm>
            <a:off x="0" y="0"/>
            <a:ext cx="9144000" cy="1080120"/>
            <a:chOff x="0" y="86487"/>
            <a:chExt cx="9144000" cy="1080120"/>
          </a:xfrm>
        </p:grpSpPr>
        <p:sp>
          <p:nvSpPr>
            <p:cNvPr id="13" name="Titre 1">
              <a:extLst>
                <a:ext uri="{FF2B5EF4-FFF2-40B4-BE49-F238E27FC236}">
                  <a16:creationId xmlns:a16="http://schemas.microsoft.com/office/drawing/2014/main" id="{284B97A1-77D8-3DBB-FC75-2030F5FEE19F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4. Compte des investissements</a:t>
              </a:r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F336C238-2F50-B4B5-BA0E-5F1E46B7F7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448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F6FB547C-84BE-3B9B-905E-4330A6E42C80}"/>
                  </a:ext>
                </a:extLst>
              </p14:cNvPr>
              <p14:cNvContentPartPr/>
              <p14:nvPr/>
            </p14:nvContentPartPr>
            <p14:xfrm>
              <a:off x="7238790" y="5247960"/>
              <a:ext cx="666000" cy="4824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F6FB547C-84BE-3B9B-905E-4330A6E42C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84790" y="5139960"/>
                <a:ext cx="77364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59878F25-4F6F-6C22-531F-3482CFEAB394}"/>
                  </a:ext>
                </a:extLst>
              </p14:cNvPr>
              <p14:cNvContentPartPr/>
              <p14:nvPr/>
            </p14:nvContentPartPr>
            <p14:xfrm>
              <a:off x="4067944" y="5229200"/>
              <a:ext cx="590040" cy="36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59878F25-4F6F-6C22-531F-3482CFEAB3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13944" y="5121200"/>
                <a:ext cx="6976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BA34C56A-9F5C-DEE9-AC6B-76511FC34D80}"/>
                  </a:ext>
                </a:extLst>
              </p14:cNvPr>
              <p14:cNvContentPartPr/>
              <p14:nvPr/>
            </p14:nvContentPartPr>
            <p14:xfrm>
              <a:off x="5610150" y="5266680"/>
              <a:ext cx="675360" cy="3924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BA34C56A-9F5C-DEE9-AC6B-76511FC34D8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56150" y="5159040"/>
                <a:ext cx="783000" cy="2548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33D5D9-5B3B-32EF-4844-4D649C8B5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32" y="1052737"/>
            <a:ext cx="8580064" cy="7920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H" sz="2200" dirty="0"/>
              <a:t>0292: Immeubles et installations. Fr. 12’048 / budget Fr. 400’000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72C2A2-B4B0-1642-D070-880AD4F4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D75A99-24F7-2FE9-C117-70280175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15</a:t>
            </a:fld>
            <a:endParaRPr lang="fr-CH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0A76589-8BE2-12AC-3329-72C1433AA8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844824"/>
            <a:ext cx="8510944" cy="4255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B2E838C7-1C1F-79F1-D614-1A3018E85F4A}"/>
                  </a:ext>
                </a:extLst>
              </p14:cNvPr>
              <p14:cNvContentPartPr/>
              <p14:nvPr/>
            </p14:nvContentPartPr>
            <p14:xfrm>
              <a:off x="4114710" y="4028610"/>
              <a:ext cx="580320" cy="19800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B2E838C7-1C1F-79F1-D614-1A3018E85F4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60710" y="3920970"/>
                <a:ext cx="68796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B60F4ADA-572F-0362-F14E-58595E68FA4B}"/>
                  </a:ext>
                </a:extLst>
              </p14:cNvPr>
              <p14:cNvContentPartPr/>
              <p14:nvPr/>
            </p14:nvContentPartPr>
            <p14:xfrm>
              <a:off x="5686470" y="3980730"/>
              <a:ext cx="666000" cy="4860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B60F4ADA-572F-0362-F14E-58595E68FA4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32470" y="3873090"/>
                <a:ext cx="77364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EC3D940D-5B5E-F7D2-A9D4-1737ED136651}"/>
                  </a:ext>
                </a:extLst>
              </p14:cNvPr>
              <p14:cNvContentPartPr/>
              <p14:nvPr/>
            </p14:nvContentPartPr>
            <p14:xfrm>
              <a:off x="7229430" y="4037610"/>
              <a:ext cx="666360" cy="29880"/>
            </p14:xfrm>
          </p:contentPart>
        </mc:Choice>
        <mc:Fallback xmlns=""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EC3D940D-5B5E-F7D2-A9D4-1737ED13665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75430" y="3929970"/>
                <a:ext cx="774000" cy="245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" name="Groupe 1">
            <a:extLst>
              <a:ext uri="{FF2B5EF4-FFF2-40B4-BE49-F238E27FC236}">
                <a16:creationId xmlns:a16="http://schemas.microsoft.com/office/drawing/2014/main" id="{5B31C31E-D820-6521-D72B-AB712A4E6241}"/>
              </a:ext>
            </a:extLst>
          </p:cNvPr>
          <p:cNvGrpSpPr/>
          <p:nvPr/>
        </p:nvGrpSpPr>
        <p:grpSpPr>
          <a:xfrm>
            <a:off x="0" y="0"/>
            <a:ext cx="9144000" cy="1080120"/>
            <a:chOff x="0" y="86487"/>
            <a:chExt cx="9144000" cy="1080120"/>
          </a:xfrm>
        </p:grpSpPr>
        <p:sp>
          <p:nvSpPr>
            <p:cNvPr id="9" name="Titre 1">
              <a:extLst>
                <a:ext uri="{FF2B5EF4-FFF2-40B4-BE49-F238E27FC236}">
                  <a16:creationId xmlns:a16="http://schemas.microsoft.com/office/drawing/2014/main" id="{DB6F4E5D-5CBC-D332-FB41-8225432F5A9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4. Compte des investissements</a:t>
              </a:r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C59AAF7F-AC76-6314-4861-DA385D04A7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2547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8D5E4-149B-EF57-26F1-6931A38AA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80728"/>
            <a:ext cx="8784976" cy="79208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/>
              <a:t>2128: Immeubles, locaux, installations Fr. 101’988 / budget Fr. 120’000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F5C423-513F-69B1-5671-D22028DE5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6DB69A-B7BE-4BD9-8B6C-6AEF0B41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16</a:t>
            </a:fld>
            <a:endParaRPr lang="fr-CH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296D3C1-03B7-3D51-873F-BF9BA158F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72" y="2276872"/>
            <a:ext cx="8211665" cy="345638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899C7A03-2A1B-8B66-250F-F0E5CC218257}"/>
                  </a:ext>
                </a:extLst>
              </p14:cNvPr>
              <p14:cNvContentPartPr/>
              <p14:nvPr/>
            </p14:nvContentPartPr>
            <p14:xfrm>
              <a:off x="4048110" y="5332530"/>
              <a:ext cx="780480" cy="58680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899C7A03-2A1B-8B66-250F-F0E5CC21825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4110" y="5224530"/>
                <a:ext cx="88812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9EF9D515-F8EA-C40A-E715-4D56960C99B2}"/>
                  </a:ext>
                </a:extLst>
              </p14:cNvPr>
              <p14:cNvContentPartPr/>
              <p14:nvPr/>
            </p14:nvContentPartPr>
            <p14:xfrm>
              <a:off x="5733990" y="5371770"/>
              <a:ext cx="646920" cy="972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9EF9D515-F8EA-C40A-E715-4D56960C99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9990" y="5264130"/>
                <a:ext cx="75456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4689E9A-E1C2-0A67-6EFF-54C55DC3CB81}"/>
                  </a:ext>
                </a:extLst>
              </p14:cNvPr>
              <p14:cNvContentPartPr/>
              <p14:nvPr/>
            </p14:nvContentPartPr>
            <p14:xfrm>
              <a:off x="7305750" y="5352690"/>
              <a:ext cx="743400" cy="2916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4689E9A-E1C2-0A67-6EFF-54C55DC3CB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51750" y="5245050"/>
                <a:ext cx="851040" cy="2448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oupe 2">
            <a:extLst>
              <a:ext uri="{FF2B5EF4-FFF2-40B4-BE49-F238E27FC236}">
                <a16:creationId xmlns:a16="http://schemas.microsoft.com/office/drawing/2014/main" id="{2F7D5561-D343-D1A3-4183-38CF64E7F87E}"/>
              </a:ext>
            </a:extLst>
          </p:cNvPr>
          <p:cNvGrpSpPr/>
          <p:nvPr/>
        </p:nvGrpSpPr>
        <p:grpSpPr>
          <a:xfrm>
            <a:off x="0" y="0"/>
            <a:ext cx="9144000" cy="1080120"/>
            <a:chOff x="0" y="86487"/>
            <a:chExt cx="9144000" cy="1080120"/>
          </a:xfrm>
        </p:grpSpPr>
        <p:sp>
          <p:nvSpPr>
            <p:cNvPr id="6" name="Titre 1">
              <a:extLst>
                <a:ext uri="{FF2B5EF4-FFF2-40B4-BE49-F238E27FC236}">
                  <a16:creationId xmlns:a16="http://schemas.microsoft.com/office/drawing/2014/main" id="{EC7D37B9-5FD1-2A0C-CE39-53D189BB3D1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4. Compte des investissements</a:t>
              </a:r>
            </a:p>
          </p:txBody>
        </p:sp>
        <p:pic>
          <p:nvPicPr>
            <p:cNvPr id="10" name="Picture 3">
              <a:extLst>
                <a:ext uri="{FF2B5EF4-FFF2-40B4-BE49-F238E27FC236}">
                  <a16:creationId xmlns:a16="http://schemas.microsoft.com/office/drawing/2014/main" id="{2F6DFC9E-EB08-50D1-E6FD-7E65998ED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281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D7B12-D4DD-6503-3486-0922ACAE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908720"/>
            <a:ext cx="8229600" cy="1143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200" dirty="0"/>
              <a:t>6150 : Aménagement Combatte. Fr. 14’918 / budget Fr. 350’000</a:t>
            </a:r>
            <a:br>
              <a:rPr lang="fr-CH" sz="2200" dirty="0"/>
            </a:br>
            <a:r>
              <a:rPr lang="fr-CH" sz="2200" dirty="0"/>
              <a:t>6156 : Adaptation marquage circulation Fr. 13’428/budget Fr.45’000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43580-1A20-8FCB-4DDA-52FE7453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E2BC23-E499-E3E1-D8AC-F6BD8986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17</a:t>
            </a:fld>
            <a:endParaRPr lang="fr-CH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A04CB427-3A80-43F4-6522-2947EC2ABC9A}"/>
              </a:ext>
            </a:extLst>
          </p:cNvPr>
          <p:cNvGrpSpPr/>
          <p:nvPr/>
        </p:nvGrpSpPr>
        <p:grpSpPr>
          <a:xfrm>
            <a:off x="0" y="0"/>
            <a:ext cx="9144000" cy="1080120"/>
            <a:chOff x="0" y="86487"/>
            <a:chExt cx="9144000" cy="1080120"/>
          </a:xfrm>
        </p:grpSpPr>
        <p:sp>
          <p:nvSpPr>
            <p:cNvPr id="7" name="Titre 1">
              <a:extLst>
                <a:ext uri="{FF2B5EF4-FFF2-40B4-BE49-F238E27FC236}">
                  <a16:creationId xmlns:a16="http://schemas.microsoft.com/office/drawing/2014/main" id="{E9B4D5CA-1DA5-84D8-2294-0DC009A450EF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4. Compte des investissements</a:t>
              </a:r>
            </a:p>
          </p:txBody>
        </p:sp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C59614F7-0FE5-3A1C-7A6E-99D539CD9E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21" name="Image 20">
            <a:extLst>
              <a:ext uri="{FF2B5EF4-FFF2-40B4-BE49-F238E27FC236}">
                <a16:creationId xmlns:a16="http://schemas.microsoft.com/office/drawing/2014/main" id="{33034E09-A5C0-1851-9C85-1AEB1759D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61" y="2431063"/>
            <a:ext cx="8160603" cy="428036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BD7FE86-06DD-0C6F-2E10-FEB8419CE2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88" y="3068960"/>
            <a:ext cx="8307053" cy="30587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F810538E-BD8C-B8C0-46C5-1F8F45C4F3AF}"/>
                  </a:ext>
                </a:extLst>
              </p14:cNvPr>
              <p14:cNvContentPartPr/>
              <p14:nvPr/>
            </p14:nvContentPartPr>
            <p14:xfrm>
              <a:off x="4123851" y="4599140"/>
              <a:ext cx="578520" cy="29160"/>
            </p14:xfrm>
          </p:contentPart>
        </mc:Choice>
        <mc:Fallback xmlns=""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F810538E-BD8C-B8C0-46C5-1F8F45C4F3A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69851" y="4491140"/>
                <a:ext cx="68616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C6975435-62A6-BC45-42D4-E9EE280D8ABE}"/>
                  </a:ext>
                </a:extLst>
              </p14:cNvPr>
              <p14:cNvContentPartPr/>
              <p14:nvPr/>
            </p14:nvContentPartPr>
            <p14:xfrm>
              <a:off x="5616771" y="4645940"/>
              <a:ext cx="699480" cy="19440"/>
            </p14:xfrm>
          </p:contentPart>
        </mc:Choice>
        <mc:Fallback xmlns=""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C6975435-62A6-BC45-42D4-E9EE280D8AB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63131" y="4538300"/>
                <a:ext cx="80712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A3C6D07D-9685-C43C-1DB4-309E38318BC6}"/>
                  </a:ext>
                </a:extLst>
              </p14:cNvPr>
              <p14:cNvContentPartPr/>
              <p14:nvPr/>
            </p14:nvContentPartPr>
            <p14:xfrm>
              <a:off x="7258731" y="4654940"/>
              <a:ext cx="774000" cy="21960"/>
            </p14:xfrm>
          </p:contentPart>
        </mc:Choice>
        <mc:Fallback xmlns=""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A3C6D07D-9685-C43C-1DB4-309E38318B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05091" y="4547300"/>
                <a:ext cx="88164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9BB5A117-F5CF-46FE-AD16-CD88C733C0D5}"/>
                  </a:ext>
                </a:extLst>
              </p14:cNvPr>
              <p14:cNvContentPartPr/>
              <p14:nvPr/>
            </p14:nvContentPartPr>
            <p14:xfrm>
              <a:off x="4217451" y="5654300"/>
              <a:ext cx="549720" cy="360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9BB5A117-F5CF-46FE-AD16-CD88C733C0D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63451" y="5546660"/>
                <a:ext cx="6573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C91E6523-16FD-3663-5AC5-05674C24330D}"/>
                  </a:ext>
                </a:extLst>
              </p14:cNvPr>
              <p14:cNvContentPartPr/>
              <p14:nvPr/>
            </p14:nvContentPartPr>
            <p14:xfrm>
              <a:off x="5775531" y="5663300"/>
              <a:ext cx="596520" cy="19440"/>
            </p14:xfrm>
          </p:contentPart>
        </mc:Choice>
        <mc:Fallback xmlns=""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C91E6523-16FD-3663-5AC5-05674C24330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21891" y="5555300"/>
                <a:ext cx="70416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3D2E75CC-3050-4697-AEED-8C3F29B52551}"/>
                  </a:ext>
                </a:extLst>
              </p14:cNvPr>
              <p14:cNvContentPartPr/>
              <p14:nvPr/>
            </p14:nvContentPartPr>
            <p14:xfrm>
              <a:off x="7324611" y="5662940"/>
              <a:ext cx="624240" cy="20160"/>
            </p14:xfrm>
          </p:contentPart>
        </mc:Choice>
        <mc:Fallback xmlns=""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3D2E75CC-3050-4697-AEED-8C3F29B5255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270611" y="5555300"/>
                <a:ext cx="731880" cy="23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1050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A9B4D-B5F2-92AF-1C41-EA29B932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63" y="908720"/>
            <a:ext cx="8229600" cy="504056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200" dirty="0"/>
              <a:t>7100 : Approvisionnement en eau Fr. 54’365 / budget Fr. 165’000</a:t>
            </a:r>
            <a:br>
              <a:rPr lang="fr-CH" sz="2200" dirty="0"/>
            </a:br>
            <a:endParaRPr lang="fr-CH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AF1AA7-87C7-369F-ACE9-2BBDB0A14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933056"/>
            <a:ext cx="8229600" cy="432048"/>
          </a:xfrm>
        </p:spPr>
        <p:txBody>
          <a:bodyPr>
            <a:normAutofit fontScale="32500" lnSpcReduction="20000"/>
          </a:bodyPr>
          <a:lstStyle/>
          <a:p>
            <a:r>
              <a:rPr lang="fr-CH" sz="5500" dirty="0"/>
              <a:t>7200 : Assainissement des eaux Fr. 73’112 / budget Fr. 133’200</a:t>
            </a:r>
            <a:br>
              <a:rPr lang="fr-CH" sz="2200" dirty="0"/>
            </a:br>
            <a:endParaRPr lang="fr-CH" sz="22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E8C3E1-6CF9-B16F-1539-3E646B26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E7A48B-3801-0931-B798-3ACC89DC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18</a:t>
            </a:fld>
            <a:endParaRPr lang="fr-CH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9A2DF836-7776-7691-C707-06CC5EC42768}"/>
              </a:ext>
            </a:extLst>
          </p:cNvPr>
          <p:cNvGrpSpPr/>
          <p:nvPr/>
        </p:nvGrpSpPr>
        <p:grpSpPr>
          <a:xfrm>
            <a:off x="0" y="-238125"/>
            <a:ext cx="9144000" cy="1080120"/>
            <a:chOff x="0" y="86487"/>
            <a:chExt cx="9144000" cy="1080120"/>
          </a:xfrm>
        </p:grpSpPr>
        <p:sp>
          <p:nvSpPr>
            <p:cNvPr id="7" name="Titre 1">
              <a:extLst>
                <a:ext uri="{FF2B5EF4-FFF2-40B4-BE49-F238E27FC236}">
                  <a16:creationId xmlns:a16="http://schemas.microsoft.com/office/drawing/2014/main" id="{D980A0A9-5769-389F-0E63-89CAE8D30A1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4. Compte des investissements</a:t>
              </a:r>
            </a:p>
          </p:txBody>
        </p:sp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ABB072AA-05D3-B49E-3FA6-D26879D8BF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E1203DD6-08B8-5EC9-D0B2-AB67D9B75F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730"/>
          <a:stretch/>
        </p:blipFill>
        <p:spPr>
          <a:xfrm>
            <a:off x="611188" y="1916833"/>
            <a:ext cx="8199197" cy="159147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CB8AAB06-C5E8-F727-BDFE-8FF5CAAE2E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800"/>
          <a:stretch/>
        </p:blipFill>
        <p:spPr>
          <a:xfrm>
            <a:off x="611188" y="4797152"/>
            <a:ext cx="8300556" cy="131439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3126F88F-2347-09A4-5401-D665FB992ABF}"/>
                  </a:ext>
                </a:extLst>
              </p14:cNvPr>
              <p14:cNvContentPartPr/>
              <p14:nvPr/>
            </p14:nvContentPartPr>
            <p14:xfrm>
              <a:off x="4499992" y="6021288"/>
              <a:ext cx="637560" cy="3024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3126F88F-2347-09A4-5401-D665FB992AB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46022" y="5913288"/>
                <a:ext cx="745139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9AAE4758-99A8-7AF3-0BDF-AE1EA11A102A}"/>
                  </a:ext>
                </a:extLst>
              </p14:cNvPr>
              <p14:cNvContentPartPr/>
              <p14:nvPr/>
            </p14:nvContentPartPr>
            <p14:xfrm>
              <a:off x="6228184" y="6021288"/>
              <a:ext cx="666000" cy="10800"/>
            </p14:xfrm>
          </p:contentPart>
        </mc:Choice>
        <mc:Fallback xmlns=""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9AAE4758-99A8-7AF3-0BDF-AE1EA11A102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174184" y="5913288"/>
                <a:ext cx="77364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19CD8D64-6CEF-3790-5F6C-688DEC4B7B0F}"/>
                  </a:ext>
                </a:extLst>
              </p14:cNvPr>
              <p14:cNvContentPartPr/>
              <p14:nvPr/>
            </p14:nvContentPartPr>
            <p14:xfrm>
              <a:off x="7980888" y="6021288"/>
              <a:ext cx="694800" cy="360"/>
            </p14:xfrm>
          </p:contentPart>
        </mc:Choice>
        <mc:Fallback xmlns=""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19CD8D64-6CEF-3790-5F6C-688DEC4B7B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926888" y="5913288"/>
                <a:ext cx="802440" cy="21600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Image 8">
            <a:extLst>
              <a:ext uri="{FF2B5EF4-FFF2-40B4-BE49-F238E27FC236}">
                <a16:creationId xmlns:a16="http://schemas.microsoft.com/office/drawing/2014/main" id="{66823006-D82E-1BF7-BAF0-012335959D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145" y="1412776"/>
            <a:ext cx="8160603" cy="42803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BABA6D9-5A62-9ECE-718C-A4FA6C68E9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1188" y="4365104"/>
            <a:ext cx="8160603" cy="4280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DB6BB186-28DE-9902-C9F7-DF787549ADF5}"/>
                  </a:ext>
                </a:extLst>
              </p14:cNvPr>
              <p14:cNvContentPartPr/>
              <p14:nvPr/>
            </p14:nvContentPartPr>
            <p14:xfrm>
              <a:off x="4189371" y="3450137"/>
              <a:ext cx="577800" cy="1296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DB6BB186-28DE-9902-C9F7-DF787549ADF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35731" y="3342137"/>
                <a:ext cx="68544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A66C628-DB19-AD12-A3F1-239BF96F3F5A}"/>
                  </a:ext>
                </a:extLst>
              </p14:cNvPr>
              <p14:cNvContentPartPr/>
              <p14:nvPr/>
            </p14:nvContentPartPr>
            <p14:xfrm>
              <a:off x="5738091" y="3386057"/>
              <a:ext cx="578520" cy="2844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A66C628-DB19-AD12-A3F1-239BF96F3F5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84451" y="3278057"/>
                <a:ext cx="686160" cy="24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2661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C6268-AD9E-7A7A-2B2C-E11E01B5A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052736"/>
            <a:ext cx="8085584" cy="1143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/>
              <a:t>7900 : Aménagement du territoire Fr. 49’802 / budget Fr. 75’000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B020B1-9398-5D5A-2F49-608F2312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1CDFCF5-D80B-546F-D1BF-89D619E7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19</a:t>
            </a:fld>
            <a:endParaRPr lang="fr-CH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59327CF-9CBD-2850-2EC6-312177C7C40C}"/>
              </a:ext>
            </a:extLst>
          </p:cNvPr>
          <p:cNvGrpSpPr/>
          <p:nvPr/>
        </p:nvGrpSpPr>
        <p:grpSpPr>
          <a:xfrm>
            <a:off x="0" y="0"/>
            <a:ext cx="9144000" cy="1080120"/>
            <a:chOff x="0" y="86487"/>
            <a:chExt cx="9144000" cy="1080120"/>
          </a:xfrm>
        </p:grpSpPr>
        <p:sp>
          <p:nvSpPr>
            <p:cNvPr id="7" name="Titre 1">
              <a:extLst>
                <a:ext uri="{FF2B5EF4-FFF2-40B4-BE49-F238E27FC236}">
                  <a16:creationId xmlns:a16="http://schemas.microsoft.com/office/drawing/2014/main" id="{B66E57AE-F3C9-4C36-3B5A-BCD63474C537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4. Compte des investissements</a:t>
              </a:r>
            </a:p>
          </p:txBody>
        </p:sp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A98FF394-81B3-AD98-39BC-CED92B413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B723AA29-E18B-E485-7CB2-8170633B2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08" y="2132856"/>
            <a:ext cx="8160603" cy="42803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136F91B-ABC5-C070-D726-C1EB75833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59" y="2599716"/>
            <a:ext cx="8255843" cy="186031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F9BFC41D-4867-FBCB-5163-0BF0B29EEB57}"/>
                  </a:ext>
                </a:extLst>
              </p14:cNvPr>
              <p14:cNvContentPartPr/>
              <p14:nvPr/>
            </p14:nvContentPartPr>
            <p14:xfrm>
              <a:off x="4180011" y="4319420"/>
              <a:ext cx="531360" cy="1944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F9BFC41D-4867-FBCB-5163-0BF0B29EEB5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26011" y="4211780"/>
                <a:ext cx="63900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2E806DEF-592A-8B75-3A8A-D31C0A5EA8E0}"/>
                  </a:ext>
                </a:extLst>
              </p14:cNvPr>
              <p14:cNvContentPartPr/>
              <p14:nvPr/>
            </p14:nvContentPartPr>
            <p14:xfrm>
              <a:off x="5831331" y="4282340"/>
              <a:ext cx="465840" cy="19080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2E806DEF-592A-8B75-3A8A-D31C0A5EA8E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77691" y="4174700"/>
                <a:ext cx="57348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CFCD31CC-B9A6-937F-4890-9E8A98D6497C}"/>
                  </a:ext>
                </a:extLst>
              </p14:cNvPr>
              <p14:cNvContentPartPr/>
              <p14:nvPr/>
            </p14:nvContentPartPr>
            <p14:xfrm>
              <a:off x="7305891" y="4244540"/>
              <a:ext cx="640800" cy="7056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CFCD31CC-B9A6-937F-4890-9E8A98D6497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51891" y="4136900"/>
                <a:ext cx="748440" cy="28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157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19.06.2023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2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</a:t>
            </a:r>
            <a:r>
              <a:rPr lang="fr-CH" sz="3300" b="1" dirty="0">
                <a:solidFill>
                  <a:schemeClr val="bg1"/>
                </a:solidFill>
              </a:rPr>
              <a:t>Table des matières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95537" y="1282105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CH" sz="2400" dirty="0"/>
              <a:t>Comptes en bref</a:t>
            </a:r>
          </a:p>
          <a:p>
            <a:pPr marL="457200" indent="-457200">
              <a:buAutoNum type="arabicPeriod"/>
            </a:pPr>
            <a:r>
              <a:rPr lang="fr-CH" sz="2400" dirty="0"/>
              <a:t>Comptes de fonctionnement, particularités</a:t>
            </a:r>
          </a:p>
          <a:p>
            <a:pPr marL="457200" indent="-457200">
              <a:buFontTx/>
              <a:buAutoNum type="arabicPeriod"/>
            </a:pPr>
            <a:r>
              <a:rPr lang="fr-CH" sz="2400" dirty="0"/>
              <a:t>Dépassements budgétaires, principaux écarts 	</a:t>
            </a:r>
          </a:p>
          <a:p>
            <a:pPr marL="447675" indent="-447675"/>
            <a:r>
              <a:rPr lang="fr-CH" sz="2400" dirty="0"/>
              <a:t>4. 	Comptes des investissements</a:t>
            </a:r>
          </a:p>
          <a:p>
            <a:pPr marL="457200" indent="-457200">
              <a:buAutoNum type="arabicPeriod" startAt="5"/>
            </a:pPr>
            <a:r>
              <a:rPr lang="fr-CH" sz="2400" dirty="0"/>
              <a:t>Bilan</a:t>
            </a:r>
          </a:p>
        </p:txBody>
      </p:sp>
    </p:spTree>
    <p:extLst>
      <p:ext uri="{BB962C8B-B14F-4D97-AF65-F5344CB8AC3E}">
        <p14:creationId xmlns:p14="http://schemas.microsoft.com/office/powerpoint/2010/main" val="3906129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42A43-D140-6ADB-557D-DD4733AD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9428B5A-B854-CFAB-4ED0-AC9581A7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20</a:t>
            </a:fld>
            <a:endParaRPr lang="fr-CH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31BB5232-E772-B8FE-34D0-9EA5F59802DD}"/>
              </a:ext>
            </a:extLst>
          </p:cNvPr>
          <p:cNvGrpSpPr/>
          <p:nvPr/>
        </p:nvGrpSpPr>
        <p:grpSpPr>
          <a:xfrm>
            <a:off x="0" y="0"/>
            <a:ext cx="9144000" cy="1080120"/>
            <a:chOff x="0" y="86487"/>
            <a:chExt cx="9144000" cy="1080120"/>
          </a:xfrm>
        </p:grpSpPr>
        <p:sp>
          <p:nvSpPr>
            <p:cNvPr id="10" name="Titre 1">
              <a:extLst>
                <a:ext uri="{FF2B5EF4-FFF2-40B4-BE49-F238E27FC236}">
                  <a16:creationId xmlns:a16="http://schemas.microsoft.com/office/drawing/2014/main" id="{1B93B0C8-D3C4-C023-5F1A-F253DA86765B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sz="2800" b="1" dirty="0">
                  <a:solidFill>
                    <a:schemeClr val="bg1"/>
                  </a:solidFill>
                </a:rPr>
                <a:t>  5. Bilan</a:t>
              </a:r>
            </a:p>
          </p:txBody>
        </p:sp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BE42A412-D994-52BB-0A36-4C20F97EAD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15" name="Image 14">
            <a:extLst>
              <a:ext uri="{FF2B5EF4-FFF2-40B4-BE49-F238E27FC236}">
                <a16:creationId xmlns:a16="http://schemas.microsoft.com/office/drawing/2014/main" id="{0E05029D-9506-2044-8FFD-706B6D69A8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0" b="12252"/>
          <a:stretch/>
        </p:blipFill>
        <p:spPr>
          <a:xfrm>
            <a:off x="611188" y="1052736"/>
            <a:ext cx="8140374" cy="532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51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19.06.2023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920372" y="6381328"/>
            <a:ext cx="1007132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21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    Merci de votre attention</a:t>
            </a:r>
            <a:endParaRPr lang="fr-CH" sz="33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2492896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dirty="0"/>
              <a:t>MERCI DE VOTRE ATTENTION</a:t>
            </a:r>
          </a:p>
          <a:p>
            <a:pPr algn="ctr"/>
            <a:endParaRPr lang="fr-CH" sz="3600" dirty="0"/>
          </a:p>
          <a:p>
            <a:pPr algn="ctr"/>
            <a:r>
              <a:rPr lang="fr-CH" sz="3600" dirty="0"/>
              <a:t>?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17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19.06.2023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3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1. </a:t>
            </a:r>
            <a:r>
              <a:rPr lang="fr-CH" sz="3300" b="1" dirty="0">
                <a:solidFill>
                  <a:schemeClr val="bg1"/>
                </a:solidFill>
              </a:rPr>
              <a:t>Comptes en bref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27234"/>
              </p:ext>
            </p:extLst>
          </p:nvPr>
        </p:nvGraphicFramePr>
        <p:xfrm>
          <a:off x="457200" y="1196752"/>
          <a:ext cx="821925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589">
                <a:tc>
                  <a:txBody>
                    <a:bodyPr/>
                    <a:lstStyle/>
                    <a:p>
                      <a:r>
                        <a:rPr lang="fr-CH" sz="2400" dirty="0"/>
                        <a:t>En CHF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/>
                        <a:t>Comptes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/>
                        <a:t>Comptes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dirty="0"/>
                        <a:t>Var.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/>
                        <a:t>Charges de </a:t>
                      </a:r>
                      <a:r>
                        <a:rPr lang="fr-CH" sz="2400" b="1" dirty="0" err="1"/>
                        <a:t>fonct</a:t>
                      </a:r>
                      <a:r>
                        <a:rPr lang="fr-CH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3’253’176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/>
                        <a:t>3’264’567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/>
                        <a:t>- 0.35%</a:t>
                      </a:r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/>
                        <a:t>Revenu fiscal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2’478’830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2’466’373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+0.05%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/>
                        <a:t>Revenu </a:t>
                      </a:r>
                      <a:r>
                        <a:rPr lang="fr-CH" sz="2400" b="1" dirty="0" err="1"/>
                        <a:t>tot</a:t>
                      </a:r>
                      <a:r>
                        <a:rPr lang="fr-CH" sz="2400" b="1" dirty="0"/>
                        <a:t>. de </a:t>
                      </a:r>
                      <a:r>
                        <a:rPr lang="fr-CH" sz="2400" b="1" dirty="0" err="1"/>
                        <a:t>fonct</a:t>
                      </a:r>
                      <a:r>
                        <a:rPr lang="fr-CH" sz="24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3’303’634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3’347’228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-1.3%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1" dirty="0"/>
                        <a:t>Résultat Comptes</a:t>
                      </a:r>
                    </a:p>
                    <a:p>
                      <a:r>
                        <a:rPr lang="fr-CH" sz="2000" b="0" dirty="0"/>
                        <a:t>(+</a:t>
                      </a:r>
                      <a:r>
                        <a:rPr lang="fr-CH" sz="2000" b="0" baseline="0" dirty="0"/>
                        <a:t> </a:t>
                      </a:r>
                      <a:r>
                        <a:rPr lang="fr-CH" sz="2000" b="0" baseline="0" dirty="0" err="1"/>
                        <a:t>Bén</a:t>
                      </a:r>
                      <a:r>
                        <a:rPr lang="fr-CH" sz="2000" b="0" baseline="0" dirty="0"/>
                        <a:t>. / - Perte)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+ 50’458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/>
                        <a:t>+ 82’660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/>
                        <a:t>-38.9%</a:t>
                      </a:r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71687"/>
              </p:ext>
            </p:extLst>
          </p:nvPr>
        </p:nvGraphicFramePr>
        <p:xfrm>
          <a:off x="457200" y="4077072"/>
          <a:ext cx="8219256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:a16="http://schemas.microsoft.com/office/drawing/2014/main" val="232907304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80157959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8686924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5554618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fr-CH" sz="2400" b="1" dirty="0"/>
                        <a:t>Investissements</a:t>
                      </a:r>
                    </a:p>
                    <a:p>
                      <a:r>
                        <a:rPr lang="fr-CH" sz="2000" b="0" dirty="0"/>
                        <a:t>(+ Invest.</a:t>
                      </a:r>
                      <a:r>
                        <a:rPr lang="fr-CH" sz="2000" b="0" baseline="0" dirty="0"/>
                        <a:t> / - </a:t>
                      </a:r>
                      <a:r>
                        <a:rPr lang="fr-CH" sz="2000" b="0" baseline="0" dirty="0" err="1"/>
                        <a:t>Désinvest</a:t>
                      </a:r>
                      <a:r>
                        <a:rPr lang="fr-CH" sz="2000" b="0" baseline="0" dirty="0"/>
                        <a:t>.)</a:t>
                      </a:r>
                      <a:endParaRPr lang="fr-CH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/>
                        <a:t>344</a:t>
                      </a:r>
                      <a:r>
                        <a:rPr lang="fr-CH" sz="2400" b="1" dirty="0"/>
                        <a:t>’279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342’404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+ 0.5%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233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fr-CH" sz="2400" b="1" dirty="0"/>
                        <a:t>Investissements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360’634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342’404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+ 5.3%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2905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CH" sz="2400" b="1" dirty="0"/>
                        <a:t>Subventions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- 16’355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4574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CH" sz="2400" b="1" dirty="0"/>
                        <a:t>Autre</a:t>
                      </a:r>
                      <a:r>
                        <a:rPr lang="fr-CH" sz="2400" b="1" baseline="0" dirty="0"/>
                        <a:t> (ventes,…)</a:t>
                      </a:r>
                      <a:endParaRPr lang="fr-C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CH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21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47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19.06.2023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4</a:t>
            </a:fld>
            <a:r>
              <a:rPr lang="fr-CH" dirty="0"/>
              <a:t> / 9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9407" y="980728"/>
            <a:ext cx="882000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/>
              <a:t>Les charges et les revenus de fonctionnement sont assez</a:t>
            </a:r>
          </a:p>
          <a:p>
            <a:r>
              <a:rPr lang="fr-CH" sz="2400" dirty="0"/>
              <a:t>     identiques à 2021, rien de spécial à signaler.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/>
              <a:t>Une bonne rentrée fiscale pour l’année 2022.</a:t>
            </a:r>
            <a:endParaRPr lang="fr-CH" sz="2400" dirty="0">
              <a:cs typeface="Calibri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dirty="0"/>
              <a:t>Ce qui a permis d’attribuer Fr. 200’000.– à la réserve de politique budgétaire.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9773428-96BD-18E2-0FC3-BA78AC0EEDF9}"/>
              </a:ext>
            </a:extLst>
          </p:cNvPr>
          <p:cNvGrpSpPr/>
          <p:nvPr/>
        </p:nvGrpSpPr>
        <p:grpSpPr>
          <a:xfrm>
            <a:off x="0" y="86487"/>
            <a:ext cx="9144000" cy="900435"/>
            <a:chOff x="0" y="86487"/>
            <a:chExt cx="9144000" cy="900435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  2. </a:t>
              </a:r>
              <a:r>
                <a:rPr lang="fr-CH" sz="3300" b="1" dirty="0">
                  <a:solidFill>
                    <a:schemeClr val="bg1"/>
                  </a:solidFill>
                </a:rPr>
                <a:t>Comptes de fonctionnement, particularités</a:t>
              </a: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9643" y="86487"/>
              <a:ext cx="1440829" cy="90043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FD5D4950-DDDC-B583-6AAE-DEB6801963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352991"/>
            <a:ext cx="8280920" cy="18809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327B9781-0625-134B-3635-52810EAA967B}"/>
                  </a:ext>
                </a:extLst>
              </p14:cNvPr>
              <p14:cNvContentPartPr/>
              <p14:nvPr/>
            </p14:nvContentPartPr>
            <p14:xfrm>
              <a:off x="8003099" y="4589704"/>
              <a:ext cx="678240" cy="972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327B9781-0625-134B-3635-52810EAA967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49459" y="4482064"/>
                <a:ext cx="78588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CC0A6911-D8B9-1871-41D3-3D7B59A4DBAD}"/>
                  </a:ext>
                </a:extLst>
              </p14:cNvPr>
              <p14:cNvContentPartPr/>
              <p14:nvPr/>
            </p14:nvContentPartPr>
            <p14:xfrm>
              <a:off x="7994099" y="4761784"/>
              <a:ext cx="696240" cy="1872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CC0A6911-D8B9-1871-41D3-3D7B59A4DBA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40099" y="4654144"/>
                <a:ext cx="80388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F9AC1527-F1AE-9799-D9C1-4740014BD82F}"/>
                  </a:ext>
                </a:extLst>
              </p14:cNvPr>
              <p14:cNvContentPartPr/>
              <p14:nvPr/>
            </p14:nvContentPartPr>
            <p14:xfrm>
              <a:off x="7188059" y="5792824"/>
              <a:ext cx="731880" cy="3744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F9AC1527-F1AE-9799-D9C1-4740014BD82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34419" y="5685184"/>
                <a:ext cx="839520" cy="25308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Image 9">
            <a:extLst>
              <a:ext uri="{FF2B5EF4-FFF2-40B4-BE49-F238E27FC236}">
                <a16:creationId xmlns:a16="http://schemas.microsoft.com/office/drawing/2014/main" id="{6703EE78-D1F0-49EF-D28F-7859B1BF87B2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5990"/>
          <a:stretch/>
        </p:blipFill>
        <p:spPr>
          <a:xfrm>
            <a:off x="584007" y="3666930"/>
            <a:ext cx="8208912" cy="4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04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BA2B35-0E90-3FB2-4E4D-8601F363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180" y="1428622"/>
            <a:ext cx="8147248" cy="56021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200" dirty="0"/>
              <a:t>1400 : Police des constructions Fr. 7’572 / budget Fr. 3’000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9566CE-C2C8-26BB-8F2B-FF29412D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7D76DA-EBE9-02BE-5B30-FB48723A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5</a:t>
            </a:fld>
            <a:endParaRPr lang="fr-CH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E405877-9D66-06B4-9B44-93FBBC2CF52D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7" name="Titre 1">
              <a:extLst>
                <a:ext uri="{FF2B5EF4-FFF2-40B4-BE49-F238E27FC236}">
                  <a16:creationId xmlns:a16="http://schemas.microsoft.com/office/drawing/2014/main" id="{6B85454B-73A6-A5AF-C287-8F46F9F79F13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14B6354C-7BD5-F520-1DE6-964D9A04C1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15" name="Image 14">
            <a:extLst>
              <a:ext uri="{FF2B5EF4-FFF2-40B4-BE49-F238E27FC236}">
                <a16:creationId xmlns:a16="http://schemas.microsoft.com/office/drawing/2014/main" id="{CEA283C2-71A8-8A90-D31C-EFA4DDF3C0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153" y="2636912"/>
            <a:ext cx="8205927" cy="41456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E65CE6C-C5BD-D326-073B-2E5BC0C8F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188" y="3039588"/>
            <a:ext cx="8255317" cy="109632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45240797-4B97-F3B2-2770-905678F607DD}"/>
                  </a:ext>
                </a:extLst>
              </p14:cNvPr>
              <p14:cNvContentPartPr/>
              <p14:nvPr/>
            </p14:nvContentPartPr>
            <p14:xfrm>
              <a:off x="4245171" y="3871940"/>
              <a:ext cx="615240" cy="972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45240797-4B97-F3B2-2770-905678F607D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91171" y="3764300"/>
                <a:ext cx="72288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Encre 21">
                <a:extLst>
                  <a:ext uri="{FF2B5EF4-FFF2-40B4-BE49-F238E27FC236}">
                    <a16:creationId xmlns:a16="http://schemas.microsoft.com/office/drawing/2014/main" id="{4B5E03E1-CF74-CCCB-CA21-A7F848E3C294}"/>
                  </a:ext>
                </a:extLst>
              </p14:cNvPr>
              <p14:cNvContentPartPr/>
              <p14:nvPr/>
            </p14:nvContentPartPr>
            <p14:xfrm>
              <a:off x="5812611" y="3849620"/>
              <a:ext cx="546120" cy="3960"/>
            </p14:xfrm>
          </p:contentPart>
        </mc:Choice>
        <mc:Fallback xmlns="">
          <p:pic>
            <p:nvPicPr>
              <p:cNvPr id="22" name="Encre 21">
                <a:extLst>
                  <a:ext uri="{FF2B5EF4-FFF2-40B4-BE49-F238E27FC236}">
                    <a16:creationId xmlns:a16="http://schemas.microsoft.com/office/drawing/2014/main" id="{4B5E03E1-CF74-CCCB-CA21-A7F848E3C29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58971" y="3741980"/>
                <a:ext cx="65376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D37E25C3-5928-F6D8-CFE3-B4D11EDC9810}"/>
                  </a:ext>
                </a:extLst>
              </p14:cNvPr>
              <p14:cNvContentPartPr/>
              <p14:nvPr/>
            </p14:nvContentPartPr>
            <p14:xfrm>
              <a:off x="7380051" y="3825500"/>
              <a:ext cx="615960" cy="37800"/>
            </p14:xfrm>
          </p:contentPart>
        </mc:Choice>
        <mc:Fallback xmlns=""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D37E25C3-5928-F6D8-CFE3-B4D11EDC981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26411" y="3717500"/>
                <a:ext cx="723600" cy="25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993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2B7C3C-1DDE-0F81-4277-C27645FF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F41FF6-4759-76C5-E14C-31EE0FE7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6</a:t>
            </a:fld>
            <a:endParaRPr lang="fr-CH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D250563-02CB-BDA2-7A9F-FC28EF6C77C5}"/>
              </a:ext>
            </a:extLst>
          </p:cNvPr>
          <p:cNvSpPr txBox="1"/>
          <p:nvPr/>
        </p:nvSpPr>
        <p:spPr>
          <a:xfrm>
            <a:off x="899592" y="836712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200" dirty="0"/>
              <a:t>2128:</a:t>
            </a:r>
          </a:p>
          <a:p>
            <a:r>
              <a:rPr lang="fr-CH" sz="2200" dirty="0"/>
              <a:t>      - Bâtiments et </a:t>
            </a:r>
            <a:r>
              <a:rPr lang="fr-CH" sz="2200" dirty="0" err="1"/>
              <a:t>imm</a:t>
            </a:r>
            <a:r>
              <a:rPr lang="fr-CH" sz="2200" dirty="0"/>
              <a:t>. administratif Fr. 9’079 / budget Fr. 0</a:t>
            </a:r>
          </a:p>
          <a:p>
            <a:pPr>
              <a:tabLst>
                <a:tab pos="354013" algn="l"/>
              </a:tabLst>
            </a:pPr>
            <a:r>
              <a:rPr lang="fr-CH" sz="2200" dirty="0"/>
              <a:t>	Total : Immeubles, locaux Fr. 141’060 / budget Fr. 135’410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200" dirty="0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B614CADA-8E04-912F-F3DE-C4A91E3E3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" y="4221088"/>
            <a:ext cx="8137277" cy="136815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84AD14B0-768C-4398-7A33-B932520E63CE}"/>
                  </a:ext>
                </a:extLst>
              </p14:cNvPr>
              <p14:cNvContentPartPr/>
              <p14:nvPr/>
            </p14:nvContentPartPr>
            <p14:xfrm>
              <a:off x="4114395" y="5428215"/>
              <a:ext cx="637560" cy="20160"/>
            </p14:xfrm>
          </p:contentPart>
        </mc:Choice>
        <mc:Fallback xmlns=""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84AD14B0-768C-4398-7A33-B932520E63C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60755" y="5320575"/>
                <a:ext cx="7452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C7AC1307-28B7-2F94-28E1-5AE3A6687910}"/>
                  </a:ext>
                </a:extLst>
              </p14:cNvPr>
              <p14:cNvContentPartPr/>
              <p14:nvPr/>
            </p14:nvContentPartPr>
            <p14:xfrm>
              <a:off x="5686155" y="5400495"/>
              <a:ext cx="643320" cy="360"/>
            </p14:xfrm>
          </p:contentPart>
        </mc:Choice>
        <mc:Fallback xmlns=""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C7AC1307-28B7-2F94-28E1-5AE3A668791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32515" y="5292495"/>
                <a:ext cx="7509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Encre 37">
                <a:extLst>
                  <a:ext uri="{FF2B5EF4-FFF2-40B4-BE49-F238E27FC236}">
                    <a16:creationId xmlns:a16="http://schemas.microsoft.com/office/drawing/2014/main" id="{5A2821BA-55AC-CDD3-C129-D6CEDA9A7EA0}"/>
                  </a:ext>
                </a:extLst>
              </p14:cNvPr>
              <p14:cNvContentPartPr/>
              <p14:nvPr/>
            </p14:nvContentPartPr>
            <p14:xfrm>
              <a:off x="7305435" y="5381055"/>
              <a:ext cx="646920" cy="10440"/>
            </p14:xfrm>
          </p:contentPart>
        </mc:Choice>
        <mc:Fallback xmlns="">
          <p:pic>
            <p:nvPicPr>
              <p:cNvPr id="38" name="Encre 37">
                <a:extLst>
                  <a:ext uri="{FF2B5EF4-FFF2-40B4-BE49-F238E27FC236}">
                    <a16:creationId xmlns:a16="http://schemas.microsoft.com/office/drawing/2014/main" id="{5A2821BA-55AC-CDD3-C129-D6CEDA9A7EA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51795" y="5273055"/>
                <a:ext cx="754560" cy="226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" name="Groupe 1">
            <a:extLst>
              <a:ext uri="{FF2B5EF4-FFF2-40B4-BE49-F238E27FC236}">
                <a16:creationId xmlns:a16="http://schemas.microsoft.com/office/drawing/2014/main" id="{4BF3E106-2F73-E180-6E17-CFC9CDDDA860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3" name="Titre 1">
              <a:extLst>
                <a:ext uri="{FF2B5EF4-FFF2-40B4-BE49-F238E27FC236}">
                  <a16:creationId xmlns:a16="http://schemas.microsoft.com/office/drawing/2014/main" id="{168F82C5-26B2-20D5-1D10-292F305BEC6F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9112DD8B-9AE3-3911-EFAC-042E895AF2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71A5DCD5-9411-262D-C122-499BFEF9293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6907" y="2640204"/>
            <a:ext cx="8212529" cy="39525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B512308-F0E3-6857-52FE-65558F04F3F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9552" y="2132856"/>
            <a:ext cx="8205927" cy="4145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2ACE93F0-3B87-C859-2780-9261486654E2}"/>
                  </a:ext>
                </a:extLst>
              </p14:cNvPr>
              <p14:cNvContentPartPr/>
              <p14:nvPr/>
            </p14:nvContentPartPr>
            <p14:xfrm>
              <a:off x="4198731" y="2948180"/>
              <a:ext cx="521640" cy="1980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2ACE93F0-3B87-C859-2780-9261486654E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144731" y="2840180"/>
                <a:ext cx="62928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360A4C64-4DC1-BC3C-B93F-55E44B880025}"/>
                  </a:ext>
                </a:extLst>
              </p14:cNvPr>
              <p14:cNvContentPartPr/>
              <p14:nvPr/>
            </p14:nvContentPartPr>
            <p14:xfrm>
              <a:off x="7193571" y="2911100"/>
              <a:ext cx="727200" cy="36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360A4C64-4DC1-BC3C-B93F-55E44B88002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139931" y="2803100"/>
                <a:ext cx="83484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169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9530CC-4363-CC08-298C-59A396FE2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933056"/>
            <a:ext cx="7077472" cy="720080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200" dirty="0"/>
              <a:t>3411 : Contribution à la patinoire Fr. 52’875 budget 32’000</a:t>
            </a:r>
            <a:br>
              <a:rPr lang="fr-CH" sz="4400" dirty="0"/>
            </a:b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04CE7-3D7A-C5F5-51EB-8598B09C5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24744"/>
            <a:ext cx="8075612" cy="648072"/>
          </a:xfrm>
        </p:spPr>
        <p:txBody>
          <a:bodyPr/>
          <a:lstStyle/>
          <a:p>
            <a:r>
              <a:rPr lang="fr-CH" sz="2200" dirty="0"/>
              <a:t> 2130 : Charges école secondaire Fr. 55’915 / budget Fr. 50’400</a:t>
            </a:r>
          </a:p>
          <a:p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183BB-BC96-48CE-54D2-9FB8AFF9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A3C2DC-28A6-3F4F-FCF5-5124585A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7</a:t>
            </a:fld>
            <a:endParaRPr lang="fr-CH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CE6B7E1-4A4D-8405-DC64-D2AF8D3E85ED}"/>
              </a:ext>
            </a:extLst>
          </p:cNvPr>
          <p:cNvSpPr txBox="1"/>
          <p:nvPr/>
        </p:nvSpPr>
        <p:spPr>
          <a:xfrm>
            <a:off x="508720" y="4982952"/>
            <a:ext cx="8136136" cy="1872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E6D7A530-123A-91FD-8275-207854B5AA75}"/>
              </a:ext>
            </a:extLst>
          </p:cNvPr>
          <p:cNvGrpSpPr/>
          <p:nvPr/>
        </p:nvGrpSpPr>
        <p:grpSpPr>
          <a:xfrm>
            <a:off x="610782" y="5085184"/>
            <a:ext cx="8148569" cy="1264622"/>
            <a:chOff x="539552" y="4509119"/>
            <a:chExt cx="8148569" cy="1264622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A389B826-381B-2354-8D93-BC51BA5AB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552" y="4509119"/>
              <a:ext cx="8148569" cy="1264622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812FF6DF-2233-A598-7CCE-C98B5A391529}"/>
                    </a:ext>
                  </a:extLst>
                </p14:cNvPr>
                <p14:cNvContentPartPr/>
                <p14:nvPr/>
              </p14:nvContentPartPr>
              <p14:xfrm>
                <a:off x="4028715" y="5094180"/>
                <a:ext cx="684720" cy="3060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812FF6DF-2233-A598-7CCE-C98B5A39152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74715" y="4984894"/>
                  <a:ext cx="792360" cy="2488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39DC04CA-53CD-53ED-A520-1DE6CB9215F3}"/>
                    </a:ext>
                  </a:extLst>
                </p14:cNvPr>
                <p14:cNvContentPartPr/>
                <p14:nvPr/>
              </p14:nvContentPartPr>
              <p14:xfrm>
                <a:off x="5657715" y="5086260"/>
                <a:ext cx="621000" cy="360"/>
              </p14:xfrm>
            </p:contentPart>
          </mc:Choice>
          <mc:Fallback xmlns=""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39DC04CA-53CD-53ED-A520-1DE6CB9215F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603715" y="4978260"/>
                  <a:ext cx="7286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171AAD62-4C81-9552-EA56-5474EDA89A61}"/>
                    </a:ext>
                  </a:extLst>
                </p14:cNvPr>
                <p14:cNvContentPartPr/>
                <p14:nvPr/>
              </p14:nvContentPartPr>
              <p14:xfrm>
                <a:off x="7286355" y="5085900"/>
                <a:ext cx="627840" cy="19800"/>
              </p14:xfrm>
            </p:contentPart>
          </mc:Choice>
          <mc:Fallback xmlns="">
            <p:pic>
              <p:nvPicPr>
                <p:cNvPr id="19" name="Encre 18">
                  <a:extLst>
                    <a:ext uri="{FF2B5EF4-FFF2-40B4-BE49-F238E27FC236}">
                      <a16:creationId xmlns:a16="http://schemas.microsoft.com/office/drawing/2014/main" id="{171AAD62-4C81-9552-EA56-5474EDA89A6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232355" y="4975900"/>
                  <a:ext cx="735480" cy="23943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56C40D87-B1AA-A369-2E7F-B672CBD482CD}"/>
              </a:ext>
            </a:extLst>
          </p:cNvPr>
          <p:cNvGrpSpPr/>
          <p:nvPr/>
        </p:nvGrpSpPr>
        <p:grpSpPr>
          <a:xfrm>
            <a:off x="0" y="2021"/>
            <a:ext cx="9144000" cy="1080120"/>
            <a:chOff x="0" y="86487"/>
            <a:chExt cx="9144000" cy="1080120"/>
          </a:xfrm>
        </p:grpSpPr>
        <p:sp>
          <p:nvSpPr>
            <p:cNvPr id="20" name="Titre 1">
              <a:extLst>
                <a:ext uri="{FF2B5EF4-FFF2-40B4-BE49-F238E27FC236}">
                  <a16:creationId xmlns:a16="http://schemas.microsoft.com/office/drawing/2014/main" id="{00660AF4-6B93-EAE8-848C-6973B2057DA4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0723A242-EE6D-AFC7-3C9D-7D3E792A2D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29CA874E-B8AB-6126-AB8C-855229EBDB0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8612" y="1844824"/>
            <a:ext cx="8205927" cy="41456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3324A83-4021-13BC-27A9-9BBB01633DE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9552" y="2492896"/>
            <a:ext cx="8352160" cy="5839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168AABF6-8218-7377-E93A-C481563462ED}"/>
                  </a:ext>
                </a:extLst>
              </p14:cNvPr>
              <p14:cNvContentPartPr/>
              <p14:nvPr/>
            </p14:nvContentPartPr>
            <p14:xfrm>
              <a:off x="4170651" y="2771060"/>
              <a:ext cx="577800" cy="360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168AABF6-8218-7377-E93A-C481563462E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117011" y="2663060"/>
                <a:ext cx="6854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1FB997D7-6C2A-242D-4ACE-0A3E52D7CB91}"/>
                  </a:ext>
                </a:extLst>
              </p14:cNvPr>
              <p14:cNvContentPartPr/>
              <p14:nvPr/>
            </p14:nvContentPartPr>
            <p14:xfrm>
              <a:off x="5756811" y="2771060"/>
              <a:ext cx="587160" cy="38160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1FB997D7-6C2A-242D-4ACE-0A3E52D7CB9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03171" y="2663060"/>
                <a:ext cx="69480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46C8831A-0F7B-6CC1-ED31-64B99883F5CF}"/>
                  </a:ext>
                </a:extLst>
              </p14:cNvPr>
              <p14:cNvContentPartPr/>
              <p14:nvPr/>
            </p14:nvContentPartPr>
            <p14:xfrm>
              <a:off x="7361691" y="2798420"/>
              <a:ext cx="577800" cy="10440"/>
            </p14:xfrm>
          </p:contentPart>
        </mc:Choice>
        <mc:Fallback xmlns=""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46C8831A-0F7B-6CC1-ED31-64B99883F5C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07691" y="2690780"/>
                <a:ext cx="685440" cy="226080"/>
              </a:xfrm>
              <a:prstGeom prst="rect">
                <a:avLst/>
              </a:prstGeom>
            </p:spPr>
          </p:pic>
        </mc:Fallback>
      </mc:AlternateContent>
      <p:pic>
        <p:nvPicPr>
          <p:cNvPr id="27" name="Image 26">
            <a:extLst>
              <a:ext uri="{FF2B5EF4-FFF2-40B4-BE49-F238E27FC236}">
                <a16:creationId xmlns:a16="http://schemas.microsoft.com/office/drawing/2014/main" id="{966D2FC7-46F4-3FBD-3FF3-9D719E2A4B5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11188" y="4581128"/>
            <a:ext cx="8205927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3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64766-6609-00FF-C5CC-CEC63DC1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484784"/>
            <a:ext cx="7848104" cy="129614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200" dirty="0"/>
              <a:t>6150 </a:t>
            </a:r>
            <a:br>
              <a:rPr lang="fr-CH" sz="2200" dirty="0"/>
            </a:br>
            <a:r>
              <a:rPr lang="fr-CH" sz="2200" dirty="0"/>
              <a:t>- Entretien routes et chemins ruraux. Fr. 23’321 / budget Fr. 0</a:t>
            </a:r>
            <a:br>
              <a:rPr lang="fr-CH" sz="2200" dirty="0"/>
            </a:br>
            <a:r>
              <a:rPr lang="fr-CH" sz="2200" dirty="0"/>
              <a:t>- Entretien des machines d’exploitation Fr. 9’867 / budget Fr. 0</a:t>
            </a:r>
            <a:br>
              <a:rPr lang="fr-CH" sz="2200" dirty="0"/>
            </a:br>
            <a:r>
              <a:rPr lang="fr-CH" sz="2200" dirty="0"/>
              <a:t>- Amortissements planifiés des routes Fr. 60’498 / budget Fr. 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2E7893-E490-CBB9-32B4-3621C5C7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195A6-BDE3-E159-B8E4-1B587705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8</a:t>
            </a:fld>
            <a:endParaRPr lang="fr-CH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613E4ED-6BAA-DE83-B6A1-8DFD153D59D5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10" name="Titre 1">
              <a:extLst>
                <a:ext uri="{FF2B5EF4-FFF2-40B4-BE49-F238E27FC236}">
                  <a16:creationId xmlns:a16="http://schemas.microsoft.com/office/drawing/2014/main" id="{1C8334A9-4654-681C-34B7-98AFA84682C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11" name="Picture 3">
              <a:extLst>
                <a:ext uri="{FF2B5EF4-FFF2-40B4-BE49-F238E27FC236}">
                  <a16:creationId xmlns:a16="http://schemas.microsoft.com/office/drawing/2014/main" id="{444C3D53-D243-9FE6-B286-766F17818A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C6D91A96-112F-85FC-4B9C-F809D3F73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19" y="3221718"/>
            <a:ext cx="8205927" cy="41456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2C771C5-6CC6-3C4C-16B8-B78C2ACFD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88" y="3717032"/>
            <a:ext cx="8137276" cy="15556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5B00EBF2-D4EE-4012-D307-F7591DB0295D}"/>
                  </a:ext>
                </a:extLst>
              </p14:cNvPr>
              <p14:cNvContentPartPr/>
              <p14:nvPr/>
            </p14:nvContentPartPr>
            <p14:xfrm>
              <a:off x="4142571" y="4152020"/>
              <a:ext cx="605880" cy="36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5B00EBF2-D4EE-4012-D307-F7591DB029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88571" y="4044380"/>
                <a:ext cx="7135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2C77E85A-9077-7E9D-86B7-5072AD45C328}"/>
                  </a:ext>
                </a:extLst>
              </p14:cNvPr>
              <p14:cNvContentPartPr/>
              <p14:nvPr/>
            </p14:nvContentPartPr>
            <p14:xfrm>
              <a:off x="7184571" y="4170020"/>
              <a:ext cx="690480" cy="1044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2C77E85A-9077-7E9D-86B7-5072AD45C32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30571" y="4062020"/>
                <a:ext cx="79812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7128ED0A-D268-8828-4EA6-81D3F98C5372}"/>
                  </a:ext>
                </a:extLst>
              </p14:cNvPr>
              <p14:cNvContentPartPr/>
              <p14:nvPr/>
            </p14:nvContentPartPr>
            <p14:xfrm>
              <a:off x="4189371" y="4506620"/>
              <a:ext cx="568440" cy="1080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7128ED0A-D268-8828-4EA6-81D3F98C537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35731" y="4398620"/>
                <a:ext cx="67608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A20DAE9E-BF97-AFD7-F4A1-CE96C2D3D539}"/>
                  </a:ext>
                </a:extLst>
              </p14:cNvPr>
              <p14:cNvContentPartPr/>
              <p14:nvPr/>
            </p14:nvContentPartPr>
            <p14:xfrm>
              <a:off x="7324611" y="4487180"/>
              <a:ext cx="574200" cy="66240"/>
            </p14:xfrm>
          </p:contentPart>
        </mc:Choice>
        <mc:Fallback xmlns=""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A20DAE9E-BF97-AFD7-F4A1-CE96C2D3D53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270611" y="4379180"/>
                <a:ext cx="68184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F7B08B81-5E92-4850-0EFB-9FBF1AA4CE27}"/>
                  </a:ext>
                </a:extLst>
              </p14:cNvPr>
              <p14:cNvContentPartPr/>
              <p14:nvPr/>
            </p14:nvContentPartPr>
            <p14:xfrm>
              <a:off x="4114491" y="5178380"/>
              <a:ext cx="633960" cy="1008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F7B08B81-5E92-4850-0EFB-9FBF1AA4CE2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060851" y="5070380"/>
                <a:ext cx="74160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6BA2DF2B-D385-B639-9EB5-7BC8F0D74274}"/>
                  </a:ext>
                </a:extLst>
              </p14:cNvPr>
              <p14:cNvContentPartPr/>
              <p14:nvPr/>
            </p14:nvContentPartPr>
            <p14:xfrm>
              <a:off x="7249731" y="5206100"/>
              <a:ext cx="643320" cy="1008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6BA2DF2B-D385-B639-9EB5-7BC8F0D7427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196091" y="5098100"/>
                <a:ext cx="750960" cy="22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86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F1A5A-F9E4-2575-1D9D-5E3040E3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1412776"/>
            <a:ext cx="8229600" cy="1143000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H" sz="2400" dirty="0"/>
              <a:t>7100</a:t>
            </a:r>
            <a:br>
              <a:rPr lang="fr-CH" sz="2400" dirty="0"/>
            </a:br>
            <a:r>
              <a:rPr lang="fr-CH" sz="2400" dirty="0"/>
              <a:t>- Entretien des appareils d’exploitation Fr. 15’064 / budget Fr. 5’500</a:t>
            </a:r>
            <a:br>
              <a:rPr lang="fr-CH" sz="2400" dirty="0"/>
            </a:br>
            <a:r>
              <a:rPr lang="fr-CH" sz="2400" dirty="0"/>
              <a:t>- Augmentation de créances de prestations Fr. 7’122 / budget Fr. 0</a:t>
            </a:r>
            <a:br>
              <a:rPr lang="fr-CH" sz="4400" dirty="0"/>
            </a:b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57D9D2-F51D-0D6D-9016-03FE59F4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19.06.2023</a:t>
            </a:fld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CED1C9-A102-1756-A2A0-C6B12874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9</a:t>
            </a:fld>
            <a:endParaRPr lang="fr-CH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BB51F8CA-48EC-C021-F3FE-7C8EB342C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933056"/>
            <a:ext cx="8424936" cy="504056"/>
          </a:xfrm>
        </p:spPr>
        <p:txBody>
          <a:bodyPr>
            <a:noAutofit/>
          </a:bodyPr>
          <a:lstStyle/>
          <a:p>
            <a:r>
              <a:rPr lang="fr-CH" sz="2200" dirty="0"/>
              <a:t>7300: Personnel d’exploitation - </a:t>
            </a:r>
            <a:r>
              <a:rPr lang="fr-CH" sz="2200" dirty="0" err="1"/>
              <a:t>Grétche</a:t>
            </a:r>
            <a:r>
              <a:rPr lang="fr-CH" sz="2200" dirty="0"/>
              <a:t> Fr. 17’826 budget / Fr. 8’200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3CD5FFD-3F7A-08C0-0566-C3DF5843EDFF}"/>
              </a:ext>
            </a:extLst>
          </p:cNvPr>
          <p:cNvGrpSpPr/>
          <p:nvPr/>
        </p:nvGrpSpPr>
        <p:grpSpPr>
          <a:xfrm>
            <a:off x="0" y="56341"/>
            <a:ext cx="9144000" cy="1080120"/>
            <a:chOff x="0" y="86487"/>
            <a:chExt cx="9144000" cy="1080120"/>
          </a:xfrm>
        </p:grpSpPr>
        <p:sp>
          <p:nvSpPr>
            <p:cNvPr id="26" name="Titre 1">
              <a:extLst>
                <a:ext uri="{FF2B5EF4-FFF2-40B4-BE49-F238E27FC236}">
                  <a16:creationId xmlns:a16="http://schemas.microsoft.com/office/drawing/2014/main" id="{864405EA-D997-9394-ED94-8C30BB3A040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60649"/>
              <a:ext cx="9144000" cy="576064"/>
            </a:xfrm>
            <a:prstGeom prst="rect">
              <a:avLst/>
            </a:prstGeom>
            <a:solidFill>
              <a:srgbClr val="279CB9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fr-CH" b="1" dirty="0">
                  <a:solidFill>
                    <a:schemeClr val="bg1"/>
                  </a:solidFill>
                </a:rPr>
                <a:t>  3. </a:t>
              </a:r>
              <a:r>
                <a:rPr lang="fr-CH" sz="3300" b="1" dirty="0">
                  <a:solidFill>
                    <a:schemeClr val="bg1"/>
                  </a:solidFill>
                </a:rPr>
                <a:t>Dépassements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  <a:r>
                <a:rPr lang="fr-CH" sz="3300" b="1" dirty="0">
                  <a:solidFill>
                    <a:schemeClr val="bg1"/>
                  </a:solidFill>
                </a:rPr>
                <a:t>budgétaires</a:t>
              </a:r>
            </a:p>
          </p:txBody>
        </p:sp>
        <p:pic>
          <p:nvPicPr>
            <p:cNvPr id="27" name="Picture 3">
              <a:extLst>
                <a:ext uri="{FF2B5EF4-FFF2-40B4-BE49-F238E27FC236}">
                  <a16:creationId xmlns:a16="http://schemas.microsoft.com/office/drawing/2014/main" id="{73A85549-5372-0241-1774-F4F389741D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86487"/>
              <a:ext cx="1800200" cy="10801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C4269220-E902-C787-CD6F-3247A6F90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27" y="2348880"/>
            <a:ext cx="8205927" cy="41456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9D5609-B9F9-FD81-9373-951D12011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4509120"/>
            <a:ext cx="8205927" cy="41456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9D19F36-EC24-35FD-6483-54E987B1ED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887678"/>
            <a:ext cx="8214908" cy="7000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B6BED6DA-2AEB-2562-99C3-8204EB9D6993}"/>
                  </a:ext>
                </a:extLst>
              </p14:cNvPr>
              <p14:cNvContentPartPr/>
              <p14:nvPr/>
            </p14:nvContentPartPr>
            <p14:xfrm>
              <a:off x="4190820" y="3146760"/>
              <a:ext cx="563400" cy="165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B6BED6DA-2AEB-2562-99C3-8204EB9D699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36820" y="3038760"/>
                <a:ext cx="67104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8739F723-8AF7-BBCB-94D9-C17564FAA96E}"/>
                  </a:ext>
                </a:extLst>
              </p14:cNvPr>
              <p14:cNvContentPartPr/>
              <p14:nvPr/>
            </p14:nvContentPartPr>
            <p14:xfrm>
              <a:off x="5783460" y="3116160"/>
              <a:ext cx="533160" cy="23400"/>
            </p14:xfrm>
          </p:contentPart>
        </mc:Choice>
        <mc:Fallback xmlns=""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8739F723-8AF7-BBCB-94D9-C17564FAA96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29460" y="3008520"/>
                <a:ext cx="6408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82B7989D-B61F-30DE-BDF9-B1B4E90E5662}"/>
                  </a:ext>
                </a:extLst>
              </p14:cNvPr>
              <p14:cNvContentPartPr/>
              <p14:nvPr/>
            </p14:nvContentPartPr>
            <p14:xfrm>
              <a:off x="7292220" y="3146760"/>
              <a:ext cx="632160" cy="360"/>
            </p14:xfrm>
          </p:contentPart>
        </mc:Choice>
        <mc:Fallback xmlns=""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82B7989D-B61F-30DE-BDF9-B1B4E90E566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38220" y="3039120"/>
                <a:ext cx="7398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B27C6B37-72FE-68B4-370E-26473A0407E9}"/>
                  </a:ext>
                </a:extLst>
              </p14:cNvPr>
              <p14:cNvContentPartPr/>
              <p14:nvPr/>
            </p14:nvContentPartPr>
            <p14:xfrm>
              <a:off x="4160580" y="3550320"/>
              <a:ext cx="601200" cy="2448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B27C6B37-72FE-68B4-370E-26473A0407E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06580" y="3442680"/>
                <a:ext cx="70884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Encre 22">
                <a:extLst>
                  <a:ext uri="{FF2B5EF4-FFF2-40B4-BE49-F238E27FC236}">
                    <a16:creationId xmlns:a16="http://schemas.microsoft.com/office/drawing/2014/main" id="{192C39D9-3EB4-2C9A-7FAA-E4F426660F88}"/>
                  </a:ext>
                </a:extLst>
              </p14:cNvPr>
              <p14:cNvContentPartPr/>
              <p14:nvPr/>
            </p14:nvContentPartPr>
            <p14:xfrm>
              <a:off x="7345500" y="3511080"/>
              <a:ext cx="578880" cy="18000"/>
            </p14:xfrm>
          </p:contentPart>
        </mc:Choice>
        <mc:Fallback xmlns="">
          <p:pic>
            <p:nvPicPr>
              <p:cNvPr id="23" name="Encre 22">
                <a:extLst>
                  <a:ext uri="{FF2B5EF4-FFF2-40B4-BE49-F238E27FC236}">
                    <a16:creationId xmlns:a16="http://schemas.microsoft.com/office/drawing/2014/main" id="{192C39D9-3EB4-2C9A-7FAA-E4F426660F8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91500" y="3403440"/>
                <a:ext cx="686520" cy="233640"/>
              </a:xfrm>
              <a:prstGeom prst="rect">
                <a:avLst/>
              </a:prstGeom>
            </p:spPr>
          </p:pic>
        </mc:Fallback>
      </mc:AlternateContent>
      <p:pic>
        <p:nvPicPr>
          <p:cNvPr id="29" name="Image 28">
            <a:extLst>
              <a:ext uri="{FF2B5EF4-FFF2-40B4-BE49-F238E27FC236}">
                <a16:creationId xmlns:a16="http://schemas.microsoft.com/office/drawing/2014/main" id="{9FA17F8B-AF0C-8CE5-7CA0-939C7D9E264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1188" y="5085184"/>
            <a:ext cx="8216400" cy="74594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03787989-8DDD-068E-7FE9-4D3A8D0D5541}"/>
                  </a:ext>
                </a:extLst>
              </p14:cNvPr>
              <p14:cNvContentPartPr/>
              <p14:nvPr/>
            </p14:nvContentPartPr>
            <p14:xfrm>
              <a:off x="4205940" y="5729040"/>
              <a:ext cx="586440" cy="16200"/>
            </p14:xfrm>
          </p:contentPart>
        </mc:Choice>
        <mc:Fallback xmlns=""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03787989-8DDD-068E-7FE9-4D3A8D0D554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52300" y="5621400"/>
                <a:ext cx="69408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2BC08B41-686B-9098-A6D3-6274B755CDD2}"/>
                  </a:ext>
                </a:extLst>
              </p14:cNvPr>
              <p14:cNvContentPartPr/>
              <p14:nvPr/>
            </p14:nvContentPartPr>
            <p14:xfrm>
              <a:off x="5829180" y="5737680"/>
              <a:ext cx="517680" cy="46440"/>
            </p14:xfrm>
          </p:contentPart>
        </mc:Choice>
        <mc:Fallback xmlns=""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2BC08B41-686B-9098-A6D3-6274B755CDD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75180" y="5629680"/>
                <a:ext cx="625320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98C3C5C3-B81F-A3FC-687D-6F654BBA8541}"/>
                  </a:ext>
                </a:extLst>
              </p14:cNvPr>
              <p14:cNvContentPartPr/>
              <p14:nvPr/>
            </p14:nvContentPartPr>
            <p14:xfrm>
              <a:off x="7322820" y="5707080"/>
              <a:ext cx="631800" cy="84240"/>
            </p14:xfrm>
          </p:contentPart>
        </mc:Choice>
        <mc:Fallback xmlns=""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98C3C5C3-B81F-A3FC-687D-6F654BBA854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268820" y="5599080"/>
                <a:ext cx="739440" cy="29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72180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17860</TotalTime>
  <Words>749</Words>
  <Application>Microsoft Office PowerPoint</Application>
  <PresentationFormat>Affichage à l'écran (4:3)</PresentationFormat>
  <Paragraphs>144</Paragraphs>
  <Slides>21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Comptes 2022 Présentation à l’Assemblée communale ordinaire du 20.06.2023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3411 : Contribution à la patinoire Fr. 52’875 budget 32’000 </vt:lpstr>
      <vt:lpstr>6150  - Entretien routes et chemins ruraux. Fr. 23’321 / budget Fr. 0 - Entretien des machines d’exploitation Fr. 9’867 / budget Fr. 0 - Amortissements planifiés des routes Fr. 60’498 / budget Fr. 0</vt:lpstr>
      <vt:lpstr>7100 - Entretien des appareils d’exploitation Fr. 15’064 / budget Fr. 5’500 - Augmentation de créances de prestations Fr. 7’122 / budget Fr. 0 </vt:lpstr>
      <vt:lpstr>8113: Entretien autres terrains du PA Fr. 12’785 / budget Fr. 2’850</vt:lpstr>
      <vt:lpstr>9630: entretien courant - Bâtiments. Fr. 8’217 / budget Fr.  3’000 </vt:lpstr>
      <vt:lpstr>341 : Culture, sports Fr. 56’617 / budget Fr.  32’000  Total culture – sports Fr. 81’732 / budget Fr. 64’880</vt:lpstr>
      <vt:lpstr>811: Administration, exécution et contrôle Fr. 53’629 budget Fr.  46’660 </vt:lpstr>
      <vt:lpstr>Présentation PowerPoint</vt:lpstr>
      <vt:lpstr>Présentation PowerPoint</vt:lpstr>
      <vt:lpstr>2128: Immeubles, locaux, installations Fr. 101’988 / budget Fr. 120’000</vt:lpstr>
      <vt:lpstr>6150 : Aménagement Combatte. Fr. 14’918 / budget Fr. 350’000 6156 : Adaptation marquage circulation Fr. 13’428/budget Fr.45’000</vt:lpstr>
      <vt:lpstr>7100 : Approvisionnement en eau Fr. 54’365 / budget Fr. 165’000 </vt:lpstr>
      <vt:lpstr>7900 : Aménagement du territoire Fr. 49’802 / budget Fr. 75’000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– Réorganisation du SEPE</dc:title>
  <dc:creator>Matthey Yanick</dc:creator>
  <cp:lastModifiedBy>Denis Gatherat</cp:lastModifiedBy>
  <cp:revision>171</cp:revision>
  <cp:lastPrinted>2018-06-21T07:43:23Z</cp:lastPrinted>
  <dcterms:created xsi:type="dcterms:W3CDTF">2015-06-15T09:54:18Z</dcterms:created>
  <dcterms:modified xsi:type="dcterms:W3CDTF">2023-06-19T08:33:51Z</dcterms:modified>
</cp:coreProperties>
</file>