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4" r:id="rId6"/>
    <p:sldId id="259" r:id="rId7"/>
    <p:sldId id="261" r:id="rId8"/>
    <p:sldId id="262" r:id="rId9"/>
    <p:sldId id="263"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C2FD-451B-B5BC-09B3-AA6840F7CF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878CA7A6-DBBF-B9EB-544F-21EC13D14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B02563BA-7A69-1104-EE1A-F76BA63CD038}"/>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583AFCFE-79CB-184E-B646-3A97E951267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B967A3D-9C56-C087-4F41-94A250FF32B7}"/>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180749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34653-C678-812B-992F-75D4952C25A7}"/>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D88BFC7-3F5D-A1FE-1B37-EA728347DB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E76C9B8-7913-C274-D566-FAC79B8A36F2}"/>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F4B80028-0824-50AF-FABB-A377C6BE6CD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3247935-57EC-6846-7AB6-70A2478E6CC2}"/>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186237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193500-B833-3FBA-0B5A-5A7610671B4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997DEAA7-63D5-B90B-A122-B0C11AD50FE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5C081ED-687F-4E8E-EA3F-625DD0E0F6CE}"/>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308CC76A-1BED-781B-C7BB-91F306EB782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10462AAD-F189-4115-6CB9-952ECA517CC1}"/>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268779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8FFC6-8B6E-C0F6-980D-7069BD8BE1CE}"/>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DC356106-9EBE-4270-9146-CEFD99CE13C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A58F79B-EFDE-AF0D-AFA6-0A08F77D9495}"/>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30D773FB-D3A2-CAB8-EFED-E521FF1480A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E694AF9-B4BE-DAFC-B47D-F1F67BDA8860}"/>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26376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FB14C-BEA6-5661-B1CD-5C8AF3782F8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1D40EE7A-8A51-7A11-4E0E-FA74175347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BBA9EE-22B7-BB43-74A8-026F6975DAD2}"/>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B321E1E0-7841-BEB8-C74D-62632C1C93B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A1A5C7A4-7736-918E-58F2-52351257EA38}"/>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395994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A8B1C-0EAE-FB10-7A80-0AF019F0C3A3}"/>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81BE5980-0351-CA28-11C4-54CB66CDE6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99DBEA8-712A-72C9-7B47-EDC7D39317A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C6BD3F68-DCB7-C0E5-E6C9-9FCBADEF4114}"/>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6" name="Espace réservé du pied de page 5">
            <a:extLst>
              <a:ext uri="{FF2B5EF4-FFF2-40B4-BE49-F238E27FC236}">
                <a16:creationId xmlns:a16="http://schemas.microsoft.com/office/drawing/2014/main" id="{2B78B922-12DE-FBE5-6481-249423E8783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ABDD03D6-1B6D-C3FF-E200-67F05AFC1DD5}"/>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217417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B5C67-89BF-1A8B-55F9-0EA079C39F57}"/>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360450FA-F993-44F5-311C-54C3ABEF2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8B3F6DA-0AEB-75F2-39BA-E380B460A20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46636A10-9E21-AC79-8C5F-BE2F8F595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45F7799-FD8D-6DA8-3F91-EBD98F86AE8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9A8EDAE5-431F-E832-6866-87E56C919690}"/>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8" name="Espace réservé du pied de page 7">
            <a:extLst>
              <a:ext uri="{FF2B5EF4-FFF2-40B4-BE49-F238E27FC236}">
                <a16:creationId xmlns:a16="http://schemas.microsoft.com/office/drawing/2014/main" id="{25E7E05C-703E-11EF-054E-068605807A74}"/>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878EE8DA-93CC-449B-947C-542E54A88CFF}"/>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322302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AFE21-C736-A1A3-5B7C-9760405748A3}"/>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A6AEE13-E1B5-B577-28C5-C1E82F639E11}"/>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4" name="Espace réservé du pied de page 3">
            <a:extLst>
              <a:ext uri="{FF2B5EF4-FFF2-40B4-BE49-F238E27FC236}">
                <a16:creationId xmlns:a16="http://schemas.microsoft.com/office/drawing/2014/main" id="{8F24A6BF-0039-6807-2CE6-A9F2D4311B9C}"/>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DD1426EF-C24E-1E8B-877B-F5C8763F4464}"/>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270004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9E0D580-3269-4B06-7FE6-5C45E3A6C7D3}"/>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3" name="Espace réservé du pied de page 2">
            <a:extLst>
              <a:ext uri="{FF2B5EF4-FFF2-40B4-BE49-F238E27FC236}">
                <a16:creationId xmlns:a16="http://schemas.microsoft.com/office/drawing/2014/main" id="{5D620656-BDD3-2B45-4F55-B4D282C5B2D6}"/>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E9D78424-AE9C-342E-2EDE-FEBA2C4278AC}"/>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400177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D366F-1CC2-5A47-97A5-5C862AFD96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D4694693-E93F-9498-8A30-B91E61372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D650D5D1-A74F-2C91-7D04-64DFDD061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3ADE06-C724-75D2-29E6-992CA5441112}"/>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6" name="Espace réservé du pied de page 5">
            <a:extLst>
              <a:ext uri="{FF2B5EF4-FFF2-40B4-BE49-F238E27FC236}">
                <a16:creationId xmlns:a16="http://schemas.microsoft.com/office/drawing/2014/main" id="{77432BF0-E202-4031-FAD2-1B44556403B6}"/>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8A1A0289-5F9A-0D95-5468-3C5F013FA3DD}"/>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178198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3F8B3-D692-4D04-4CE9-29521315BD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D75C2EC3-2F4A-DD34-8356-1C9DBF710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B7130013-FEF0-03C9-203C-D67620789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0249E3-7846-9770-06A9-10F43F95185B}"/>
              </a:ext>
            </a:extLst>
          </p:cNvPr>
          <p:cNvSpPr>
            <a:spLocks noGrp="1"/>
          </p:cNvSpPr>
          <p:nvPr>
            <p:ph type="dt" sz="half" idx="10"/>
          </p:nvPr>
        </p:nvSpPr>
        <p:spPr/>
        <p:txBody>
          <a:bodyPr/>
          <a:lstStyle/>
          <a:p>
            <a:fld id="{5F88A271-51E8-4712-8C4F-EC573F026FEC}" type="datetimeFigureOut">
              <a:rPr lang="fr-CH" smtClean="0"/>
              <a:t>10.03.2026</a:t>
            </a:fld>
            <a:endParaRPr lang="fr-CH"/>
          </a:p>
        </p:txBody>
      </p:sp>
      <p:sp>
        <p:nvSpPr>
          <p:cNvPr id="6" name="Espace réservé du pied de page 5">
            <a:extLst>
              <a:ext uri="{FF2B5EF4-FFF2-40B4-BE49-F238E27FC236}">
                <a16:creationId xmlns:a16="http://schemas.microsoft.com/office/drawing/2014/main" id="{2FE56502-DC83-B5E4-6A57-7F1769F446B9}"/>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3B323C81-4A2D-4400-A456-1005984D62D6}"/>
              </a:ext>
            </a:extLst>
          </p:cNvPr>
          <p:cNvSpPr>
            <a:spLocks noGrp="1"/>
          </p:cNvSpPr>
          <p:nvPr>
            <p:ph type="sldNum" sz="quarter" idx="12"/>
          </p:nvPr>
        </p:nvSpPr>
        <p:spPr/>
        <p:txBody>
          <a:bodyPr/>
          <a:lstStyle/>
          <a:p>
            <a:fld id="{8AEBB258-FBB2-4858-AF5F-07398C7E562C}" type="slidenum">
              <a:rPr lang="fr-CH" smtClean="0"/>
              <a:t>‹N°›</a:t>
            </a:fld>
            <a:endParaRPr lang="fr-CH"/>
          </a:p>
        </p:txBody>
      </p:sp>
    </p:spTree>
    <p:extLst>
      <p:ext uri="{BB962C8B-B14F-4D97-AF65-F5344CB8AC3E}">
        <p14:creationId xmlns:p14="http://schemas.microsoft.com/office/powerpoint/2010/main" val="33150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4EC1B5-942A-8DEF-A0C1-4C8D6B2E6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5803F55-13B8-2DAA-AC8B-D872C0985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4171654F-C593-882A-B595-2B370E8D8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88A271-51E8-4712-8C4F-EC573F026FEC}" type="datetimeFigureOut">
              <a:rPr lang="fr-CH" smtClean="0"/>
              <a:t>10.03.2026</a:t>
            </a:fld>
            <a:endParaRPr lang="fr-CH"/>
          </a:p>
        </p:txBody>
      </p:sp>
      <p:sp>
        <p:nvSpPr>
          <p:cNvPr id="5" name="Espace réservé du pied de page 4">
            <a:extLst>
              <a:ext uri="{FF2B5EF4-FFF2-40B4-BE49-F238E27FC236}">
                <a16:creationId xmlns:a16="http://schemas.microsoft.com/office/drawing/2014/main" id="{492CB02B-2C1D-006C-A3BB-5B7A0B466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F2749FBB-C0F9-FD8D-1A06-EB80A7B11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EBB258-FBB2-4858-AF5F-07398C7E562C}" type="slidenum">
              <a:rPr lang="fr-CH" smtClean="0"/>
              <a:t>‹N°›</a:t>
            </a:fld>
            <a:endParaRPr lang="fr-CH"/>
          </a:p>
        </p:txBody>
      </p:sp>
    </p:spTree>
    <p:extLst>
      <p:ext uri="{BB962C8B-B14F-4D97-AF65-F5344CB8AC3E}">
        <p14:creationId xmlns:p14="http://schemas.microsoft.com/office/powerpoint/2010/main" val="311286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49959B7-D277-A5A5-C042-2AD57B80558A}"/>
              </a:ext>
            </a:extLst>
          </p:cNvPr>
          <p:cNvSpPr>
            <a:spLocks noGrp="1"/>
          </p:cNvSpPr>
          <p:nvPr>
            <p:ph type="subTitle" idx="1"/>
          </p:nvPr>
        </p:nvSpPr>
        <p:spPr>
          <a:xfrm>
            <a:off x="1524001" y="5124450"/>
            <a:ext cx="9144000" cy="723899"/>
          </a:xfrm>
        </p:spPr>
        <p:txBody>
          <a:bodyPr/>
          <a:lstStyle/>
          <a:p>
            <a:r>
              <a:rPr lang="fr-CH" dirty="0"/>
              <a:t>Assemblée communale de </a:t>
            </a:r>
            <a:r>
              <a:rPr lang="fr-CH" dirty="0" err="1"/>
              <a:t>Courtedoux</a:t>
            </a:r>
            <a:r>
              <a:rPr lang="fr-CH" dirty="0"/>
              <a:t> du 12 mars 2026</a:t>
            </a:r>
            <a:endParaRPr lang="fr-CH" dirty="0">
              <a:highlight>
                <a:srgbClr val="FFFF00"/>
              </a:highlight>
            </a:endParaRPr>
          </a:p>
        </p:txBody>
      </p:sp>
      <p:sp>
        <p:nvSpPr>
          <p:cNvPr id="5" name="Sous-titre 2">
            <a:extLst>
              <a:ext uri="{FF2B5EF4-FFF2-40B4-BE49-F238E27FC236}">
                <a16:creationId xmlns:a16="http://schemas.microsoft.com/office/drawing/2014/main" id="{1B5A9DF5-19DA-B045-262E-5E73CFAC8976}"/>
              </a:ext>
            </a:extLst>
          </p:cNvPr>
          <p:cNvSpPr txBox="1">
            <a:spLocks/>
          </p:cNvSpPr>
          <p:nvPr/>
        </p:nvSpPr>
        <p:spPr>
          <a:xfrm>
            <a:off x="1343025" y="2943224"/>
            <a:ext cx="9505950" cy="1581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b="1" dirty="0">
                <a:latin typeface="Arial" panose="020B0604020202020204" pitchFamily="34" charset="0"/>
                <a:cs typeface="Arial" panose="020B0604020202020204" pitchFamily="34" charset="0"/>
              </a:rPr>
              <a:t>Nouvelle convention réglant les modalités de répartition des produits de la fiscalité entre les communes membres de la Société d’équipement de la région d’</a:t>
            </a:r>
            <a:r>
              <a:rPr lang="fr-CH" b="1" dirty="0" err="1">
                <a:latin typeface="Arial" panose="020B0604020202020204" pitchFamily="34" charset="0"/>
                <a:cs typeface="Arial" panose="020B0604020202020204" pitchFamily="34" charset="0"/>
              </a:rPr>
              <a:t>Ajoie</a:t>
            </a:r>
            <a:r>
              <a:rPr lang="fr-CH" b="1" dirty="0">
                <a:latin typeface="Arial" panose="020B0604020202020204" pitchFamily="34" charset="0"/>
                <a:cs typeface="Arial" panose="020B0604020202020204" pitchFamily="34" charset="0"/>
              </a:rPr>
              <a:t> et du Clos du Doubs </a:t>
            </a:r>
          </a:p>
        </p:txBody>
      </p:sp>
      <p:pic>
        <p:nvPicPr>
          <p:cNvPr id="7" name="Image 6" descr="Une image contenant texte, Police, logo, Graphique">
            <a:extLst>
              <a:ext uri="{FF2B5EF4-FFF2-40B4-BE49-F238E27FC236}">
                <a16:creationId xmlns:a16="http://schemas.microsoft.com/office/drawing/2014/main" id="{29A8D1F8-87E3-07D3-D33A-0A28B55DC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725" y="341312"/>
            <a:ext cx="2200274" cy="1246644"/>
          </a:xfrm>
          <a:prstGeom prst="rect">
            <a:avLst/>
          </a:prstGeom>
        </p:spPr>
      </p:pic>
      <p:pic>
        <p:nvPicPr>
          <p:cNvPr id="4" name="Image 3" descr="Une image contenant clipart, Graphique, dessin humoristique, art&#10;&#10;Le contenu généré par l’IA peut être incorrect.">
            <a:extLst>
              <a:ext uri="{FF2B5EF4-FFF2-40B4-BE49-F238E27FC236}">
                <a16:creationId xmlns:a16="http://schemas.microsoft.com/office/drawing/2014/main" id="{9E67BA3F-F89E-6DDF-7085-8878F4E7B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31" y="398462"/>
            <a:ext cx="2295238" cy="1085714"/>
          </a:xfrm>
          <a:prstGeom prst="rect">
            <a:avLst/>
          </a:prstGeom>
        </p:spPr>
      </p:pic>
    </p:spTree>
    <p:extLst>
      <p:ext uri="{BB962C8B-B14F-4D97-AF65-F5344CB8AC3E}">
        <p14:creationId xmlns:p14="http://schemas.microsoft.com/office/powerpoint/2010/main" val="344432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B5A9DF5-19DA-B045-262E-5E73CFAC8976}"/>
              </a:ext>
            </a:extLst>
          </p:cNvPr>
          <p:cNvSpPr txBox="1">
            <a:spLocks/>
          </p:cNvSpPr>
          <p:nvPr/>
        </p:nvSpPr>
        <p:spPr>
          <a:xfrm>
            <a:off x="1343025" y="1443789"/>
            <a:ext cx="9505950" cy="45855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1600" dirty="0">
                <a:effectLst/>
              </a:rPr>
              <a:t>Discuter et voter la nouvelle Convention réglant les modalités de répartition des produits de la fiscalité entre les communes membres de la Société d’équipement régionale d’Ajoie et du Clos du Doubs et prévoyant une contribution de CHF 24’973.80 financée sur 1 an.</a:t>
            </a:r>
            <a:endParaRPr lang="fr-CH" sz="2000" dirty="0">
              <a:latin typeface="Arial" panose="020B0604020202020204" pitchFamily="34" charset="0"/>
              <a:cs typeface="Arial" panose="020B0604020202020204" pitchFamily="34" charset="0"/>
            </a:endParaRPr>
          </a:p>
        </p:txBody>
      </p:sp>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6"/>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Décision proposée</a:t>
            </a:r>
          </a:p>
        </p:txBody>
      </p:sp>
    </p:spTree>
    <p:extLst>
      <p:ext uri="{BB962C8B-B14F-4D97-AF65-F5344CB8AC3E}">
        <p14:creationId xmlns:p14="http://schemas.microsoft.com/office/powerpoint/2010/main" val="234497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B5A9DF5-19DA-B045-262E-5E73CFAC8976}"/>
              </a:ext>
            </a:extLst>
          </p:cNvPr>
          <p:cNvSpPr txBox="1">
            <a:spLocks/>
          </p:cNvSpPr>
          <p:nvPr/>
        </p:nvSpPr>
        <p:spPr>
          <a:xfrm>
            <a:off x="1343025" y="1257301"/>
            <a:ext cx="9505950" cy="4848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Le plan directeur régional planifie sur le plan territorial la gestion des zones d’activités à l’échelle du district. Celles-ci doivent obligatoirement être intercommunales.</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Des zones d’activités d’intérêt cantonales et des zones d’activités d’intérêt régionales y figurent. Les autorités communales et le comité de la SEDRAC souhaitent aussi être actifs sur les friches dans le but de limiter l’étalement urbain.</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La SEDRAC s’est vue confier la mission de développer et gérer ces zones pour l’ensemble des communes du district, toutes membres de la SEDRAC.</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Les zones étant amenées à se développer, les recettes qui y seront générées doivent profiter à l’ensemble des communes de manière équitable.</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L’Etat jurassien demande à ce qu’une telle convention entre communes soit approuvée pour permettre la mise en zone des secteurs développés et l’accueil de nouvelles entreprises.</a:t>
            </a:r>
          </a:p>
        </p:txBody>
      </p:sp>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81025"/>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Pourquoi une nouvelle convention ?</a:t>
            </a:r>
          </a:p>
        </p:txBody>
      </p:sp>
    </p:spTree>
    <p:extLst>
      <p:ext uri="{BB962C8B-B14F-4D97-AF65-F5344CB8AC3E}">
        <p14:creationId xmlns:p14="http://schemas.microsoft.com/office/powerpoint/2010/main" val="296215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907F8B0-50F3-FBAB-7BAE-5CFB46025A5B}"/>
              </a:ext>
            </a:extLst>
          </p:cNvPr>
          <p:cNvPicPr>
            <a:picLocks noChangeAspect="1"/>
          </p:cNvPicPr>
          <p:nvPr/>
        </p:nvPicPr>
        <p:blipFill>
          <a:blip r:embed="rId2"/>
          <a:stretch>
            <a:fillRect/>
          </a:stretch>
        </p:blipFill>
        <p:spPr>
          <a:xfrm>
            <a:off x="1479751" y="1221349"/>
            <a:ext cx="9232498" cy="5055626"/>
          </a:xfrm>
          <a:prstGeom prst="rect">
            <a:avLst/>
          </a:prstGeom>
        </p:spPr>
      </p:pic>
      <p:sp>
        <p:nvSpPr>
          <p:cNvPr id="3" name="Sous-titre 2">
            <a:extLst>
              <a:ext uri="{FF2B5EF4-FFF2-40B4-BE49-F238E27FC236}">
                <a16:creationId xmlns:a16="http://schemas.microsoft.com/office/drawing/2014/main" id="{42C6254C-E255-CD37-306E-889AC0618D3B}"/>
              </a:ext>
            </a:extLst>
          </p:cNvPr>
          <p:cNvSpPr txBox="1">
            <a:spLocks/>
          </p:cNvSpPr>
          <p:nvPr/>
        </p:nvSpPr>
        <p:spPr>
          <a:xfrm>
            <a:off x="1343025" y="581025"/>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b="1" dirty="0">
                <a:latin typeface="Arial" panose="020B0604020202020204" pitchFamily="34" charset="0"/>
                <a:cs typeface="Arial" panose="020B0604020202020204" pitchFamily="34" charset="0"/>
              </a:rPr>
              <a:t>O</a:t>
            </a:r>
            <a:r>
              <a:rPr lang="fr-CH" b="1" dirty="0" err="1">
                <a:latin typeface="Arial" panose="020B0604020202020204" pitchFamily="34" charset="0"/>
                <a:cs typeface="Arial" panose="020B0604020202020204" pitchFamily="34" charset="0"/>
              </a:rPr>
              <a:t>rganigramme</a:t>
            </a:r>
            <a:r>
              <a:rPr lang="fr-CH" b="1" dirty="0">
                <a:latin typeface="Arial" panose="020B0604020202020204" pitchFamily="34" charset="0"/>
                <a:cs typeface="Arial" panose="020B0604020202020204" pitchFamily="34" charset="0"/>
              </a:rPr>
              <a:t> de la SEDRAC</a:t>
            </a:r>
          </a:p>
        </p:txBody>
      </p:sp>
    </p:spTree>
    <p:extLst>
      <p:ext uri="{BB962C8B-B14F-4D97-AF65-F5344CB8AC3E}">
        <p14:creationId xmlns:p14="http://schemas.microsoft.com/office/powerpoint/2010/main" val="167972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B5A9DF5-19DA-B045-262E-5E73CFAC8976}"/>
              </a:ext>
            </a:extLst>
          </p:cNvPr>
          <p:cNvSpPr txBox="1">
            <a:spLocks/>
          </p:cNvSpPr>
          <p:nvPr/>
        </p:nvSpPr>
        <p:spPr>
          <a:xfrm>
            <a:off x="1343025" y="1181101"/>
            <a:ext cx="9505950" cy="4848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À ce jour, les recettes sont réparties selon les versements initiaux des communes en faveur de la SEDRAC. </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À l’image d’autres systèmes de contribution à des projets régionaux, un partage des recettes «à l’habitant» est proposé.</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Pour passer d’un mode de répartition à l’autre, il est proposé aux communes d’aligner les contributions à la SEDRAC (les communes qui avaient mis peu proportionnellement à leur population complètent par des versements et celles qui avaient mis beaucoup sont remboursées)</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La valeur de population est issue d’une moyenne des trois dernières années pour une période de 3 ans (exemple 2025 = </a:t>
            </a:r>
            <a:r>
              <a:rPr lang="fr-CH" sz="1800" dirty="0" err="1">
                <a:latin typeface="Arial" panose="020B0604020202020204" pitchFamily="34" charset="0"/>
                <a:cs typeface="Arial" panose="020B0604020202020204" pitchFamily="34" charset="0"/>
              </a:rPr>
              <a:t>moy</a:t>
            </a:r>
            <a:r>
              <a:rPr lang="fr-CH" sz="1800" dirty="0">
                <a:latin typeface="Arial" panose="020B0604020202020204" pitchFamily="34" charset="0"/>
                <a:cs typeface="Arial" panose="020B0604020202020204" pitchFamily="34" charset="0"/>
              </a:rPr>
              <a:t> 2022-2024, valable pour 2025, 2026 et 2027)</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Certaines précisions ont été apportées, notamment la définition de zones SEDRAC historiques, de zones SEDRAC futures et autres zones SEDRAC</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Intégration d’un droit de sortie nécessitant l’accord de l’assemblée concernée et l’assemblée de la SEDRAC</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La nouvelle convention entre en vigueur au 1</a:t>
            </a:r>
            <a:r>
              <a:rPr lang="fr-CH" sz="1800" baseline="30000" dirty="0">
                <a:latin typeface="Arial" panose="020B0604020202020204" pitchFamily="34" charset="0"/>
                <a:cs typeface="Arial" panose="020B0604020202020204" pitchFamily="34" charset="0"/>
              </a:rPr>
              <a:t>er</a:t>
            </a:r>
            <a:r>
              <a:rPr lang="fr-CH" sz="1800" dirty="0">
                <a:latin typeface="Arial" panose="020B0604020202020204" pitchFamily="34" charset="0"/>
                <a:cs typeface="Arial" panose="020B0604020202020204" pitchFamily="34" charset="0"/>
              </a:rPr>
              <a:t> janvier 2026.</a:t>
            </a:r>
          </a:p>
        </p:txBody>
      </p:sp>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6"/>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Quelles évolutions dans la convention proposée?</a:t>
            </a:r>
          </a:p>
        </p:txBody>
      </p:sp>
    </p:spTree>
    <p:extLst>
      <p:ext uri="{BB962C8B-B14F-4D97-AF65-F5344CB8AC3E}">
        <p14:creationId xmlns:p14="http://schemas.microsoft.com/office/powerpoint/2010/main" val="221897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B5A9DF5-19DA-B045-262E-5E73CFAC8976}"/>
              </a:ext>
            </a:extLst>
          </p:cNvPr>
          <p:cNvSpPr txBox="1">
            <a:spLocks/>
          </p:cNvSpPr>
          <p:nvPr/>
        </p:nvSpPr>
        <p:spPr>
          <a:xfrm>
            <a:off x="1343025" y="1181101"/>
            <a:ext cx="9505950" cy="4848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Préciput de 20% en faveur de la commune siège</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Préciput de 35% en faveur de la SEDRAC pour financer ses développements</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Les recettes de la taxe immobilière, les recettes liées à l’application des règlements relatif à l’approvisionnement en eau potable et relatif à l’évacuation et au traitement des eaux ainsi que les redevances à vocation énergétiques restent en mains des communes siège.</a:t>
            </a:r>
          </a:p>
          <a:p>
            <a:pPr marL="342900" indent="-342900" algn="just">
              <a:buFont typeface="Arial" panose="020B0604020202020204" pitchFamily="34" charset="0"/>
              <a:buChar char="•"/>
            </a:pPr>
            <a:r>
              <a:rPr lang="fr-CH" sz="1800" dirty="0">
                <a:latin typeface="Arial" panose="020B0604020202020204" pitchFamily="34" charset="0"/>
                <a:cs typeface="Arial" panose="020B0604020202020204" pitchFamily="34" charset="0"/>
              </a:rPr>
              <a:t>Pas de partage de la part communale de l’impôt des frontaliers (impossible à court termes selon l’Etat jurassien (incompatibilité légale et technique). Cette thématique fera l’objet de démarches par la SEDRAC dans le but de les intégrer dans un second temps pour les zones n’ayant pas le statut historique (Courgenay et Boncourt).</a:t>
            </a:r>
          </a:p>
        </p:txBody>
      </p:sp>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7"/>
            <a:ext cx="9505950" cy="5810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Les éléments qui restent identiques à la convention existante</a:t>
            </a:r>
          </a:p>
        </p:txBody>
      </p:sp>
    </p:spTree>
    <p:extLst>
      <p:ext uri="{BB962C8B-B14F-4D97-AF65-F5344CB8AC3E}">
        <p14:creationId xmlns:p14="http://schemas.microsoft.com/office/powerpoint/2010/main" val="354405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33401"/>
            <a:ext cx="9505950" cy="6381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Tableau des «participations»</a:t>
            </a:r>
          </a:p>
        </p:txBody>
      </p:sp>
      <p:sp>
        <p:nvSpPr>
          <p:cNvPr id="4" name="ZoneTexte 3">
            <a:extLst>
              <a:ext uri="{FF2B5EF4-FFF2-40B4-BE49-F238E27FC236}">
                <a16:creationId xmlns:a16="http://schemas.microsoft.com/office/drawing/2014/main" id="{83E9DA02-E961-11E7-F88C-A679F76FCF37}"/>
              </a:ext>
            </a:extLst>
          </p:cNvPr>
          <p:cNvSpPr txBox="1"/>
          <p:nvPr/>
        </p:nvSpPr>
        <p:spPr>
          <a:xfrm>
            <a:off x="1221452" y="6001432"/>
            <a:ext cx="10770769" cy="646331"/>
          </a:xfrm>
          <a:prstGeom prst="rect">
            <a:avLst/>
          </a:prstGeom>
          <a:noFill/>
        </p:spPr>
        <p:txBody>
          <a:bodyPr wrap="none" rtlCol="0">
            <a:spAutoFit/>
          </a:bodyPr>
          <a:lstStyle/>
          <a:p>
            <a:r>
              <a:rPr lang="fr-CH" dirty="0"/>
              <a:t>Les communes peuvent choisir de verser les parts complémentaires sur 1 à 3 ans.</a:t>
            </a:r>
          </a:p>
          <a:p>
            <a:r>
              <a:rPr lang="fr-CH" dirty="0"/>
              <a:t>Les communes qui seront remboursées le seront en 2027-2028. La SEDRAC gère la différence de liquidités.</a:t>
            </a:r>
          </a:p>
        </p:txBody>
      </p:sp>
      <p:pic>
        <p:nvPicPr>
          <p:cNvPr id="2" name="Image 1">
            <a:extLst>
              <a:ext uri="{FF2B5EF4-FFF2-40B4-BE49-F238E27FC236}">
                <a16:creationId xmlns:a16="http://schemas.microsoft.com/office/drawing/2014/main" id="{687864C0-7596-F1F5-7B50-542EC02E3AB7}"/>
              </a:ext>
            </a:extLst>
          </p:cNvPr>
          <p:cNvPicPr>
            <a:picLocks noChangeAspect="1"/>
          </p:cNvPicPr>
          <p:nvPr/>
        </p:nvPicPr>
        <p:blipFill>
          <a:blip r:embed="rId2"/>
          <a:stretch>
            <a:fillRect/>
          </a:stretch>
        </p:blipFill>
        <p:spPr>
          <a:xfrm>
            <a:off x="1756847" y="976435"/>
            <a:ext cx="8678305" cy="4905129"/>
          </a:xfrm>
          <a:prstGeom prst="rect">
            <a:avLst/>
          </a:prstGeom>
        </p:spPr>
      </p:pic>
    </p:spTree>
    <p:extLst>
      <p:ext uri="{BB962C8B-B14F-4D97-AF65-F5344CB8AC3E}">
        <p14:creationId xmlns:p14="http://schemas.microsoft.com/office/powerpoint/2010/main" val="13520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6"/>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Effets sur les recettes</a:t>
            </a:r>
          </a:p>
        </p:txBody>
      </p:sp>
      <p:pic>
        <p:nvPicPr>
          <p:cNvPr id="2" name="Image 1">
            <a:extLst>
              <a:ext uri="{FF2B5EF4-FFF2-40B4-BE49-F238E27FC236}">
                <a16:creationId xmlns:a16="http://schemas.microsoft.com/office/drawing/2014/main" id="{2394B71E-A31C-1794-958E-6EF071371828}"/>
              </a:ext>
            </a:extLst>
          </p:cNvPr>
          <p:cNvPicPr>
            <a:picLocks noChangeAspect="1"/>
          </p:cNvPicPr>
          <p:nvPr/>
        </p:nvPicPr>
        <p:blipFill>
          <a:blip r:embed="rId2"/>
          <a:stretch>
            <a:fillRect/>
          </a:stretch>
        </p:blipFill>
        <p:spPr>
          <a:xfrm>
            <a:off x="2831305" y="919163"/>
            <a:ext cx="6529388" cy="5332180"/>
          </a:xfrm>
          <a:prstGeom prst="rect">
            <a:avLst/>
          </a:prstGeom>
        </p:spPr>
      </p:pic>
      <p:sp>
        <p:nvSpPr>
          <p:cNvPr id="3" name="ZoneTexte 2">
            <a:extLst>
              <a:ext uri="{FF2B5EF4-FFF2-40B4-BE49-F238E27FC236}">
                <a16:creationId xmlns:a16="http://schemas.microsoft.com/office/drawing/2014/main" id="{7AB22393-8E92-F669-0097-504EEB1B5623}"/>
              </a:ext>
            </a:extLst>
          </p:cNvPr>
          <p:cNvSpPr txBox="1"/>
          <p:nvPr/>
        </p:nvSpPr>
        <p:spPr>
          <a:xfrm>
            <a:off x="336826" y="6343648"/>
            <a:ext cx="11518346" cy="369332"/>
          </a:xfrm>
          <a:prstGeom prst="rect">
            <a:avLst/>
          </a:prstGeom>
          <a:noFill/>
        </p:spPr>
        <p:txBody>
          <a:bodyPr wrap="none" rtlCol="0">
            <a:spAutoFit/>
          </a:bodyPr>
          <a:lstStyle/>
          <a:p>
            <a:r>
              <a:rPr lang="fr-CH" dirty="0"/>
              <a:t>Avec l’augmentation du nombre de zones, une augmentation significative des recettes est attendue à moyen terme.</a:t>
            </a:r>
          </a:p>
        </p:txBody>
      </p:sp>
    </p:spTree>
    <p:extLst>
      <p:ext uri="{BB962C8B-B14F-4D97-AF65-F5344CB8AC3E}">
        <p14:creationId xmlns:p14="http://schemas.microsoft.com/office/powerpoint/2010/main" val="129452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6"/>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Les zones concernées</a:t>
            </a:r>
          </a:p>
        </p:txBody>
      </p:sp>
      <p:pic>
        <p:nvPicPr>
          <p:cNvPr id="5" name="Image 4">
            <a:extLst>
              <a:ext uri="{FF2B5EF4-FFF2-40B4-BE49-F238E27FC236}">
                <a16:creationId xmlns:a16="http://schemas.microsoft.com/office/drawing/2014/main" id="{2D14B3ED-43C7-752D-833E-556239868951}"/>
              </a:ext>
            </a:extLst>
          </p:cNvPr>
          <p:cNvPicPr>
            <a:picLocks noChangeAspect="1"/>
          </p:cNvPicPr>
          <p:nvPr/>
        </p:nvPicPr>
        <p:blipFill>
          <a:blip r:embed="rId2"/>
          <a:stretch>
            <a:fillRect/>
          </a:stretch>
        </p:blipFill>
        <p:spPr>
          <a:xfrm>
            <a:off x="246324" y="1000124"/>
            <a:ext cx="3793221" cy="5353050"/>
          </a:xfrm>
          <a:prstGeom prst="rect">
            <a:avLst/>
          </a:prstGeom>
        </p:spPr>
      </p:pic>
      <p:pic>
        <p:nvPicPr>
          <p:cNvPr id="7" name="Image 6">
            <a:extLst>
              <a:ext uri="{FF2B5EF4-FFF2-40B4-BE49-F238E27FC236}">
                <a16:creationId xmlns:a16="http://schemas.microsoft.com/office/drawing/2014/main" id="{CDBE6388-08B6-6E5F-8151-C30773A0A7BC}"/>
              </a:ext>
            </a:extLst>
          </p:cNvPr>
          <p:cNvPicPr>
            <a:picLocks noChangeAspect="1"/>
          </p:cNvPicPr>
          <p:nvPr/>
        </p:nvPicPr>
        <p:blipFill>
          <a:blip r:embed="rId3"/>
          <a:stretch>
            <a:fillRect/>
          </a:stretch>
        </p:blipFill>
        <p:spPr>
          <a:xfrm>
            <a:off x="4132498" y="1000124"/>
            <a:ext cx="3927004" cy="5353050"/>
          </a:xfrm>
          <a:prstGeom prst="rect">
            <a:avLst/>
          </a:prstGeom>
        </p:spPr>
      </p:pic>
      <p:pic>
        <p:nvPicPr>
          <p:cNvPr id="9" name="Image 8">
            <a:extLst>
              <a:ext uri="{FF2B5EF4-FFF2-40B4-BE49-F238E27FC236}">
                <a16:creationId xmlns:a16="http://schemas.microsoft.com/office/drawing/2014/main" id="{76A33024-FB21-C8B9-7C5E-77C58C76E085}"/>
              </a:ext>
            </a:extLst>
          </p:cNvPr>
          <p:cNvPicPr>
            <a:picLocks noChangeAspect="1"/>
          </p:cNvPicPr>
          <p:nvPr/>
        </p:nvPicPr>
        <p:blipFill>
          <a:blip r:embed="rId4"/>
          <a:stretch>
            <a:fillRect/>
          </a:stretch>
        </p:blipFill>
        <p:spPr>
          <a:xfrm>
            <a:off x="8152455" y="1000124"/>
            <a:ext cx="3906088" cy="5353050"/>
          </a:xfrm>
          <a:prstGeom prst="rect">
            <a:avLst/>
          </a:prstGeom>
        </p:spPr>
      </p:pic>
    </p:spTree>
    <p:extLst>
      <p:ext uri="{BB962C8B-B14F-4D97-AF65-F5344CB8AC3E}">
        <p14:creationId xmlns:p14="http://schemas.microsoft.com/office/powerpoint/2010/main" val="112859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72F94B09-A1CB-F5F2-2B2E-F659AE57FF43}"/>
              </a:ext>
            </a:extLst>
          </p:cNvPr>
          <p:cNvSpPr txBox="1">
            <a:spLocks/>
          </p:cNvSpPr>
          <p:nvPr/>
        </p:nvSpPr>
        <p:spPr>
          <a:xfrm>
            <a:off x="1343025" y="504826"/>
            <a:ext cx="9505950" cy="2114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latin typeface="Arial" panose="020B0604020202020204" pitchFamily="34" charset="0"/>
                <a:cs typeface="Arial" panose="020B0604020202020204" pitchFamily="34" charset="0"/>
              </a:rPr>
              <a:t>Les zones concernées</a:t>
            </a:r>
          </a:p>
        </p:txBody>
      </p:sp>
      <p:pic>
        <p:nvPicPr>
          <p:cNvPr id="3" name="Image 2">
            <a:extLst>
              <a:ext uri="{FF2B5EF4-FFF2-40B4-BE49-F238E27FC236}">
                <a16:creationId xmlns:a16="http://schemas.microsoft.com/office/drawing/2014/main" id="{1B49D7A6-94E2-9019-C2DC-006B93FB1A4E}"/>
              </a:ext>
            </a:extLst>
          </p:cNvPr>
          <p:cNvPicPr>
            <a:picLocks noChangeAspect="1"/>
          </p:cNvPicPr>
          <p:nvPr/>
        </p:nvPicPr>
        <p:blipFill>
          <a:blip r:embed="rId2"/>
          <a:stretch>
            <a:fillRect/>
          </a:stretch>
        </p:blipFill>
        <p:spPr>
          <a:xfrm>
            <a:off x="1343025" y="940178"/>
            <a:ext cx="4074236" cy="5679697"/>
          </a:xfrm>
          <a:prstGeom prst="rect">
            <a:avLst/>
          </a:prstGeom>
        </p:spPr>
      </p:pic>
      <p:pic>
        <p:nvPicPr>
          <p:cNvPr id="6" name="Image 5">
            <a:extLst>
              <a:ext uri="{FF2B5EF4-FFF2-40B4-BE49-F238E27FC236}">
                <a16:creationId xmlns:a16="http://schemas.microsoft.com/office/drawing/2014/main" id="{98D83C83-2289-A2FD-B10A-0859AC0FE8E0}"/>
              </a:ext>
            </a:extLst>
          </p:cNvPr>
          <p:cNvPicPr>
            <a:picLocks noChangeAspect="1"/>
          </p:cNvPicPr>
          <p:nvPr/>
        </p:nvPicPr>
        <p:blipFill>
          <a:blip r:embed="rId3"/>
          <a:stretch>
            <a:fillRect/>
          </a:stretch>
        </p:blipFill>
        <p:spPr>
          <a:xfrm>
            <a:off x="6531686" y="940178"/>
            <a:ext cx="4074236" cy="5691837"/>
          </a:xfrm>
          <a:prstGeom prst="rect">
            <a:avLst/>
          </a:prstGeom>
        </p:spPr>
      </p:pic>
    </p:spTree>
    <p:extLst>
      <p:ext uri="{BB962C8B-B14F-4D97-AF65-F5344CB8AC3E}">
        <p14:creationId xmlns:p14="http://schemas.microsoft.com/office/powerpoint/2010/main" val="1137887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604</Words>
  <Application>Microsoft Office PowerPoint</Application>
  <PresentationFormat>Grand écran</PresentationFormat>
  <Paragraphs>31</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Jérémy Huber</dc:creator>
  <cp:lastModifiedBy>Karine Cerf</cp:lastModifiedBy>
  <cp:revision>17</cp:revision>
  <dcterms:created xsi:type="dcterms:W3CDTF">2025-11-17T08:40:30Z</dcterms:created>
  <dcterms:modified xsi:type="dcterms:W3CDTF">2026-03-10T06:29:47Z</dcterms:modified>
</cp:coreProperties>
</file>