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9" r:id="rId4"/>
    <p:sldId id="274" r:id="rId5"/>
    <p:sldId id="260" r:id="rId6"/>
    <p:sldId id="272" r:id="rId7"/>
    <p:sldId id="273" r:id="rId8"/>
    <p:sldId id="261" r:id="rId9"/>
    <p:sldId id="258" r:id="rId10"/>
    <p:sldId id="271" r:id="rId11"/>
    <p:sldId id="268" r:id="rId12"/>
    <p:sldId id="275" r:id="rId13"/>
    <p:sldId id="276" r:id="rId14"/>
    <p:sldId id="277" r:id="rId15"/>
    <p:sldId id="278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CB9"/>
    <a:srgbClr val="ED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235AB-A589-4C89-AD80-BCCE3E1800CE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87B0D-5E60-4DFD-AC65-459021E2746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0929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13020-E66E-3B63-F8DF-3F5A04A39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2E4767-BED2-8783-B692-1E19F5DC4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AE7CF-A76F-E714-6734-F4DD7FE5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029577-DD10-6951-8558-D94437A9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452777-E00C-1427-ED10-F2FD3C30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212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1C1FE-F9D7-D3CB-E463-DECF2E1A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D9A810-ED61-B2D3-2D3F-B065B70F7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9B97A7-CCF3-F387-2967-BE5A1332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1E118-3D31-6F97-4294-804F1F213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371A7F-C7C2-3100-41D4-F52CD142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196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91604C9-8A28-954E-8E77-B1E6E3D4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4FED0C-ABC0-3CAC-9E64-1F86F57F5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5C92E-0600-8D43-AF01-6C06D0FC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9ECCBD-3801-EDB0-52E5-D6FB9918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C67CB5-078E-19A5-7F2F-EC62C7128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219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3A867-0E05-4FB8-6697-467D4092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3FD804-45F9-0EDA-D15D-941E32B11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6AF32-4AC1-5CF2-1F8E-1333D70D7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2D3D2-5770-9BD2-B320-E9023535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537A29-2926-AD5E-9602-A79C9606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162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D4FA8-4F09-ECB9-C655-FF09D28B2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DEC3BE-7F61-CAFB-D52F-BE104EB7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526370-F3E4-4A1A-035F-66D253C6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541A6C-E7E9-B4BC-7B80-4613FC0A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2C5014-D367-0E56-B818-45572F3F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320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B9FAF-5426-5912-A05E-941F151B1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973D9-BE87-6EA3-7C10-F12858CB8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48318C-ACDE-F8E9-5BFE-991352348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E328EE-446B-9E0B-3F47-F04E11E2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D13753-84BF-71A2-6BD9-DCB31A234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104E82-0C71-8019-9D72-4470A9C58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585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88C70-5906-1885-1373-FAE9434C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6B656E-7AA7-F9A1-C839-A4C17D0DD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EE2657-A8B0-A1DB-5885-0CE219791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E66F16-5B48-015E-2CD5-C5F3B6183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3FB2BEB-3ED3-8F1F-2E57-2E8FB47E2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E05D3D-2BC7-0AE1-BD79-FE348D3E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AD7787-BC13-1473-A031-8C8D874D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748C69-66B8-CF84-78AF-5BEB42C9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747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2EB651-A914-2FF5-F060-10F435A8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CB0610-D961-B531-B421-F980B66D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946C25-86D3-E3F3-FF2B-74908B72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93774E-1342-B844-3D22-863D1DAD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211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61CAC2-3AED-9CF5-5558-CBE8503B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F536D8-4178-4775-D357-2E8578D0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62183C-52EC-7D58-5808-A90F0896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89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70DC27-7946-5F7C-6104-19F26CE6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9BB95F-E830-278A-F887-FC44EE9C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CF02E3-EAE5-F628-EB96-64993CE49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FED826-709A-65CA-6DD7-34867B9A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9DB481-6AEB-6EC9-8C6D-C5D117A6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13FC77-2870-B3BB-435D-7940AFD0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9455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42B963-AD39-BC07-1903-52E1A0C1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B25BD0-5960-679B-6CE4-77FBEAF7D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869DBC-BB3C-84A7-0B6D-182F9842E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ED6633-3DCD-E9B6-845D-FC43F9DF3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EB0092-EBF6-3050-7A95-2652F973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A1B2CC-B9C5-CAD5-BA82-B56A487C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2299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B1660B5-4199-D618-957C-2E5ABD72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B7EB99-6ED8-C7C2-BF32-8A472E409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339178-1585-C911-3E82-313B225AB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EB6A-AF39-4DF9-90E8-FBA1CEAD8E6A}" type="datetimeFigureOut">
              <a:rPr lang="fr-CH" smtClean="0"/>
              <a:t>16.12.2024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38333-A530-C017-504D-D85D94562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109DA0-323D-C9CA-561E-575EE0F0A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5029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Budget%20investissement%202025%20OK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Budget%202025%20FONCTIONNEMENT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7971508-FF66-C90C-E7D2-FD97B3E46897}"/>
              </a:ext>
            </a:extLst>
          </p:cNvPr>
          <p:cNvSpPr txBox="1"/>
          <p:nvPr/>
        </p:nvSpPr>
        <p:spPr>
          <a:xfrm>
            <a:off x="1582685" y="3450194"/>
            <a:ext cx="90266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>
                <a:latin typeface="Helvetica" pitchFamily="2" charset="0"/>
              </a:rPr>
              <a:t>Prendre connaissance et accepter le budget 2025 ainsi que la quotité et les taxes y relatives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1740973" y="2182505"/>
            <a:ext cx="871004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7500" b="1" dirty="0">
                <a:latin typeface="Helvetica" pitchFamily="2" charset="0"/>
              </a:rPr>
              <a:t>Budget 2025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5ACAA6-A079-6A82-C807-203B35296BC0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12 décembre 2024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182DB5-5D65-D4F6-FE0E-F13438D2E22E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Denis </a:t>
            </a:r>
            <a:r>
              <a:rPr lang="fr-CH" sz="1600" dirty="0" err="1">
                <a:solidFill>
                  <a:schemeClr val="bg1"/>
                </a:solidFill>
                <a:latin typeface="Helvetica" pitchFamily="2" charset="0"/>
              </a:rPr>
              <a:t>Gatherat</a:t>
            </a:r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314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10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>
                <a:latin typeface="Helvetica" pitchFamily="2" charset="0"/>
              </a:rPr>
              <a:t>Résultats des financements spéciaux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6B5BD1-542D-70E1-9229-B4A3E5B69587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9D35C67-1D05-EBE7-C350-E642565E96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642615"/>
              </p:ext>
            </p:extLst>
          </p:nvPr>
        </p:nvGraphicFramePr>
        <p:xfrm>
          <a:off x="699518" y="2163144"/>
          <a:ext cx="6693581" cy="33702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24553">
                  <a:extLst>
                    <a:ext uri="{9D8B030D-6E8A-4147-A177-3AD203B41FA5}">
                      <a16:colId xmlns:a16="http://schemas.microsoft.com/office/drawing/2014/main" val="1852318658"/>
                    </a:ext>
                  </a:extLst>
                </a:gridCol>
                <a:gridCol w="2569028">
                  <a:extLst>
                    <a:ext uri="{9D8B030D-6E8A-4147-A177-3AD203B41FA5}">
                      <a16:colId xmlns:a16="http://schemas.microsoft.com/office/drawing/2014/main" val="2058763812"/>
                    </a:ext>
                  </a:extLst>
                </a:gridCol>
              </a:tblGrid>
              <a:tr h="674052">
                <a:tc>
                  <a:txBody>
                    <a:bodyPr/>
                    <a:lstStyle/>
                    <a:p>
                      <a:pPr algn="l"/>
                      <a:r>
                        <a:rPr lang="fr-CH" sz="2400" b="1" dirty="0">
                          <a:latin typeface="Helvetica" pitchFamily="2" charset="0"/>
                        </a:rPr>
                        <a:t>Déchets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400" b="0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- 5’529 CHF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678170"/>
                  </a:ext>
                </a:extLst>
              </a:tr>
              <a:tr h="674052">
                <a:tc>
                  <a:txBody>
                    <a:bodyPr/>
                    <a:lstStyle/>
                    <a:p>
                      <a:pPr algn="l"/>
                      <a:r>
                        <a:rPr lang="fr-CH" sz="2400" b="1" dirty="0">
                          <a:latin typeface="Helvetica" pitchFamily="2" charset="0"/>
                        </a:rPr>
                        <a:t>Assainissement des eaux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400" b="0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- 22’290 CHF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715695"/>
                  </a:ext>
                </a:extLst>
              </a:tr>
              <a:tr h="674052">
                <a:tc>
                  <a:txBody>
                    <a:bodyPr/>
                    <a:lstStyle/>
                    <a:p>
                      <a:pPr algn="l"/>
                      <a:r>
                        <a:rPr lang="fr-CH" sz="2400" b="1" dirty="0">
                          <a:latin typeface="Helvetica" pitchFamily="2" charset="0"/>
                        </a:rPr>
                        <a:t>Approvisionnement en eau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400" b="0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- 16’390 CHF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595477"/>
                  </a:ext>
                </a:extLst>
              </a:tr>
              <a:tr h="674052">
                <a:tc>
                  <a:txBody>
                    <a:bodyPr/>
                    <a:lstStyle/>
                    <a:p>
                      <a:pPr algn="l"/>
                      <a:r>
                        <a:rPr lang="fr-CH" sz="2400" b="1" dirty="0">
                          <a:latin typeface="Helvetica" pitchFamily="2" charset="0"/>
                        </a:rPr>
                        <a:t>Estivage (Pâturage, Pilay)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400" b="0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- 19’460 CHF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431650"/>
                  </a:ext>
                </a:extLst>
              </a:tr>
              <a:tr h="674052">
                <a:tc>
                  <a:txBody>
                    <a:bodyPr/>
                    <a:lstStyle/>
                    <a:p>
                      <a:pPr algn="l"/>
                      <a:r>
                        <a:rPr lang="fr-CH" sz="2400" b="1" dirty="0">
                          <a:latin typeface="Helvetica" pitchFamily="2" charset="0"/>
                        </a:rPr>
                        <a:t>Efficacité énergétique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400" b="0" dirty="0">
                          <a:solidFill>
                            <a:schemeClr val="accent6"/>
                          </a:solidFill>
                          <a:latin typeface="Helvetica" pitchFamily="2" charset="0"/>
                        </a:rPr>
                        <a:t>+ 18’667 CHF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450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50324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1740975" y="2228671"/>
            <a:ext cx="87100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7500" dirty="0">
                <a:latin typeface="Helvetica" pitchFamily="2" charset="0"/>
              </a:rPr>
              <a:t>Avez-vous des questions ?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Espace réservé du numéro de diapositive 7">
            <a:extLst>
              <a:ext uri="{FF2B5EF4-FFF2-40B4-BE49-F238E27FC236}">
                <a16:creationId xmlns:a16="http://schemas.microsoft.com/office/drawing/2014/main" id="{F76BF4E1-6275-6172-644C-BDCE59D4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11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86FE591-7624-B50C-9C1C-B56488B0B390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D8BDB91-ECBF-0BBE-71AD-6D099B9C648A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</p:spTree>
    <p:extLst>
      <p:ext uri="{BB962C8B-B14F-4D97-AF65-F5344CB8AC3E}">
        <p14:creationId xmlns:p14="http://schemas.microsoft.com/office/powerpoint/2010/main" val="222296857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7971508-FF66-C90C-E7D2-FD97B3E46897}"/>
              </a:ext>
            </a:extLst>
          </p:cNvPr>
          <p:cNvSpPr txBox="1"/>
          <p:nvPr/>
        </p:nvSpPr>
        <p:spPr>
          <a:xfrm>
            <a:off x="1582685" y="3450194"/>
            <a:ext cx="9026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>
                <a:latin typeface="Helvetica" pitchFamily="2" charset="0"/>
              </a:rPr>
              <a:t>Informations sur les investissements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615947" y="2203699"/>
            <a:ext cx="109601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7500" b="1" dirty="0">
                <a:latin typeface="Helvetica" pitchFamily="2" charset="0"/>
              </a:rPr>
              <a:t>Investissements 2025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5ACAA6-A079-6A82-C807-203B35296BC0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12 décembre 2024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182DB5-5D65-D4F6-FE0E-F13438D2E22E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Denis </a:t>
            </a:r>
            <a:r>
              <a:rPr lang="fr-CH" sz="1600" dirty="0" err="1">
                <a:solidFill>
                  <a:schemeClr val="bg1"/>
                </a:solidFill>
                <a:latin typeface="Helvetica" pitchFamily="2" charset="0"/>
              </a:rPr>
              <a:t>Gatherat</a:t>
            </a:r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428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13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514814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>
                <a:latin typeface="Helvetica" pitchFamily="2" charset="0"/>
              </a:rPr>
              <a:t>Informations sur les investissements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6B5BD1-542D-70E1-9229-B4A3E5B69587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Investissements 2025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95F2D6AE-F74A-B51B-D9D6-90F23B03A807}"/>
              </a:ext>
            </a:extLst>
          </p:cNvPr>
          <p:cNvSpPr txBox="1">
            <a:spLocks/>
          </p:cNvSpPr>
          <p:nvPr/>
        </p:nvSpPr>
        <p:spPr>
          <a:xfrm>
            <a:off x="542916" y="976547"/>
            <a:ext cx="9968155" cy="29190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CH" sz="2000" dirty="0"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2000" b="1" dirty="0">
                <a:latin typeface="Helvetica" pitchFamily="2" charset="0"/>
              </a:rPr>
              <a:t>Investissements en cours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Aménagement La Combatte Eclairage et TP		CHF 438’000.-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Aménagement La Combatte, eau potable		CHF 220’000.-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Aménagement La Combatte, eaux usées		CHF 120’000.-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Marquage circulation </a:t>
            </a:r>
            <a:r>
              <a:rPr lang="fr-CH" sz="2000" dirty="0" err="1">
                <a:latin typeface="Helvetica" pitchFamily="2" charset="0"/>
              </a:rPr>
              <a:t>Swiss</a:t>
            </a:r>
            <a:r>
              <a:rPr lang="fr-CH" sz="2000" dirty="0">
                <a:latin typeface="Helvetica" pitchFamily="2" charset="0"/>
              </a:rPr>
              <a:t> Trafic			CHF 35’000.-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Révision du PAL, plans généraux et directeurs	CHF 35’000.-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Finalisation du plan spécial Le Collège		CHF 50’000.-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CH" sz="2000" dirty="0">
              <a:latin typeface="Helvetica" pitchFamily="2" charset="0"/>
            </a:endParaRP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B077418A-3A61-96B3-4748-CC82E4B218DB}"/>
              </a:ext>
            </a:extLst>
          </p:cNvPr>
          <p:cNvSpPr txBox="1">
            <a:spLocks/>
          </p:cNvSpPr>
          <p:nvPr/>
        </p:nvSpPr>
        <p:spPr>
          <a:xfrm>
            <a:off x="542913" y="3609115"/>
            <a:ext cx="9968155" cy="9346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CH" sz="2000" dirty="0"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2000" b="1" dirty="0">
                <a:latin typeface="Helvetica" pitchFamily="2" charset="0"/>
              </a:rPr>
              <a:t>Investissement à voter dans le courant 2025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Renouvellement de l’automatisation du réservoir	CHF 30’000.-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CH" sz="2000" dirty="0">
              <a:latin typeface="Helvetica" pitchFamily="2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CH" sz="2000" dirty="0">
              <a:latin typeface="Helvetica" pitchFamily="2" charset="0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FCB931E3-ABFB-7AF9-DF7B-192EE5D06006}"/>
              </a:ext>
            </a:extLst>
          </p:cNvPr>
          <p:cNvSpPr txBox="1">
            <a:spLocks/>
          </p:cNvSpPr>
          <p:nvPr/>
        </p:nvSpPr>
        <p:spPr>
          <a:xfrm>
            <a:off x="542914" y="4522492"/>
            <a:ext cx="9968155" cy="16349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CH" sz="2000" dirty="0"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2000" b="1" dirty="0">
                <a:latin typeface="Helvetica" pitchFamily="2" charset="0"/>
              </a:rPr>
              <a:t>Prélèvements sur les fonds spéciaux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Renouvellement de l’automatisation du réservoir	CHF 30’000.-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Aménagement de La Combatte, eau potable		CHF 200’000.-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Aménagement de La Combatte, eaux usées		CHF 120’000.-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CH" sz="2000" dirty="0">
              <a:latin typeface="Helvetica" pitchFamily="2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CH" sz="2000" dirty="0">
              <a:latin typeface="Helvetica" pitchFamily="2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CH" sz="20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804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14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>
                <a:latin typeface="Helvetica" pitchFamily="2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Budget d’investissements</a:t>
            </a:r>
            <a:endParaRPr lang="fr-CH" sz="4400" b="1" dirty="0">
              <a:latin typeface="Helvetica" pitchFamily="2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1ADA8DD-D80D-D494-F541-C9B24FD8A086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Investissements 2025</a:t>
            </a:r>
          </a:p>
        </p:txBody>
      </p:sp>
    </p:spTree>
    <p:extLst>
      <p:ext uri="{BB962C8B-B14F-4D97-AF65-F5344CB8AC3E}">
        <p14:creationId xmlns:p14="http://schemas.microsoft.com/office/powerpoint/2010/main" val="2494062301"/>
      </p:ext>
    </p:extLst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1740975" y="2228671"/>
            <a:ext cx="87100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7500" dirty="0">
                <a:latin typeface="Helvetica" pitchFamily="2" charset="0"/>
              </a:rPr>
              <a:t>Avez-vous des questions ?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Espace réservé du numéro de diapositive 7">
            <a:extLst>
              <a:ext uri="{FF2B5EF4-FFF2-40B4-BE49-F238E27FC236}">
                <a16:creationId xmlns:a16="http://schemas.microsoft.com/office/drawing/2014/main" id="{F76BF4E1-6275-6172-644C-BDCE59D4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15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86FE591-7624-B50C-9C1C-B56488B0B390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016235F-62C9-C62E-D00E-66627E60E3BE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Investissements 2025</a:t>
            </a:r>
          </a:p>
        </p:txBody>
      </p:sp>
    </p:spTree>
    <p:extLst>
      <p:ext uri="{BB962C8B-B14F-4D97-AF65-F5344CB8AC3E}">
        <p14:creationId xmlns:p14="http://schemas.microsoft.com/office/powerpoint/2010/main" val="22637425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C90D12E-3BED-7CA9-03F1-C0ECEF4B5D9D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2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>
                <a:latin typeface="Helvetica" pitchFamily="2" charset="0"/>
              </a:rPr>
              <a:t>Tables des matières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A78DC714-59DD-46F4-7B26-1EAF958CF514}"/>
              </a:ext>
            </a:extLst>
          </p:cNvPr>
          <p:cNvSpPr txBox="1">
            <a:spLocks/>
          </p:cNvSpPr>
          <p:nvPr/>
        </p:nvSpPr>
        <p:spPr>
          <a:xfrm>
            <a:off x="542925" y="2111663"/>
            <a:ext cx="9334500" cy="26346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endParaRPr lang="fr-CH" dirty="0">
              <a:latin typeface="+mj-l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fr-CH" sz="2800" dirty="0">
                <a:latin typeface="Helvetica" pitchFamily="2" charset="0"/>
              </a:rPr>
              <a:t>Entrée en matière, résumé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CH" sz="2800" dirty="0">
                <a:latin typeface="Helvetica" pitchFamily="2" charset="0"/>
              </a:rPr>
              <a:t>Base pour l’établissement du budget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CH" sz="2800" dirty="0">
                <a:latin typeface="Helvetica" pitchFamily="2" charset="0"/>
              </a:rPr>
              <a:t>Budget de fonctionnement</a:t>
            </a:r>
          </a:p>
        </p:txBody>
      </p:sp>
    </p:spTree>
    <p:extLst>
      <p:ext uri="{BB962C8B-B14F-4D97-AF65-F5344CB8AC3E}">
        <p14:creationId xmlns:p14="http://schemas.microsoft.com/office/powerpoint/2010/main" val="27790917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3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>
                <a:latin typeface="Helvetica" pitchFamily="2" charset="0"/>
              </a:rPr>
              <a:t>Entrée en matière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6B5BD1-542D-70E1-9229-B4A3E5B69587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95F2D6AE-F74A-B51B-D9D6-90F23B03A807}"/>
              </a:ext>
            </a:extLst>
          </p:cNvPr>
          <p:cNvSpPr txBox="1">
            <a:spLocks/>
          </p:cNvSpPr>
          <p:nvPr/>
        </p:nvSpPr>
        <p:spPr>
          <a:xfrm>
            <a:off x="538403" y="1587406"/>
            <a:ext cx="9968155" cy="54290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CH" sz="2000" dirty="0">
              <a:latin typeface="+mj-lt"/>
            </a:endParaRP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fr-CH" sz="2000" b="1" dirty="0">
                <a:latin typeface="Helvetica" pitchFamily="2" charset="0"/>
              </a:rPr>
              <a:t>Charges supplémentaires qui expliquent le déficit budgétaire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Informatique						</a:t>
            </a:r>
            <a:r>
              <a:rPr lang="fr-CH" sz="2000" b="1" dirty="0">
                <a:latin typeface="Helvetica" pitchFamily="2" charset="0"/>
              </a:rPr>
              <a:t>CHF 27’000.-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Amortissement et intérêt de La Grange		</a:t>
            </a:r>
            <a:r>
              <a:rPr lang="fr-CH" sz="2000" b="1" dirty="0">
                <a:latin typeface="Helvetica" pitchFamily="2" charset="0"/>
              </a:rPr>
              <a:t>CHF 64’000.-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Révision de l’horloge du clocher			</a:t>
            </a:r>
            <a:r>
              <a:rPr lang="fr-CH" sz="2000" b="1" dirty="0">
                <a:latin typeface="Helvetica" pitchFamily="2" charset="0"/>
              </a:rPr>
              <a:t>CHF 15’000.-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Ecole						</a:t>
            </a:r>
            <a:r>
              <a:rPr lang="fr-CH" sz="2000" b="1" dirty="0">
                <a:latin typeface="Helvetica" pitchFamily="2" charset="0"/>
              </a:rPr>
              <a:t>CHF 24’000.-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Entretien locaux (Collège 31)				</a:t>
            </a:r>
            <a:r>
              <a:rPr lang="fr-CH" sz="2000" b="1" dirty="0">
                <a:latin typeface="Helvetica" pitchFamily="2" charset="0"/>
              </a:rPr>
              <a:t>CHF 10’000.-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16C6FF3-293C-1345-5BCF-24CDE1DDBD63}"/>
              </a:ext>
            </a:extLst>
          </p:cNvPr>
          <p:cNvSpPr txBox="1">
            <a:spLocks/>
          </p:cNvSpPr>
          <p:nvPr/>
        </p:nvSpPr>
        <p:spPr>
          <a:xfrm>
            <a:off x="538403" y="4301919"/>
            <a:ext cx="11358790" cy="20610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CH" sz="2000" dirty="0">
              <a:latin typeface="+mj-lt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Rentrées fiscales plus modestes pour 2025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latin typeface="Helvetica" pitchFamily="2" charset="0"/>
              </a:rPr>
              <a:t>Versement à la péréquation financière cantonale 	</a:t>
            </a:r>
            <a:r>
              <a:rPr lang="fr-CH" sz="2000" b="1" dirty="0">
                <a:latin typeface="Helvetica" pitchFamily="2" charset="0"/>
              </a:rPr>
              <a:t>CHF 25’000 environ</a:t>
            </a:r>
          </a:p>
        </p:txBody>
      </p:sp>
    </p:spTree>
    <p:extLst>
      <p:ext uri="{BB962C8B-B14F-4D97-AF65-F5344CB8AC3E}">
        <p14:creationId xmlns:p14="http://schemas.microsoft.com/office/powerpoint/2010/main" val="16299387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0A7FB-CAC4-3A03-3D31-FFC5E8A65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16D2BA5-3BB0-A313-F9F1-5A7ED55C8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D68A94D-266E-BD8A-D6E8-B2899FC3AB02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A581A-3DD4-8408-5976-C81F7168A60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5D131A-896E-1998-0B9E-1E26390F11D9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7F5844B-8241-7673-87BD-B5EC9199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4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5D9FBCD-B51D-2A1F-BEF2-0857C62E95DF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4A64E05-1EF0-CBB1-7638-676D7EF38AF0}"/>
              </a:ext>
            </a:extLst>
          </p:cNvPr>
          <p:cNvSpPr txBox="1"/>
          <p:nvPr/>
        </p:nvSpPr>
        <p:spPr>
          <a:xfrm>
            <a:off x="735919" y="2551837"/>
            <a:ext cx="107201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5400" b="1" dirty="0">
                <a:latin typeface="Helvetica" pitchFamily="2" charset="0"/>
              </a:rPr>
              <a:t>Souhaitez-vous</a:t>
            </a:r>
          </a:p>
          <a:p>
            <a:pPr algn="ctr"/>
            <a:r>
              <a:rPr lang="fr-CH" sz="5400" b="1" dirty="0">
                <a:latin typeface="Helvetica" pitchFamily="2" charset="0"/>
              </a:rPr>
              <a:t>entrer en matière ?</a:t>
            </a:r>
          </a:p>
        </p:txBody>
      </p:sp>
    </p:spTree>
    <p:extLst>
      <p:ext uri="{BB962C8B-B14F-4D97-AF65-F5344CB8AC3E}">
        <p14:creationId xmlns:p14="http://schemas.microsoft.com/office/powerpoint/2010/main" val="2990689884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5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4400" b="1" dirty="0">
                <a:latin typeface="Helvetica" pitchFamily="2" charset="0"/>
              </a:rPr>
              <a:t>Base pour l’établissement du budget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FF30994-D8F7-46E1-D533-7E20E21BE45B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27E1D2E-FBFD-D245-8AD3-5DA3C19CE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015970"/>
              </p:ext>
            </p:extLst>
          </p:nvPr>
        </p:nvGraphicFramePr>
        <p:xfrm>
          <a:off x="542923" y="1656634"/>
          <a:ext cx="9950906" cy="4673932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911477">
                  <a:extLst>
                    <a:ext uri="{9D8B030D-6E8A-4147-A177-3AD203B41FA5}">
                      <a16:colId xmlns:a16="http://schemas.microsoft.com/office/drawing/2014/main" val="2562549802"/>
                    </a:ext>
                  </a:extLst>
                </a:gridCol>
                <a:gridCol w="2755900">
                  <a:extLst>
                    <a:ext uri="{9D8B030D-6E8A-4147-A177-3AD203B41FA5}">
                      <a16:colId xmlns:a16="http://schemas.microsoft.com/office/drawing/2014/main" val="2830129833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705234712"/>
                    </a:ext>
                  </a:extLst>
                </a:gridCol>
                <a:gridCol w="2797629">
                  <a:extLst>
                    <a:ext uri="{9D8B030D-6E8A-4147-A177-3AD203B41FA5}">
                      <a16:colId xmlns:a16="http://schemas.microsoft.com/office/drawing/2014/main" val="1056854551"/>
                    </a:ext>
                  </a:extLst>
                </a:gridCol>
              </a:tblGrid>
              <a:tr h="2329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Quotité d’impôt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>
                          <a:effectLst/>
                          <a:latin typeface="Helvetica" pitchFamily="2" charset="0"/>
                        </a:rPr>
                        <a:t>2.20</a:t>
                      </a:r>
                      <a:endParaRPr lang="fr-CH" sz="2000" b="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578750"/>
                  </a:ext>
                </a:extLst>
              </a:tr>
              <a:tr h="2329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Taxe immobilière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1.25 ‰ de la valeur officielle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646172"/>
                  </a:ext>
                </a:extLst>
              </a:tr>
              <a:tr h="2329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Avance cadastrale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0.25 ‰ de la valeur officielle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05164"/>
                  </a:ext>
                </a:extLst>
              </a:tr>
              <a:tr h="225419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Taxe des ordures ménagères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Helvetica" pitchFamily="2" charset="0"/>
                        </a:rPr>
                        <a:t>selon règlement communal</a:t>
                      </a:r>
                      <a:endParaRPr lang="fr-CH" sz="2000" b="1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876086"/>
                  </a:ext>
                </a:extLst>
              </a:tr>
              <a:tr h="2479607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adulte 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enfant 5 à 16 ans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résidence secondaire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pers. dom. hors localité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commerce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exploitation agricole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entreprise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restaurant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institution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commune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paroisse 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85.-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40.-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133.-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40.-/17.50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87.-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87.-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179.-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179.-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87.-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915.-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87.-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11045"/>
                  </a:ext>
                </a:extLst>
              </a:tr>
              <a:tr h="22541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Taxes des chiens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par animal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50.-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516250"/>
                  </a:ext>
                </a:extLst>
              </a:tr>
              <a:tr h="5286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Location de l’abri du Pilay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habitants Courtedoux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habitants hors localité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50.-</a:t>
                      </a:r>
                      <a:endParaRPr lang="fr-CH" sz="2000" dirty="0">
                        <a:effectLst/>
                        <a:latin typeface="Helvetica" pitchFamily="2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100.-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895494"/>
                  </a:ext>
                </a:extLst>
              </a:tr>
              <a:tr h="22541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Taxe de séjour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par personne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Helvetica" pitchFamily="2" charset="0"/>
                        </a:rPr>
                        <a:t>2.-</a:t>
                      </a:r>
                      <a:endParaRPr lang="fr-CH" sz="20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37" marR="52337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48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123400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6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4400" b="1" dirty="0">
                <a:latin typeface="Helvetica" pitchFamily="2" charset="0"/>
              </a:rPr>
              <a:t>Base pour l’établissement du budget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FF30994-D8F7-46E1-D533-7E20E21BE45B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95324BD0-3D34-CB8E-A8B6-EE0372289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703936"/>
              </p:ext>
            </p:extLst>
          </p:nvPr>
        </p:nvGraphicFramePr>
        <p:xfrm>
          <a:off x="542924" y="2297189"/>
          <a:ext cx="10966905" cy="3421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315">
                  <a:extLst>
                    <a:ext uri="{9D8B030D-6E8A-4147-A177-3AD203B41FA5}">
                      <a16:colId xmlns:a16="http://schemas.microsoft.com/office/drawing/2014/main" val="1953349188"/>
                    </a:ext>
                  </a:extLst>
                </a:gridCol>
                <a:gridCol w="4124391">
                  <a:extLst>
                    <a:ext uri="{9D8B030D-6E8A-4147-A177-3AD203B41FA5}">
                      <a16:colId xmlns:a16="http://schemas.microsoft.com/office/drawing/2014/main" val="2080519373"/>
                    </a:ext>
                  </a:extLst>
                </a:gridCol>
                <a:gridCol w="2322438">
                  <a:extLst>
                    <a:ext uri="{9D8B030D-6E8A-4147-A177-3AD203B41FA5}">
                      <a16:colId xmlns:a16="http://schemas.microsoft.com/office/drawing/2014/main" val="1745074807"/>
                    </a:ext>
                  </a:extLst>
                </a:gridCol>
                <a:gridCol w="827161">
                  <a:extLst>
                    <a:ext uri="{9D8B030D-6E8A-4147-A177-3AD203B41FA5}">
                      <a16:colId xmlns:a16="http://schemas.microsoft.com/office/drawing/2014/main" val="1771573042"/>
                    </a:ext>
                  </a:extLst>
                </a:gridCol>
                <a:gridCol w="1827786">
                  <a:extLst>
                    <a:ext uri="{9D8B030D-6E8A-4147-A177-3AD203B41FA5}">
                      <a16:colId xmlns:a16="http://schemas.microsoft.com/office/drawing/2014/main" val="399751841"/>
                    </a:ext>
                  </a:extLst>
                </a:gridCol>
                <a:gridCol w="1321814">
                  <a:extLst>
                    <a:ext uri="{9D8B030D-6E8A-4147-A177-3AD203B41FA5}">
                      <a16:colId xmlns:a16="http://schemas.microsoft.com/office/drawing/2014/main" val="215609623"/>
                    </a:ext>
                  </a:extLst>
                </a:gridCol>
              </a:tblGrid>
              <a:tr h="36890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Consommation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79C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Taxe de consommation (CHF/m3)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79C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Taxe de base (CHF/an)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79C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03419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T1</a:t>
                      </a:r>
                      <a:endParaRPr lang="fr-CH" sz="3600" dirty="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Tranche jusqu’à 55m3/an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2.60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  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  150.-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250770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T2</a:t>
                      </a:r>
                      <a:endParaRPr lang="fr-CH" sz="360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Tranche de 56 à 500m3/an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2.40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 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  160.-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536149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T3</a:t>
                      </a:r>
                      <a:endParaRPr lang="fr-CH" sz="360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Tranche de 501 à 1’000m3/an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2.20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 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  255.-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002798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T4</a:t>
                      </a:r>
                      <a:endParaRPr lang="fr-CH" sz="360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Tranche de 1'001 à 3000m3/an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2.00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  440.-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423896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T5</a:t>
                      </a:r>
                      <a:endParaRPr lang="fr-CH" sz="3600" dirty="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Tranche de 3'001 à 5’000m3/an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1.85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1005.-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733280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T6</a:t>
                      </a:r>
                      <a:endParaRPr lang="fr-CH" sz="3600" dirty="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Tranche au-delà de 5’000m3/an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1.65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1940.-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379078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77B2F62F-25E8-4AC1-E750-2BDE00741E6B}"/>
              </a:ext>
            </a:extLst>
          </p:cNvPr>
          <p:cNvSpPr txBox="1"/>
          <p:nvPr/>
        </p:nvSpPr>
        <p:spPr>
          <a:xfrm>
            <a:off x="542924" y="1522477"/>
            <a:ext cx="107201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2000" b="1" dirty="0">
                <a:latin typeface="Helvetica" pitchFamily="2" charset="0"/>
              </a:rPr>
              <a:t>Taxes de base &amp; taxes de consommation « eau potable » </a:t>
            </a:r>
          </a:p>
        </p:txBody>
      </p:sp>
    </p:spTree>
    <p:extLst>
      <p:ext uri="{BB962C8B-B14F-4D97-AF65-F5344CB8AC3E}">
        <p14:creationId xmlns:p14="http://schemas.microsoft.com/office/powerpoint/2010/main" val="2171475300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7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4400" b="1" dirty="0">
                <a:latin typeface="Helvetica" pitchFamily="2" charset="0"/>
              </a:rPr>
              <a:t>Base pour l’établissement du budget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FF30994-D8F7-46E1-D533-7E20E21BE45B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95324BD0-3D34-CB8E-A8B6-EE0372289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596986"/>
              </p:ext>
            </p:extLst>
          </p:nvPr>
        </p:nvGraphicFramePr>
        <p:xfrm>
          <a:off x="542924" y="2297189"/>
          <a:ext cx="10966905" cy="3421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315">
                  <a:extLst>
                    <a:ext uri="{9D8B030D-6E8A-4147-A177-3AD203B41FA5}">
                      <a16:colId xmlns:a16="http://schemas.microsoft.com/office/drawing/2014/main" val="1953349188"/>
                    </a:ext>
                  </a:extLst>
                </a:gridCol>
                <a:gridCol w="4124391">
                  <a:extLst>
                    <a:ext uri="{9D8B030D-6E8A-4147-A177-3AD203B41FA5}">
                      <a16:colId xmlns:a16="http://schemas.microsoft.com/office/drawing/2014/main" val="2080519373"/>
                    </a:ext>
                  </a:extLst>
                </a:gridCol>
                <a:gridCol w="2322438">
                  <a:extLst>
                    <a:ext uri="{9D8B030D-6E8A-4147-A177-3AD203B41FA5}">
                      <a16:colId xmlns:a16="http://schemas.microsoft.com/office/drawing/2014/main" val="1745074807"/>
                    </a:ext>
                  </a:extLst>
                </a:gridCol>
                <a:gridCol w="827161">
                  <a:extLst>
                    <a:ext uri="{9D8B030D-6E8A-4147-A177-3AD203B41FA5}">
                      <a16:colId xmlns:a16="http://schemas.microsoft.com/office/drawing/2014/main" val="1771573042"/>
                    </a:ext>
                  </a:extLst>
                </a:gridCol>
                <a:gridCol w="1827786">
                  <a:extLst>
                    <a:ext uri="{9D8B030D-6E8A-4147-A177-3AD203B41FA5}">
                      <a16:colId xmlns:a16="http://schemas.microsoft.com/office/drawing/2014/main" val="399751841"/>
                    </a:ext>
                  </a:extLst>
                </a:gridCol>
                <a:gridCol w="1321814">
                  <a:extLst>
                    <a:ext uri="{9D8B030D-6E8A-4147-A177-3AD203B41FA5}">
                      <a16:colId xmlns:a16="http://schemas.microsoft.com/office/drawing/2014/main" val="215609623"/>
                    </a:ext>
                  </a:extLst>
                </a:gridCol>
              </a:tblGrid>
              <a:tr h="36890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Consommation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79C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Taxe de consommation (CHF/m3)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79C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Taxe de base (CHF/an)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79C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03419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T1</a:t>
                      </a:r>
                      <a:endParaRPr lang="fr-CH" sz="3600" dirty="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Tranche jusqu’à 55m3/an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1.90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  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  80.-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250770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T2</a:t>
                      </a:r>
                      <a:endParaRPr lang="fr-CH" sz="360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Tranche de 56 à 500m3/an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1.65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 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  95.-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536149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T3</a:t>
                      </a:r>
                      <a:endParaRPr lang="fr-CH" sz="360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Tranche de 501 à 1’000m3/an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1.40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 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  225.-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002798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T4</a:t>
                      </a:r>
                      <a:endParaRPr lang="fr-CH" sz="360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Tranche de 1'001 à 3000m3/an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  490.-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423896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T5</a:t>
                      </a:r>
                      <a:endParaRPr lang="fr-CH" sz="3600" dirty="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Tranche de 3'001 à 5’000m3/an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0.85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1290.-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733280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ysClr val="windowText" lastClr="000000"/>
                          </a:solidFill>
                          <a:effectLst/>
                          <a:latin typeface="Helvetica" pitchFamily="2" charset="0"/>
                        </a:rPr>
                        <a:t>T6</a:t>
                      </a:r>
                      <a:endParaRPr lang="fr-CH" sz="3600" dirty="0">
                        <a:solidFill>
                          <a:sysClr val="windowText" lastClr="000000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Tranche au-delà de 5’000m3/an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0.60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CHF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Helvetica" pitchFamily="2" charset="0"/>
                        </a:rPr>
                        <a:t>2615.-</a:t>
                      </a:r>
                      <a:endParaRPr lang="fr-CH" sz="36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379078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77B2F62F-25E8-4AC1-E750-2BDE00741E6B}"/>
              </a:ext>
            </a:extLst>
          </p:cNvPr>
          <p:cNvSpPr txBox="1"/>
          <p:nvPr/>
        </p:nvSpPr>
        <p:spPr>
          <a:xfrm>
            <a:off x="542924" y="1522477"/>
            <a:ext cx="107201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2000" b="1" dirty="0">
                <a:latin typeface="Helvetica" pitchFamily="2" charset="0"/>
              </a:rPr>
              <a:t>Taxes de base &amp; taxes de consommation « eaux usées » </a:t>
            </a:r>
          </a:p>
        </p:txBody>
      </p:sp>
    </p:spTree>
    <p:extLst>
      <p:ext uri="{BB962C8B-B14F-4D97-AF65-F5344CB8AC3E}">
        <p14:creationId xmlns:p14="http://schemas.microsoft.com/office/powerpoint/2010/main" val="982566535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8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hlinkClick r:id="rId3" action="ppaction://hlinkfile"/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1072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>
                <a:latin typeface="Helvetica" pitchFamily="2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Budget de fonctionnement</a:t>
            </a:r>
            <a:endParaRPr lang="fr-CH" sz="4400" b="1" dirty="0">
              <a:latin typeface="Helvetic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6C0777C-5FE9-172F-1D0E-743475A76CC5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</p:spTree>
    <p:extLst>
      <p:ext uri="{BB962C8B-B14F-4D97-AF65-F5344CB8AC3E}">
        <p14:creationId xmlns:p14="http://schemas.microsoft.com/office/powerpoint/2010/main" val="1125445628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D785E7-FB6D-AFDB-FB35-19BF98089AA1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BE9FC28-A9CD-BD67-F37D-404BA115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9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EC7D56-E129-C8CE-A887-A95133F9976D}"/>
              </a:ext>
            </a:extLst>
          </p:cNvPr>
          <p:cNvSpPr txBox="1"/>
          <p:nvPr/>
        </p:nvSpPr>
        <p:spPr>
          <a:xfrm>
            <a:off x="542924" y="817965"/>
            <a:ext cx="96805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>
                <a:latin typeface="Helvetica" pitchFamily="2" charset="0"/>
              </a:rPr>
              <a:t>Résultats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5F855A8-66B1-53D3-7B25-43CF86F748F5}"/>
              </a:ext>
            </a:extLst>
          </p:cNvPr>
          <p:cNvSpPr txBox="1"/>
          <p:nvPr/>
        </p:nvSpPr>
        <p:spPr>
          <a:xfrm>
            <a:off x="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Budget 2025</a:t>
            </a: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D250AAF-37FD-382D-F860-605133FA9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25034"/>
              </p:ext>
            </p:extLst>
          </p:nvPr>
        </p:nvGraphicFramePr>
        <p:xfrm>
          <a:off x="542924" y="1948513"/>
          <a:ext cx="9968154" cy="387591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3322718">
                  <a:extLst>
                    <a:ext uri="{9D8B030D-6E8A-4147-A177-3AD203B41FA5}">
                      <a16:colId xmlns:a16="http://schemas.microsoft.com/office/drawing/2014/main" val="2177052855"/>
                    </a:ext>
                  </a:extLst>
                </a:gridCol>
                <a:gridCol w="1661359">
                  <a:extLst>
                    <a:ext uri="{9D8B030D-6E8A-4147-A177-3AD203B41FA5}">
                      <a16:colId xmlns:a16="http://schemas.microsoft.com/office/drawing/2014/main" val="180180794"/>
                    </a:ext>
                  </a:extLst>
                </a:gridCol>
                <a:gridCol w="1661359">
                  <a:extLst>
                    <a:ext uri="{9D8B030D-6E8A-4147-A177-3AD203B41FA5}">
                      <a16:colId xmlns:a16="http://schemas.microsoft.com/office/drawing/2014/main" val="798854804"/>
                    </a:ext>
                  </a:extLst>
                </a:gridCol>
                <a:gridCol w="1661359">
                  <a:extLst>
                    <a:ext uri="{9D8B030D-6E8A-4147-A177-3AD203B41FA5}">
                      <a16:colId xmlns:a16="http://schemas.microsoft.com/office/drawing/2014/main" val="2695852247"/>
                    </a:ext>
                  </a:extLst>
                </a:gridCol>
                <a:gridCol w="1661359">
                  <a:extLst>
                    <a:ext uri="{9D8B030D-6E8A-4147-A177-3AD203B41FA5}">
                      <a16:colId xmlns:a16="http://schemas.microsoft.com/office/drawing/2014/main" val="2954689922"/>
                    </a:ext>
                  </a:extLst>
                </a:gridCol>
              </a:tblGrid>
              <a:tr h="501450">
                <a:tc>
                  <a:txBody>
                    <a:bodyPr/>
                    <a:lstStyle/>
                    <a:p>
                      <a:pPr algn="l"/>
                      <a:r>
                        <a:rPr lang="fr-CH" sz="2400" dirty="0"/>
                        <a:t>BUDGET (CHF)</a:t>
                      </a:r>
                      <a:endParaRPr lang="fr-CH" sz="2400" dirty="0">
                        <a:latin typeface="Helvetica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CD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CH" sz="2400" dirty="0"/>
                        <a:t>2025</a:t>
                      </a:r>
                      <a:endParaRPr lang="fr-CH" sz="2400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CD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CH" sz="2400" dirty="0"/>
                        <a:t>2024</a:t>
                      </a:r>
                      <a:endParaRPr lang="fr-CH" sz="2400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CD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86689"/>
                  </a:ext>
                </a:extLst>
              </a:tr>
              <a:tr h="501450">
                <a:tc rowSpan="2">
                  <a:txBody>
                    <a:bodyPr/>
                    <a:lstStyle/>
                    <a:p>
                      <a:pPr algn="l"/>
                      <a:r>
                        <a:rPr lang="fr-CH" sz="2400" dirty="0"/>
                        <a:t>Fonctionnement</a:t>
                      </a:r>
                      <a:endParaRPr lang="fr-CH" sz="2400" dirty="0">
                        <a:latin typeface="Helvetica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Charges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Produits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Charges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Produits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918611"/>
                  </a:ext>
                </a:extLst>
              </a:tr>
              <a:tr h="501450">
                <a:tc vMerge="1">
                  <a:txBody>
                    <a:bodyPr/>
                    <a:lstStyle/>
                    <a:p>
                      <a:pPr algn="ctr"/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800" b="0" i="0" u="none" strike="noStrike" kern="1200" baseline="0" dirty="0">
                          <a:solidFill>
                            <a:schemeClr val="dk1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3'784’312</a:t>
                      </a:r>
                      <a:endParaRPr lang="fr-CH" b="0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800" b="0" i="0" u="none" strike="noStrike" kern="1200" baseline="0" dirty="0">
                          <a:solidFill>
                            <a:schemeClr val="dk1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3'602'780</a:t>
                      </a:r>
                      <a:endParaRPr lang="fr-CH" b="0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latin typeface="Helvetica" pitchFamily="2" charset="0"/>
                        </a:rPr>
                        <a:t>3’912’190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latin typeface="Helvetica" pitchFamily="2" charset="0"/>
                        </a:rPr>
                        <a:t>3’707’362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804383"/>
                  </a:ext>
                </a:extLst>
              </a:tr>
              <a:tr h="501450">
                <a:tc>
                  <a:txBody>
                    <a:bodyPr/>
                    <a:lstStyle/>
                    <a:p>
                      <a:pPr algn="l"/>
                      <a:r>
                        <a:rPr lang="fr-CH" sz="2400" dirty="0"/>
                        <a:t>Fonctionnement net</a:t>
                      </a:r>
                      <a:endParaRPr lang="fr-CH" sz="2400" dirty="0">
                        <a:latin typeface="Helvetica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latin typeface="Helvetica" pitchFamily="2" charset="0"/>
                        </a:rPr>
                        <a:t>***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</a:t>
                      </a:r>
                      <a:r>
                        <a:rPr lang="fr-CH" sz="1800" b="0" i="0" u="none" strike="noStrike" kern="1200" baseline="0" dirty="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181’532</a:t>
                      </a:r>
                      <a:endParaRPr lang="fr-CH" dirty="0">
                        <a:solidFill>
                          <a:srgbClr val="FF0000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latin typeface="Helvetica" pitchFamily="2" charset="0"/>
                        </a:rPr>
                        <a:t>***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- 204’828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7815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lang="fr-CH" sz="100" dirty="0">
                        <a:latin typeface="Helvetica" pitchFamily="2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dirty="0">
                        <a:solidFill>
                          <a:srgbClr val="FF0000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dirty="0">
                        <a:solidFill>
                          <a:srgbClr val="FF0000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961279"/>
                  </a:ext>
                </a:extLst>
              </a:tr>
              <a:tr h="501450">
                <a:tc rowSpan="2">
                  <a:txBody>
                    <a:bodyPr/>
                    <a:lstStyle/>
                    <a:p>
                      <a:pPr algn="l"/>
                      <a:r>
                        <a:rPr lang="fr-CH" sz="2400" dirty="0"/>
                        <a:t>Investissements</a:t>
                      </a:r>
                      <a:endParaRPr lang="fr-CH" sz="2400" dirty="0">
                        <a:latin typeface="Helvetica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Dépenses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Recettes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Dépenses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1" dirty="0"/>
                        <a:t>Recettes</a:t>
                      </a:r>
                      <a:endParaRPr lang="fr-CH" sz="2000" b="1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26652"/>
                  </a:ext>
                </a:extLst>
              </a:tr>
              <a:tr h="501450">
                <a:tc vMerge="1">
                  <a:txBody>
                    <a:bodyPr/>
                    <a:lstStyle/>
                    <a:p>
                      <a:pPr algn="ctr"/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800" b="0" i="0" u="none" strike="noStrike" kern="1200" baseline="0" dirty="0">
                          <a:solidFill>
                            <a:schemeClr val="dk1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928'000</a:t>
                      </a:r>
                      <a:endParaRPr lang="fr-CH" b="0" dirty="0"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b="0" dirty="0">
                          <a:latin typeface="Helvetica" pitchFamily="2" charset="0"/>
                        </a:rPr>
                        <a:t>382’000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latin typeface="Helvetica" pitchFamily="2" charset="0"/>
                        </a:rPr>
                        <a:t>2’278’500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298147"/>
                  </a:ext>
                </a:extLst>
              </a:tr>
              <a:tr h="501450">
                <a:tc>
                  <a:txBody>
                    <a:bodyPr/>
                    <a:lstStyle/>
                    <a:p>
                      <a:pPr algn="l"/>
                      <a:r>
                        <a:rPr lang="fr-CH" sz="2400" dirty="0"/>
                        <a:t>Investissements nets</a:t>
                      </a:r>
                      <a:endParaRPr lang="fr-CH" sz="2400" dirty="0">
                        <a:latin typeface="Helvetica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b="0" dirty="0">
                          <a:latin typeface="Helvetica" pitchFamily="2" charset="0"/>
                        </a:rPr>
                        <a:t>***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b="0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</a:t>
                      </a:r>
                      <a:r>
                        <a:rPr lang="fr-CH" sz="1800" b="0" i="0" u="none" strike="noStrike" kern="1200" baseline="0" dirty="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546’000</a:t>
                      </a:r>
                      <a:endParaRPr lang="fr-CH" b="0" dirty="0">
                        <a:solidFill>
                          <a:srgbClr val="FF0000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latin typeface="Helvetica" pitchFamily="2" charset="0"/>
                        </a:rPr>
                        <a:t>***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- 2’278’500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245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67219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759</Words>
  <Application>Microsoft Office PowerPoint</Application>
  <PresentationFormat>Grand écran</PresentationFormat>
  <Paragraphs>269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Michael Ostertag</dc:creator>
  <cp:lastModifiedBy>Karine Cerf</cp:lastModifiedBy>
  <cp:revision>15</cp:revision>
  <dcterms:created xsi:type="dcterms:W3CDTF">2023-12-07T08:15:25Z</dcterms:created>
  <dcterms:modified xsi:type="dcterms:W3CDTF">2024-12-16T08:06:52Z</dcterms:modified>
</cp:coreProperties>
</file>