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80" r:id="rId4"/>
    <p:sldId id="288" r:id="rId5"/>
    <p:sldId id="289" r:id="rId6"/>
    <p:sldId id="291" r:id="rId7"/>
    <p:sldId id="292" r:id="rId8"/>
    <p:sldId id="293" r:id="rId9"/>
    <p:sldId id="295" r:id="rId10"/>
    <p:sldId id="297" r:id="rId11"/>
    <p:sldId id="29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CB9"/>
    <a:srgbClr val="ED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235AB-A589-4C89-AD80-BCCE3E1800CE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7B0D-5E60-4DFD-AC65-459021E2746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09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13020-E66E-3B63-F8DF-3F5A04A39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E4767-BED2-8783-B692-1E19F5DC4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AE7CF-A76F-E714-6734-F4DD7FE5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029577-DD10-6951-8558-D94437A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452777-E00C-1427-ED10-F2FD3C30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212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1C1FE-F9D7-D3CB-E463-DECF2E1A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D9A810-ED61-B2D3-2D3F-B065B70F7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B97A7-CCF3-F387-2967-BE5A1332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1E118-3D31-6F97-4294-804F1F21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371A7F-C7C2-3100-41D4-F52CD142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19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1604C9-8A28-954E-8E77-B1E6E3D4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FED0C-ABC0-3CAC-9E64-1F86F57F5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5C92E-0600-8D43-AF01-6C06D0FC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9ECCBD-3801-EDB0-52E5-D6FB9918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C67CB5-078E-19A5-7F2F-EC62C712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219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3A867-0E05-4FB8-6697-467D4092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FD804-45F9-0EDA-D15D-941E32B11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6AF32-4AC1-5CF2-1F8E-1333D70D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D3D2-5770-9BD2-B320-E902353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537A29-2926-AD5E-9602-A79C9606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62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D4FA8-4F09-ECB9-C655-FF09D28B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DEC3BE-7F61-CAFB-D52F-BE104EB7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26370-F3E4-4A1A-035F-66D253C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1A6C-E7E9-B4BC-7B80-4613FC0A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2C5014-D367-0E56-B818-45572F3F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32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B9FAF-5426-5912-A05E-941F151B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973D9-BE87-6EA3-7C10-F12858CB8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48318C-ACDE-F8E9-5BFE-99135234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E328EE-446B-9E0B-3F47-F04E11E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D13753-84BF-71A2-6BD9-DCB31A23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04E82-0C71-8019-9D72-4470A9C5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88C70-5906-1885-1373-FAE9434C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656E-7AA7-F9A1-C839-A4C17D0DD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E2657-A8B0-A1DB-5885-0CE219791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66F16-5B48-015E-2CD5-C5F3B618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FB2BEB-3ED3-8F1F-2E57-2E8FB47E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E05D3D-2BC7-0AE1-BD79-FE348D3E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AD7787-BC13-1473-A031-8C8D874D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748C69-66B8-CF84-78AF-5BEB42C9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747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EB651-A914-2FF5-F060-10F435A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CB0610-D961-B531-B421-F980B66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946C25-86D3-E3F3-FF2B-74908B72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3774E-1342-B844-3D22-863D1DAD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211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61CAC2-3AED-9CF5-5558-CBE8503B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F536D8-4178-4775-D357-2E8578D0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62183C-52EC-7D58-5808-A90F089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9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70DC27-7946-5F7C-6104-19F26CE6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BB95F-E830-278A-F887-FC44EE9C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CF02E3-EAE5-F628-EB96-64993CE49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ED826-709A-65CA-6DD7-34867B9A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9DB481-6AEB-6EC9-8C6D-C5D117A6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13FC77-2870-B3BB-435D-7940AFD0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945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42B963-AD39-BC07-1903-52E1A0C1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B25BD0-5960-679B-6CE4-77FBEAF7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69DBC-BB3C-84A7-0B6D-182F9842E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ED6633-3DCD-E9B6-845D-FC43F9DF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B0092-EBF6-3050-7A95-2652F973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B2CC-B9C5-CAD5-BA82-B56A487C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29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1660B5-4199-D618-957C-2E5ABD72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B7EB99-6ED8-C7C2-BF32-8A472E40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39178-1585-C911-3E82-313B225AB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EB6A-AF39-4DF9-90E8-FBA1CEAD8E6A}" type="datetimeFigureOut">
              <a:rPr lang="fr-CH" smtClean="0"/>
              <a:t>19.03.2026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8333-A530-C017-504D-D85D94562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09DA0-323D-C9CA-561E-575EE0F0A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0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402492" y="1881441"/>
            <a:ext cx="113870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6600" b="1" dirty="0">
                <a:latin typeface="Helvetica" pitchFamily="2" charset="0"/>
              </a:rPr>
              <a:t>Règlement d’organisation et d’administration de la commune mixte de Courtedoux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12 mars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182DB5-5D65-D4F6-FE0E-F13438D2E22E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Isabelle Tallat</a:t>
            </a:r>
          </a:p>
        </p:txBody>
      </p:sp>
    </p:spTree>
    <p:extLst>
      <p:ext uri="{BB962C8B-B14F-4D97-AF65-F5344CB8AC3E}">
        <p14:creationId xmlns:p14="http://schemas.microsoft.com/office/powerpoint/2010/main" val="292631498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B292F-18A4-61D7-34E2-541BCFB4F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1D5532-B7EB-866F-DF51-621C7D7DDCE9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77B355-4E9C-5D85-1600-2A6540DCC472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B30746B-510F-C76A-2ACB-B7AF644A16D9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CCAC0DF-252D-23EC-26E2-977B0A3CCF37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3E710A0C-F1B3-E9F7-2A0F-A22C4A39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10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62308F39-5C60-3BB4-5D7D-766F42E9D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38F2C820-9009-3CDE-8560-E2CAA1ED7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Nouveau règlement</a:t>
            </a: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id="{80F4F1F2-26F9-1B72-9588-9DF09044B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1910123"/>
            <a:ext cx="5157787" cy="4166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14</a:t>
            </a:r>
            <a:r>
              <a:rPr lang="fr-CH" sz="1800" dirty="0">
                <a:latin typeface="+mj-lt"/>
              </a:rPr>
              <a:t>. L’octroi de prêts en tant qu’il ne s’agit pas de placements sûrs au sens de l’article 27 alinéa 2 de la </a:t>
            </a:r>
            <a:r>
              <a:rPr lang="fr-CH" sz="1800" dirty="0" err="1">
                <a:latin typeface="+mj-lt"/>
              </a:rPr>
              <a:t>LCom</a:t>
            </a:r>
            <a:r>
              <a:rPr lang="fr-CH" sz="1800" dirty="0">
                <a:latin typeface="+mj-lt"/>
              </a:rPr>
              <a:t> et que la somme prêtée ne dépasse pas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2’000.-</a:t>
            </a: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b="1" dirty="0">
              <a:latin typeface="+mj-lt"/>
            </a:endParaRPr>
          </a:p>
          <a:p>
            <a:pPr marL="0" indent="0">
              <a:buNone/>
            </a:pPr>
            <a:endParaRPr lang="fr-CH" sz="1800" b="1" dirty="0">
              <a:latin typeface="+mj-lt"/>
            </a:endParaRPr>
          </a:p>
          <a:p>
            <a:pPr marL="0" indent="0">
              <a:buNone/>
            </a:pPr>
            <a:r>
              <a:rPr lang="fr-CH" sz="1800" b="1" dirty="0">
                <a:latin typeface="+mj-lt"/>
              </a:rPr>
              <a:t>15</a:t>
            </a:r>
            <a:r>
              <a:rPr lang="fr-CH" sz="1800" dirty="0">
                <a:latin typeface="+mj-lt"/>
              </a:rPr>
              <a:t>. La prise en charge par la commune de services nouveaux qu’elle s’impose pour le bien public et le vote des ressources nécessaires lorsque la dépense unique excède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ou que la dépens périodique dépasse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6’000.-.</a:t>
            </a:r>
          </a:p>
          <a:p>
            <a:pPr marL="0" indent="0">
              <a:buNone/>
            </a:pPr>
            <a:endParaRPr lang="fr-CH" sz="1800" dirty="0"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B0B1AE9F-C9A6-8593-0CDE-3B88F4B31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5238" y="1910123"/>
            <a:ext cx="5183188" cy="4166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13. </a:t>
            </a:r>
            <a:r>
              <a:rPr lang="fr-CH" sz="1800" dirty="0">
                <a:latin typeface="+mj-lt"/>
              </a:rPr>
              <a:t>L’octroi de prêts en tant qu’il ne s’agit pas de placements sûrs au sens de l’article 27 alinéa 2 de la </a:t>
            </a:r>
            <a:r>
              <a:rPr lang="fr-CH" sz="1800" dirty="0" err="1">
                <a:latin typeface="+mj-lt"/>
              </a:rPr>
              <a:t>LCom</a:t>
            </a:r>
            <a:r>
              <a:rPr lang="fr-CH" sz="1800" dirty="0">
                <a:latin typeface="+mj-lt"/>
              </a:rPr>
              <a:t> et que la somme prêtée ne dépasse pas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30’000.-</a:t>
            </a: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b="1" dirty="0">
              <a:latin typeface="+mj-lt"/>
            </a:endParaRPr>
          </a:p>
          <a:p>
            <a:pPr marL="0" indent="0">
              <a:buNone/>
            </a:pPr>
            <a:endParaRPr lang="fr-CH" sz="1800" b="1" dirty="0">
              <a:latin typeface="+mj-lt"/>
            </a:endParaRPr>
          </a:p>
          <a:p>
            <a:pPr marL="0" indent="0">
              <a:buNone/>
            </a:pPr>
            <a:r>
              <a:rPr lang="fr-CH" sz="1800" b="1" dirty="0">
                <a:latin typeface="+mj-lt"/>
              </a:rPr>
              <a:t>14</a:t>
            </a:r>
            <a:r>
              <a:rPr lang="fr-CH" sz="1800" dirty="0">
                <a:latin typeface="+mj-lt"/>
              </a:rPr>
              <a:t>. La prise en charge par la commune de services nouveaux qu’elle s’impose pour le bien public et le vote des ressources nécessaires lorsque la dépense unique excède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30’000.-</a:t>
            </a:r>
            <a:r>
              <a:rPr lang="fr-CH" sz="1800" dirty="0">
                <a:latin typeface="+mj-lt"/>
              </a:rPr>
              <a:t> ou que la dépens périodique dépasse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2’000.-.</a:t>
            </a:r>
          </a:p>
          <a:p>
            <a:pPr marL="0" indent="0">
              <a:buNone/>
            </a:pPr>
            <a:endParaRPr lang="fr-CH" sz="1800" dirty="0"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A099C84-A7B2-1538-4348-2A293923E5DB}"/>
              </a:ext>
            </a:extLst>
          </p:cNvPr>
          <p:cNvSpPr txBox="1"/>
          <p:nvPr/>
        </p:nvSpPr>
        <p:spPr>
          <a:xfrm>
            <a:off x="572154" y="5871392"/>
            <a:ext cx="11366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highlight>
                  <a:srgbClr val="FFFF00"/>
                </a:highlight>
                <a:latin typeface="+mj-lt"/>
              </a:rPr>
              <a:t>Ces modifications sont similaire à celle de l’article 16 sauf que les points ci-dessus concernent le conseil communal et non plus l’assemblée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4C13EB0-2DE2-F60F-1DED-085464328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12" y="1374054"/>
            <a:ext cx="5077768" cy="4298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39A8A85-3B71-46ED-5EBA-D1CD27BEE9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319346"/>
            <a:ext cx="5401429" cy="45726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03550E7-4E60-7CAE-D5A8-AB334D4D6297}"/>
              </a:ext>
            </a:extLst>
          </p:cNvPr>
          <p:cNvSpPr/>
          <p:nvPr/>
        </p:nvSpPr>
        <p:spPr>
          <a:xfrm>
            <a:off x="1783533" y="1611517"/>
            <a:ext cx="4170426" cy="1924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3572C7-0399-9AE3-2065-015B74A4D8E2}"/>
              </a:ext>
            </a:extLst>
          </p:cNvPr>
          <p:cNvSpPr/>
          <p:nvPr/>
        </p:nvSpPr>
        <p:spPr>
          <a:xfrm>
            <a:off x="7261161" y="1582211"/>
            <a:ext cx="4312467" cy="210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00E0F60-C7E4-373C-DB24-2F82A888017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656" b="54797"/>
          <a:stretch>
            <a:fillRect/>
          </a:stretch>
        </p:blipFill>
        <p:spPr>
          <a:xfrm>
            <a:off x="956338" y="3050310"/>
            <a:ext cx="4709816" cy="90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79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968F3-452E-ED49-6D4C-E4ACC7A04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C7583C-52BB-0B8C-07C8-F3F89D20A0AC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46B0D7-4455-96B1-4419-EC150CF0CD1F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1F0738A-4F17-0F52-C176-B18583590009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1A74493-DF7D-20C6-A4CB-BDDE566A5F44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9CAA7540-BB59-81E3-1946-052BCF524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11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1AB0E83F-2970-5E2A-133B-85C3CCE679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A3D60233-734F-3E51-00CB-92085F5D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     Nouveau règlement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32187F-7762-9627-64A9-6D0B06375AE3}"/>
              </a:ext>
            </a:extLst>
          </p:cNvPr>
          <p:cNvSpPr/>
          <p:nvPr/>
        </p:nvSpPr>
        <p:spPr>
          <a:xfrm>
            <a:off x="1783533" y="1611517"/>
            <a:ext cx="4170426" cy="1924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BCCC4A-98DA-B2DD-2129-49A12C0F88C0}"/>
              </a:ext>
            </a:extLst>
          </p:cNvPr>
          <p:cNvSpPr/>
          <p:nvPr/>
        </p:nvSpPr>
        <p:spPr>
          <a:xfrm>
            <a:off x="7261161" y="1582211"/>
            <a:ext cx="4312467" cy="210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FE2B419-D128-5FF0-C570-81B51E10B3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5974"/>
          <a:stretch>
            <a:fillRect/>
          </a:stretch>
        </p:blipFill>
        <p:spPr>
          <a:xfrm>
            <a:off x="837798" y="1707717"/>
            <a:ext cx="737506" cy="600159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59C62B80-5947-013A-B400-C31173503EA1}"/>
              </a:ext>
            </a:extLst>
          </p:cNvPr>
          <p:cNvSpPr txBox="1"/>
          <p:nvPr/>
        </p:nvSpPr>
        <p:spPr>
          <a:xfrm>
            <a:off x="1575304" y="1707717"/>
            <a:ext cx="46799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/>
              <a:t>Art. 39 </a:t>
            </a:r>
            <a:r>
              <a:rPr lang="fr-FR" sz="1600" dirty="0"/>
              <a:t>Pour des dépenses imprévues du compte administratif, le conseil communal peut autoriser des crédits supplémentaires pour un montant total</a:t>
            </a:r>
            <a:r>
              <a:rPr lang="fr-CH" sz="1600" dirty="0"/>
              <a:t> de </a:t>
            </a:r>
            <a:r>
              <a:rPr lang="fr-CH" sz="1600" dirty="0">
                <a:highlight>
                  <a:srgbClr val="FFFF00"/>
                </a:highlight>
              </a:rPr>
              <a:t>Fr. 30’000.- </a:t>
            </a:r>
            <a:r>
              <a:rPr lang="fr-CH" sz="1600" dirty="0"/>
              <a:t>par exercice comptable</a:t>
            </a: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DB20FC0D-AEB5-CEDF-2D22-95745DAC28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5974"/>
          <a:stretch>
            <a:fillRect/>
          </a:stretch>
        </p:blipFill>
        <p:spPr>
          <a:xfrm>
            <a:off x="6492566" y="1646167"/>
            <a:ext cx="737506" cy="600159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C62B67A8-2D1B-9F5A-6F3F-F6F698CBDFEC}"/>
              </a:ext>
            </a:extLst>
          </p:cNvPr>
          <p:cNvSpPr txBox="1"/>
          <p:nvPr/>
        </p:nvSpPr>
        <p:spPr>
          <a:xfrm>
            <a:off x="7198983" y="1689683"/>
            <a:ext cx="46799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/>
              <a:t>Art. 39 </a:t>
            </a:r>
            <a:r>
              <a:rPr lang="fr-FR" sz="1600" dirty="0"/>
              <a:t>Pour des dépenses imprévues du compte administratif, le conseil communal peut autoriser des crédits supplémentaires pour un montant total</a:t>
            </a:r>
            <a:r>
              <a:rPr lang="fr-CH" sz="1600" dirty="0"/>
              <a:t> de </a:t>
            </a:r>
            <a:r>
              <a:rPr lang="fr-CH" sz="1600" dirty="0">
                <a:highlight>
                  <a:srgbClr val="FFFF00"/>
                </a:highlight>
              </a:rPr>
              <a:t>Fr. 50’000.-</a:t>
            </a:r>
            <a:r>
              <a:rPr lang="fr-CH" sz="1600" dirty="0"/>
              <a:t> par exercice comptable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B7F2321-9E8A-0ECF-3339-AB6221526A0B}"/>
              </a:ext>
            </a:extLst>
          </p:cNvPr>
          <p:cNvSpPr txBox="1"/>
          <p:nvPr/>
        </p:nvSpPr>
        <p:spPr>
          <a:xfrm>
            <a:off x="1894506" y="3872185"/>
            <a:ext cx="811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>
                <a:highlight>
                  <a:srgbClr val="FFFF00"/>
                </a:highlight>
                <a:latin typeface="+mj-lt"/>
              </a:rPr>
              <a:t>Le Conseil </a:t>
            </a:r>
            <a:r>
              <a:rPr lang="fr-CH" dirty="0">
                <a:highlight>
                  <a:srgbClr val="FFFF00"/>
                </a:highlight>
                <a:latin typeface="+mj-lt"/>
              </a:rPr>
              <a:t>communal a décidé d’augmenter le montant de cet article en cas d’imprévu majeur tel que le changement urgent d’un véhicule ou d’une machine de voirie</a:t>
            </a:r>
          </a:p>
        </p:txBody>
      </p:sp>
    </p:spTree>
    <p:extLst>
      <p:ext uri="{BB962C8B-B14F-4D97-AF65-F5344CB8AC3E}">
        <p14:creationId xmlns:p14="http://schemas.microsoft.com/office/powerpoint/2010/main" val="343208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A7FB-CAC4-3A03-3D31-FFC5E8A65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16D2BA5-3BB0-A313-F9F1-5A7ED55C8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D68A94D-266E-BD8A-D6E8-B2899FC3AB02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A581A-3DD4-8408-5976-C81F7168A60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5D131A-896E-1998-0B9E-1E26390F11D9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7F5844B-8241-7673-87BD-B5EC9199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2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D9FBCD-B51D-2A1F-BEF2-0857C62E95DF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4A64E05-1EF0-CBB1-7638-676D7EF38AF0}"/>
              </a:ext>
            </a:extLst>
          </p:cNvPr>
          <p:cNvSpPr txBox="1"/>
          <p:nvPr/>
        </p:nvSpPr>
        <p:spPr>
          <a:xfrm>
            <a:off x="735919" y="2551837"/>
            <a:ext cx="107201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5400" b="1" dirty="0">
                <a:latin typeface="Helvetica" pitchFamily="2" charset="0"/>
              </a:rPr>
              <a:t>Souhaitez-vous</a:t>
            </a:r>
          </a:p>
          <a:p>
            <a:pPr algn="ctr"/>
            <a:r>
              <a:rPr lang="fr-CH" sz="5400" b="1" dirty="0">
                <a:latin typeface="Helvetica" pitchFamily="2" charset="0"/>
              </a:rPr>
              <a:t>entrer en matière ?</a:t>
            </a:r>
          </a:p>
        </p:txBody>
      </p:sp>
    </p:spTree>
    <p:extLst>
      <p:ext uri="{BB962C8B-B14F-4D97-AF65-F5344CB8AC3E}">
        <p14:creationId xmlns:p14="http://schemas.microsoft.com/office/powerpoint/2010/main" val="299068988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E632C4-FCB1-8925-578C-49F7A2F71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198" y="1811883"/>
            <a:ext cx="5101591" cy="12525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9. </a:t>
            </a:r>
            <a:r>
              <a:rPr lang="fr-CH" sz="1800" dirty="0">
                <a:latin typeface="+mj-lt"/>
              </a:rPr>
              <a:t>la participation financière à des entreprises, œuvres d'utilité publique et autres semblables, pour autant que la dépense unique excède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30’000.-</a:t>
            </a:r>
            <a:r>
              <a:rPr lang="fr-CH" sz="1800" dirty="0">
                <a:latin typeface="+mj-lt"/>
              </a:rPr>
              <a:t> ou que la dépense périodique dépasse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6’000.- </a:t>
            </a: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5D2652-CB00-D579-C1BA-5F31E5EEB7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9944" y="1849979"/>
            <a:ext cx="5183188" cy="1252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9. </a:t>
            </a:r>
            <a:r>
              <a:rPr lang="fr-CH" sz="1800" dirty="0">
                <a:latin typeface="+mj-lt"/>
              </a:rPr>
              <a:t>la participation financière à des entreprises, œuvres d'utilité publique et autres semblables, pour autant que la dépense unique excède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30’000.-</a:t>
            </a:r>
            <a:r>
              <a:rPr lang="fr-CH" sz="1800" dirty="0">
                <a:latin typeface="+mj-lt"/>
              </a:rPr>
              <a:t>  ou que la dépense périodique dépasse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20’000.- </a:t>
            </a: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endParaRPr lang="fr-CH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EC7BB278-1C14-C8B5-96F9-B7A1ED4A9C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257" y="626364"/>
            <a:ext cx="10515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/>
              <a:t>Ancien règlement                                                      Nouveau règlement </a:t>
            </a:r>
            <a:br>
              <a:rPr lang="fr-CH" sz="2400" dirty="0"/>
            </a:br>
            <a:endParaRPr lang="fr-CH" sz="2400" dirty="0"/>
          </a:p>
        </p:txBody>
      </p:sp>
      <p:pic>
        <p:nvPicPr>
          <p:cNvPr id="11" name="Image 10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27A578B1-8EB5-6F05-1B12-7D396F1950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6379944" y="1164216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12" name="Image 11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8480C6F2-E346-F7BE-5785-467EB2449F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661674" y="1226598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C20C60C-EA3F-087E-804C-6D909D4009E8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3B4877-0D8B-6173-3F13-024E6C6CA2DE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2FCA94C-40EE-4699-34A7-3DD7F6912995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6190E1F-30BF-21E9-7C6B-E70F40CE66BB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7F19004D-EFEC-6EDF-5ADA-EA35CBEE7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3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9CBA0E7-3E3E-05F6-59D1-02459EB8D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9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51A1F-3412-4EA5-C861-0618180A3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F43D59BD-B1C5-3F18-E84C-144FB7D265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257" y="626364"/>
            <a:ext cx="10515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/>
              <a:t>Ancien règlement                                                      Nouveau règlement </a:t>
            </a:r>
            <a:br>
              <a:rPr lang="fr-CH" sz="2400" dirty="0"/>
            </a:br>
            <a:endParaRPr lang="fr-CH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29500A-9FE3-703E-205E-B8F9A1CAD75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CF47BD-C9C5-8B91-5EAA-CDA1E3BE37B2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9167B59-1DD6-930D-EC21-B795B32C61D0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D86D98-2E6C-94AB-E395-16B61712BDDC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DE4C494E-312A-020C-E892-14AAC4E4A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4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6" name="Image 15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0D5FF62E-F23F-EF8B-53E8-797D2D8D4D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819471" y="1256466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17" name="Espace réservé du contenu 3">
            <a:extLst>
              <a:ext uri="{FF2B5EF4-FFF2-40B4-BE49-F238E27FC236}">
                <a16:creationId xmlns:a16="http://schemas.microsoft.com/office/drawing/2014/main" id="{08F798D5-7991-0EB0-BE53-608A5DB8B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9471" y="2018976"/>
            <a:ext cx="5038929" cy="3887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10. </a:t>
            </a:r>
            <a:r>
              <a:rPr lang="fr-CH" sz="1800" dirty="0">
                <a:latin typeface="+mj-lt"/>
              </a:rPr>
              <a:t>l'octroi de prêts dépassant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2'000</a:t>
            </a:r>
            <a:r>
              <a:rPr lang="fr-CH" sz="1800" dirty="0">
                <a:latin typeface="+mj-lt"/>
              </a:rPr>
              <a:t>.- et ne représentant pas un placement sûr au sens de l’article 27. alinéa 2 de la </a:t>
            </a:r>
            <a:r>
              <a:rPr lang="fr-CH" sz="1800" dirty="0" err="1">
                <a:latin typeface="+mj-lt"/>
              </a:rPr>
              <a:t>LCom</a:t>
            </a:r>
            <a:r>
              <a:rPr lang="fr-CH" sz="1800" dirty="0">
                <a:latin typeface="+mj-lt"/>
              </a:rPr>
              <a:t> ( loi sur les communes du canton du Jura)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9A147F7-77D8-205E-F253-2BEC7BA6CAB7}"/>
              </a:ext>
            </a:extLst>
          </p:cNvPr>
          <p:cNvSpPr txBox="1"/>
          <p:nvPr/>
        </p:nvSpPr>
        <p:spPr>
          <a:xfrm>
            <a:off x="405805" y="3681104"/>
            <a:ext cx="11651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highlight>
                  <a:srgbClr val="FFFF00"/>
                </a:highlight>
                <a:latin typeface="+mj-lt"/>
              </a:rPr>
              <a:t>Adaptation à l’évolution économique. Les coûts des projets ont augmenté, les prix des travaux et des services ont augmenté.</a:t>
            </a:r>
          </a:p>
        </p:txBody>
      </p:sp>
      <p:sp>
        <p:nvSpPr>
          <p:cNvPr id="19" name="Espace réservé du contenu 5">
            <a:extLst>
              <a:ext uri="{FF2B5EF4-FFF2-40B4-BE49-F238E27FC236}">
                <a16:creationId xmlns:a16="http://schemas.microsoft.com/office/drawing/2014/main" id="{49F7BBD8-3FEA-0FE5-70B9-5AD839558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08004" y="2023476"/>
            <a:ext cx="5337575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10</a:t>
            </a:r>
            <a:r>
              <a:rPr lang="fr-CH" sz="1800" dirty="0">
                <a:latin typeface="+mj-lt"/>
              </a:rPr>
              <a:t>. l'octroi de prêts dépassant Fr.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30'000</a:t>
            </a:r>
            <a:r>
              <a:rPr lang="fr-CH" sz="1800" dirty="0">
                <a:latin typeface="+mj-lt"/>
              </a:rPr>
              <a:t>.- et ne représentant pas un placement sur au sens de la </a:t>
            </a:r>
            <a:r>
              <a:rPr lang="fr-CH" sz="1800" dirty="0" err="1">
                <a:latin typeface="+mj-lt"/>
              </a:rPr>
              <a:t>LCom</a:t>
            </a:r>
            <a:r>
              <a:rPr lang="fr-CH" sz="1800" dirty="0">
                <a:latin typeface="+mj-lt"/>
              </a:rPr>
              <a:t> ( loi sur les communes du canton du Jura.</a:t>
            </a:r>
          </a:p>
        </p:txBody>
      </p:sp>
      <p:pic>
        <p:nvPicPr>
          <p:cNvPr id="20" name="Image 19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7FF2F3C0-7FE8-3B58-BF40-770B6B8235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6608004" y="1256466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5D59A830-83B8-502A-695E-5B0229A05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6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0E17D-6700-E1FC-10E8-485EFAD2C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28196735-A4C4-D4DF-BF38-6BF8BE83C2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2986" y="776357"/>
            <a:ext cx="10515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/>
              <a:t>Ancien règlement                                                Nouveau règlement </a:t>
            </a:r>
            <a:br>
              <a:rPr lang="fr-CH" sz="2400" dirty="0"/>
            </a:br>
            <a:endParaRPr lang="fr-CH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F125F5-0FAB-C2D4-F2D9-6389E4E91969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F530FF-AD88-0230-D601-F254B09229BA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00DED7F-018C-ECAA-6FCD-8A49B1D11698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6ED38AB-8C14-0A04-0B15-0273E238FC8D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C0D2AE27-A994-6AF8-5F8C-6730908A3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5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2" name="Espace réservé du contenu 3">
            <a:extLst>
              <a:ext uri="{FF2B5EF4-FFF2-40B4-BE49-F238E27FC236}">
                <a16:creationId xmlns:a16="http://schemas.microsoft.com/office/drawing/2014/main" id="{F7563B5C-E67C-A2F5-E619-15EDAD66E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0551" y="2023491"/>
            <a:ext cx="5256212" cy="4508500"/>
          </a:xfrm>
        </p:spPr>
        <p:txBody>
          <a:bodyPr/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11</a:t>
            </a:r>
            <a:r>
              <a:rPr lang="fr-CH" sz="1800" dirty="0">
                <a:latin typeface="+mj-lt"/>
              </a:rPr>
              <a:t>. La prise en charge par la commune de services nouveaux qu’elle s’impose pour le bien public et le vote des ressources nécessaires lorsque la dépense unique excèdes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ou que la dépense périodique dépasse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6’000.-</a:t>
            </a:r>
            <a:endParaRPr lang="fr-CH" dirty="0">
              <a:highlight>
                <a:srgbClr val="FFFF00"/>
              </a:highlight>
              <a:latin typeface="+mj-lt"/>
            </a:endParaRPr>
          </a:p>
        </p:txBody>
      </p:sp>
      <p:pic>
        <p:nvPicPr>
          <p:cNvPr id="13" name="Image 12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0AF6E2C8-D5EB-F393-A8DE-209D8657E7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554257" y="1404688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7F960E82-0A27-3DB4-7BB6-CE656AF22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23492"/>
            <a:ext cx="5183188" cy="4508499"/>
          </a:xfrm>
        </p:spPr>
        <p:txBody>
          <a:bodyPr/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11</a:t>
            </a:r>
            <a:r>
              <a:rPr lang="fr-CH" sz="1800" dirty="0">
                <a:latin typeface="+mj-lt"/>
              </a:rPr>
              <a:t>. la prise en charge par la commune de services nouveaux qu'elle s'impose pour le bien public et le vote des ressources nécessaires lorsque la dépense unique excède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ou que la dépense périodique dépasse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20’000 frs.</a:t>
            </a:r>
          </a:p>
          <a:p>
            <a:endParaRPr lang="fr-CH" dirty="0"/>
          </a:p>
        </p:txBody>
      </p:sp>
      <p:pic>
        <p:nvPicPr>
          <p:cNvPr id="15" name="Image 14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FC962059-EB7A-375B-4F96-EAF64F2555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37" t="616" r="10703" b="92566"/>
          <a:stretch>
            <a:fillRect/>
          </a:stretch>
        </p:blipFill>
        <p:spPr>
          <a:xfrm>
            <a:off x="6049329" y="1381568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99D631A7-A82C-3995-7F7F-DBA9DDE6F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24C50B2-1F1C-2DEF-40DA-B08745FDDD3B}"/>
              </a:ext>
            </a:extLst>
          </p:cNvPr>
          <p:cNvSpPr txBox="1"/>
          <p:nvPr/>
        </p:nvSpPr>
        <p:spPr>
          <a:xfrm>
            <a:off x="572986" y="5097294"/>
            <a:ext cx="10376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latin typeface="+mj-lt"/>
              </a:rPr>
              <a:t>Exemple: Contribution annuelle de la commune à un service régional pour les personnes âgées ( transport, repas à domicile. Coûts: 12.000/an)</a:t>
            </a:r>
          </a:p>
          <a:p>
            <a:r>
              <a:rPr lang="fr-CH" dirty="0">
                <a:latin typeface="+mj-lt"/>
              </a:rPr>
              <a:t>Ancien </a:t>
            </a:r>
            <a:r>
              <a:rPr lang="fr-CH" dirty="0">
                <a:latin typeface="+mj-lt"/>
                <a:sym typeface="Wingdings" panose="05000000000000000000" pitchFamily="2" charset="2"/>
              </a:rPr>
              <a:t> </a:t>
            </a:r>
            <a:r>
              <a:rPr lang="fr-CH" dirty="0">
                <a:latin typeface="+mj-lt"/>
              </a:rPr>
              <a:t>assemblée communale</a:t>
            </a:r>
          </a:p>
          <a:p>
            <a:r>
              <a:rPr lang="fr-CH" dirty="0">
                <a:latin typeface="+mj-lt"/>
              </a:rPr>
              <a:t>Nouveau </a:t>
            </a:r>
            <a:r>
              <a:rPr lang="fr-CH" dirty="0">
                <a:latin typeface="+mj-lt"/>
                <a:sym typeface="Wingdings" panose="05000000000000000000" pitchFamily="2" charset="2"/>
              </a:rPr>
              <a:t></a:t>
            </a:r>
            <a:r>
              <a:rPr lang="fr-CH" dirty="0">
                <a:latin typeface="+mj-lt"/>
              </a:rPr>
              <a:t> conseil communal</a:t>
            </a:r>
          </a:p>
        </p:txBody>
      </p:sp>
    </p:spTree>
    <p:extLst>
      <p:ext uri="{BB962C8B-B14F-4D97-AF65-F5344CB8AC3E}">
        <p14:creationId xmlns:p14="http://schemas.microsoft.com/office/powerpoint/2010/main" val="394697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6CA63-AA21-E64D-B3F3-0CFC3DB13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A5BEDD-4708-C511-E912-70142FC6D1EC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5493CF-FEBB-D202-5D2B-8D345C0BA5AA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6394620-CC2B-8AB8-E20A-68C28F63AE99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A020D30-C579-F48F-B3FC-724C3DC9DE59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3AE6D975-6C88-1C73-81D6-6F23B69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6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3DD5860D-0650-75A5-7814-7A143BAFB4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A2F4F78A-B7D3-DCC3-3CE6-466FAB509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Nouveau règlement</a:t>
            </a:r>
          </a:p>
        </p:txBody>
      </p:sp>
      <p:pic>
        <p:nvPicPr>
          <p:cNvPr id="19" name="Image 18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88566930-7A34-A13C-5967-E037A266546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17381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20" name="Image 19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61EA2E7C-536E-F13F-0DDF-204097FC16C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936384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22" name="Espace réservé du contenu 3">
            <a:extLst>
              <a:ext uri="{FF2B5EF4-FFF2-40B4-BE49-F238E27FC236}">
                <a16:creationId xmlns:a16="http://schemas.microsoft.com/office/drawing/2014/main" id="{9A07ED38-969D-2FB9-5FEF-A9F6D207A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84784"/>
            <a:ext cx="5157787" cy="4049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900" b="1" dirty="0">
                <a:latin typeface="+mj-lt"/>
              </a:rPr>
              <a:t>12</a:t>
            </a:r>
            <a:r>
              <a:rPr lang="fr-CH" sz="1900" dirty="0">
                <a:latin typeface="+mj-lt"/>
              </a:rPr>
              <a:t>. Le vote de crédits supplémentaires:</a:t>
            </a:r>
          </a:p>
          <a:p>
            <a:r>
              <a:rPr lang="fr-CH" sz="1900" dirty="0">
                <a:latin typeface="+mj-lt"/>
              </a:rPr>
              <a:t>a) en cas de dépassement de crédits budgétaires pour autant qu’ils dépassent de 10% les charges totales portées au budget ou les 10% du poste budgétaire concerné mais au moins </a:t>
            </a:r>
            <a:r>
              <a:rPr lang="fr-CH" sz="1900" dirty="0">
                <a:highlight>
                  <a:srgbClr val="FFFF00"/>
                </a:highlight>
                <a:latin typeface="+mj-lt"/>
              </a:rPr>
              <a:t>Fr. 10’000.-</a:t>
            </a:r>
            <a:r>
              <a:rPr lang="fr-CH" sz="1900" dirty="0">
                <a:latin typeface="+mj-lt"/>
              </a:rPr>
              <a:t>. Les dépréciations supplémentaires ne sont pas considérées comme un dépassement de crédits.</a:t>
            </a:r>
          </a:p>
          <a:p>
            <a:r>
              <a:rPr lang="fr-CH" sz="1900" dirty="0">
                <a:latin typeface="+mj-lt"/>
              </a:rPr>
              <a:t>b) en cas de dépassements de crédits d'engagement pour autant qu’ils de 10% le crédit autorisé mais au moins </a:t>
            </a:r>
            <a:r>
              <a:rPr lang="fr-CH" sz="1900" dirty="0">
                <a:highlight>
                  <a:srgbClr val="FFFF00"/>
                </a:highlight>
                <a:latin typeface="+mj-lt"/>
              </a:rPr>
              <a:t>Fr. 10.000.-.</a:t>
            </a:r>
          </a:p>
          <a:p>
            <a:endParaRPr lang="fr-CH" dirty="0"/>
          </a:p>
        </p:txBody>
      </p:sp>
      <p:sp>
        <p:nvSpPr>
          <p:cNvPr id="23" name="Espace réservé du contenu 5">
            <a:extLst>
              <a:ext uri="{FF2B5EF4-FFF2-40B4-BE49-F238E27FC236}">
                <a16:creationId xmlns:a16="http://schemas.microsoft.com/office/drawing/2014/main" id="{803885B2-0DBE-9F05-467D-4F59A2194A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84784"/>
            <a:ext cx="5183188" cy="4304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2100" b="1" dirty="0">
                <a:latin typeface="+mj-lt"/>
              </a:rPr>
              <a:t>12</a:t>
            </a:r>
            <a:r>
              <a:rPr lang="fr-CH" sz="2100" dirty="0">
                <a:latin typeface="+mj-lt"/>
              </a:rPr>
              <a:t>. Le vote de crédits supplémentaires:</a:t>
            </a:r>
          </a:p>
          <a:p>
            <a:r>
              <a:rPr lang="fr-CH" sz="2100" dirty="0">
                <a:latin typeface="+mj-lt"/>
              </a:rPr>
              <a:t>a) en cas de dépassement de crédits budgétaires pour autant qu’ils dépassent de 10% les charges totales portées au budget ou les 10% du poste budgétaire concerné mais au moins </a:t>
            </a:r>
            <a:r>
              <a:rPr lang="fr-CH" sz="2100" dirty="0">
                <a:highlight>
                  <a:srgbClr val="FFFF00"/>
                </a:highlight>
                <a:latin typeface="+mj-lt"/>
              </a:rPr>
              <a:t>Fr. 30’000.-</a:t>
            </a:r>
          </a:p>
          <a:p>
            <a:r>
              <a:rPr lang="fr-CH" sz="2100" dirty="0">
                <a:latin typeface="+mj-lt"/>
              </a:rPr>
              <a:t>b) en cas de dépassements de crédits d'engagement pour autant qu’ils dépassent de 10% le crédit autorisé mais au moins </a:t>
            </a:r>
            <a:r>
              <a:rPr lang="fr-CH" sz="2100" dirty="0">
                <a:highlight>
                  <a:srgbClr val="FFFF00"/>
                </a:highlight>
                <a:latin typeface="+mj-lt"/>
              </a:rPr>
              <a:t>Fr. 30.000.-</a:t>
            </a:r>
          </a:p>
          <a:p>
            <a:endParaRPr lang="fr-CH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C6810A6-74D9-B13E-4032-CDB15E807C36}"/>
              </a:ext>
            </a:extLst>
          </p:cNvPr>
          <p:cNvSpPr txBox="1"/>
          <p:nvPr/>
        </p:nvSpPr>
        <p:spPr>
          <a:xfrm>
            <a:off x="1014485" y="5318305"/>
            <a:ext cx="105830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dirty="0">
                <a:highlight>
                  <a:srgbClr val="FFFF00"/>
                </a:highlight>
                <a:latin typeface="+mj-lt"/>
              </a:rPr>
              <a:t>Retour devant l’assemblées si ces 2 conditions sont réunies : Le dépassement est supérieur à 10% du crédit voté et le dépassement est au moins de Fr. 30’000.-. Si une seule des deux conditions n’est pas remplie le conseil communal peut gérer le dépassement.</a:t>
            </a:r>
          </a:p>
        </p:txBody>
      </p:sp>
    </p:spTree>
    <p:extLst>
      <p:ext uri="{BB962C8B-B14F-4D97-AF65-F5344CB8AC3E}">
        <p14:creationId xmlns:p14="http://schemas.microsoft.com/office/powerpoint/2010/main" val="3341972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E3D7-3C4C-78FB-2977-3E44C7A6D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211848-BF00-6EA3-97C9-DE65A2FEE30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051614-1343-6760-02BB-2F5DFBEAB7FD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A24300A-6FF6-485A-0363-D14515A30CCA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F1F7A89-68A4-6B6F-FE1A-8AB1DD827E18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005C5B47-EA05-C77D-71DC-426D2D92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7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F6A2EC51-3FBC-5AD3-4AF3-B3C7B17FE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EA324F28-1CC1-9F05-D663-65E0C2B67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Nouveau règlement</a:t>
            </a:r>
          </a:p>
        </p:txBody>
      </p:sp>
      <p:pic>
        <p:nvPicPr>
          <p:cNvPr id="19" name="Image 18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7C723A9A-A022-32A6-B64E-811E1D0BE58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17381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20" name="Image 19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C65DDB32-A833-0B2E-90AB-44CFDCFDE5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936384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id="{CAA8C485-B8DA-53DD-A13B-676B144DC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900" b="1" dirty="0">
                <a:latin typeface="+mj-lt"/>
              </a:rPr>
              <a:t>13.</a:t>
            </a:r>
          </a:p>
          <a:p>
            <a:pPr marL="0" indent="0">
              <a:buNone/>
            </a:pPr>
            <a:r>
              <a:rPr lang="fr-CH" sz="1800" dirty="0">
                <a:latin typeface="+mj-lt"/>
              </a:rPr>
              <a:t>a) les actes juridiques relatifs à la propriété foncière et aux autres droits réels sur les immeubles, lorsque le prix ou l'estimation lors de l'achat dépasse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10’000.- </a:t>
            </a:r>
            <a:r>
              <a:rPr lang="fr-CH" sz="1800" dirty="0">
                <a:latin typeface="+mj-lt"/>
              </a:rPr>
              <a:t>et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10’000.- </a:t>
            </a:r>
            <a:r>
              <a:rPr lang="fr-CH" sz="1800" dirty="0">
                <a:latin typeface="+mj-lt"/>
              </a:rPr>
              <a:t>en cas de vente.</a:t>
            </a:r>
          </a:p>
          <a:p>
            <a:pPr marL="0" indent="0">
              <a:buNone/>
            </a:pPr>
            <a:r>
              <a:rPr lang="fr-CH" sz="1800" dirty="0">
                <a:latin typeface="+mj-lt"/>
              </a:rPr>
              <a:t>b) Lors de l'octroi de droits réels contre une redevance annuelle renouvelable (par exemple rente foncière), le prix est déterminé en multipliant par vingt-cinq le montant de la redevance annuelle (valeur capitalisée). La décision de l'assemblée communale intervient à partir d'une valeur capitalisée de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10’000.- .</a:t>
            </a:r>
          </a:p>
          <a:p>
            <a:pPr marL="0" indent="0">
              <a:buNone/>
            </a:pPr>
            <a:r>
              <a:rPr lang="fr-CH" sz="1800" dirty="0">
                <a:latin typeface="+mj-lt"/>
              </a:rPr>
              <a:t> </a:t>
            </a:r>
          </a:p>
          <a:p>
            <a:endParaRPr lang="fr-CH" dirty="0"/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AB60328E-B683-D37C-67FA-0C178309D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90688"/>
            <a:ext cx="5183188" cy="5092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13.</a:t>
            </a:r>
          </a:p>
          <a:p>
            <a:pPr marL="0" indent="0">
              <a:buNone/>
            </a:pPr>
            <a:r>
              <a:rPr lang="fr-CH" sz="1800" dirty="0">
                <a:latin typeface="+mj-lt"/>
              </a:rPr>
              <a:t>a) les actes juridiques relatifs à la propriété foncière et aux autres droits réels sur les immeubles, lorsque le prix ou l'estimation lors de l'achat dépasse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et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en cas de vente </a:t>
            </a:r>
          </a:p>
          <a:p>
            <a:pPr marL="0" indent="0">
              <a:buNone/>
            </a:pPr>
            <a:r>
              <a:rPr lang="fr-CH" sz="1800" dirty="0">
                <a:latin typeface="+mj-lt"/>
              </a:rPr>
              <a:t>b) lors de l'octroi de droits réels contre une redevance annuelle renouvelable (par exemple rente foncière), le prix est déterminé en multipliant par vingt-cinq le montant de la redevance annuelle (valeur capitalisée). La décision de l'assemblée communale intervient à partir d'une valeur capitalisée de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30’000.-.</a:t>
            </a:r>
          </a:p>
          <a:p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81D3A39-3E4D-AEB0-2EF8-92B3EBC62631}"/>
              </a:ext>
            </a:extLst>
          </p:cNvPr>
          <p:cNvSpPr txBox="1"/>
          <p:nvPr/>
        </p:nvSpPr>
        <p:spPr>
          <a:xfrm>
            <a:off x="777011" y="5169873"/>
            <a:ext cx="10834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latin typeface="+mj-lt"/>
              </a:rPr>
              <a:t>Exemple </a:t>
            </a:r>
          </a:p>
          <a:p>
            <a:r>
              <a:rPr lang="fr-CH" dirty="0">
                <a:latin typeface="+mj-lt"/>
              </a:rPr>
              <a:t>a) Si la commune achète ou vend un terrain, un bâtiment pour plus de Fr. 30’000.- la décision passe en assemblée</a:t>
            </a:r>
          </a:p>
          <a:p>
            <a:r>
              <a:rPr lang="fr-CH" dirty="0">
                <a:latin typeface="+mj-lt"/>
              </a:rPr>
              <a:t>b) Droit de superficie </a:t>
            </a:r>
          </a:p>
        </p:txBody>
      </p:sp>
    </p:spTree>
    <p:extLst>
      <p:ext uri="{BB962C8B-B14F-4D97-AF65-F5344CB8AC3E}">
        <p14:creationId xmlns:p14="http://schemas.microsoft.com/office/powerpoint/2010/main" val="140513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BB1A1-C325-B4BB-1934-927BD0D1B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C94287-3EE5-EC18-F5BF-2569D257E73E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A5756C-6513-9625-D708-3BB5D2A774AF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E789E0B-2E84-ED14-01C8-4787D5EEFA4E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3A10396-A9CF-ADA9-8AE1-E101703CE82E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71DA0DC5-6E8C-5AC0-0F39-EC3314D2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8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3C740BFE-A5C6-2A1D-EAA5-F2E2849668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2A0D4250-5D77-AE88-3F59-9D3C9336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Nouveau règlement</a:t>
            </a:r>
          </a:p>
        </p:txBody>
      </p:sp>
      <p:pic>
        <p:nvPicPr>
          <p:cNvPr id="19" name="Image 18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9F241D55-8517-1D3D-F8D7-131B3B18F8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17381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20" name="Image 19" descr="Une image contenant texte, Police, capture d’écran, papier&#10;&#10;Le contenu généré par l’IA peut être incorrect.">
            <a:extLst>
              <a:ext uri="{FF2B5EF4-FFF2-40B4-BE49-F238E27FC236}">
                <a16:creationId xmlns:a16="http://schemas.microsoft.com/office/drawing/2014/main" id="{207718A4-64E5-C5F6-EE5B-2AABBDA601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7" t="616" r="10703" b="92566"/>
          <a:stretch>
            <a:fillRect/>
          </a:stretch>
        </p:blipFill>
        <p:spPr>
          <a:xfrm>
            <a:off x="5936384" y="1321415"/>
            <a:ext cx="5276529" cy="35974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13" name="Espace réservé du contenu 3">
            <a:extLst>
              <a:ext uri="{FF2B5EF4-FFF2-40B4-BE49-F238E27FC236}">
                <a16:creationId xmlns:a16="http://schemas.microsoft.com/office/drawing/2014/main" id="{13253C62-813F-1832-EA38-C2261F7F9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870" y="1842601"/>
            <a:ext cx="5157787" cy="3684588"/>
          </a:xfrm>
        </p:spPr>
        <p:txBody>
          <a:bodyPr/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14</a:t>
            </a:r>
            <a:r>
              <a:rPr lang="fr-CH" sz="1800" dirty="0">
                <a:latin typeface="+mj-lt"/>
              </a:rPr>
              <a:t>. Les constructions et les dépenses non prévues au budget annuel lorsqu’il s'agit d'un montant qui dépassera probablement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10’000.-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14" name="Espace réservé du contenu 5">
            <a:extLst>
              <a:ext uri="{FF2B5EF4-FFF2-40B4-BE49-F238E27FC236}">
                <a16:creationId xmlns:a16="http://schemas.microsoft.com/office/drawing/2014/main" id="{0FCBEAF7-4AFF-7499-F675-682A2B057C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42601"/>
            <a:ext cx="5183188" cy="4347062"/>
          </a:xfrm>
        </p:spPr>
        <p:txBody>
          <a:bodyPr/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14</a:t>
            </a:r>
            <a:r>
              <a:rPr lang="fr-CH" sz="1800" dirty="0">
                <a:latin typeface="+mj-lt"/>
              </a:rPr>
              <a:t>. Les constructions et les dépenses non prévues au budget annuel lorsqu’il s'agit d'un montant qui dépassera probablement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98782B5-583F-5F6F-F14F-D28348F872DB}"/>
              </a:ext>
            </a:extLst>
          </p:cNvPr>
          <p:cNvSpPr txBox="1"/>
          <p:nvPr/>
        </p:nvSpPr>
        <p:spPr>
          <a:xfrm>
            <a:off x="1038524" y="3714511"/>
            <a:ext cx="10114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latin typeface="+mj-lt"/>
              </a:rPr>
              <a:t>Exemple: Réfection urgente d’un bâtiment, construction d’un abri pour l’école…</a:t>
            </a:r>
          </a:p>
        </p:txBody>
      </p:sp>
    </p:spTree>
    <p:extLst>
      <p:ext uri="{BB962C8B-B14F-4D97-AF65-F5344CB8AC3E}">
        <p14:creationId xmlns:p14="http://schemas.microsoft.com/office/powerpoint/2010/main" val="37536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9D3A2-8333-A4A9-37DC-6635C34D4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D184E1-62D8-903B-873D-CB75E7E4B92A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85FFE3-55C5-0E7C-70F6-F9B0525ED6B5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469D12F-0046-8A4F-C3C6-987E3EDBD946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d’organisation et d’administration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C4077CB-6CE1-8350-2346-DB232D13F091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23BE2928-0C1E-42AB-EDA4-948BD840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9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088DC540-7DC7-7881-B66E-D1745D6D2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8459EA4C-4E60-460D-7BF9-28E474A2B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2800" dirty="0"/>
              <a:t>Ancien règlement                                  Nouveau règlement</a:t>
            </a:r>
          </a:p>
        </p:txBody>
      </p:sp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id="{5BE51533-D4F2-19B2-6ACC-5A9D446D9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9256" y="2970928"/>
            <a:ext cx="5157787" cy="4166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13</a:t>
            </a:r>
            <a:r>
              <a:rPr lang="fr-CH" sz="1800" dirty="0">
                <a:latin typeface="+mj-lt"/>
              </a:rPr>
              <a:t>. La participation financière à des entreprises, œuvres d’utilité publiques et autres semblables, pour autant que la dépense unique ne dépasse pas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ou que la dépense périodique n’excède pas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6’000.-</a:t>
            </a:r>
          </a:p>
          <a:p>
            <a:pPr marL="0" indent="0">
              <a:buNone/>
            </a:pPr>
            <a:endParaRPr lang="fr-CH" sz="1800" dirty="0"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B769B17F-C35E-FCD3-6416-D60E193053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7489" y="2970928"/>
            <a:ext cx="5183188" cy="4166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b="1" dirty="0">
                <a:latin typeface="+mj-lt"/>
              </a:rPr>
              <a:t>12</a:t>
            </a:r>
            <a:r>
              <a:rPr lang="fr-CH" sz="1800" dirty="0">
                <a:latin typeface="+mj-lt"/>
              </a:rPr>
              <a:t>. La participation financière à des entreprise, œuvres d’utilité publique et autres semblable, pour autant que la dépense unique ne dépasse pas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30’000.- </a:t>
            </a:r>
            <a:r>
              <a:rPr lang="fr-CH" sz="1800" dirty="0">
                <a:latin typeface="+mj-lt"/>
              </a:rPr>
              <a:t>ou que la dépense périodique n’excède pas </a:t>
            </a:r>
            <a:r>
              <a:rPr lang="fr-CH" sz="1800" dirty="0">
                <a:highlight>
                  <a:srgbClr val="FFFF00"/>
                </a:highlight>
                <a:latin typeface="+mj-lt"/>
              </a:rPr>
              <a:t>Fr. 20’000.-.</a:t>
            </a:r>
          </a:p>
          <a:p>
            <a:pPr marL="0" indent="0">
              <a:buNone/>
            </a:pPr>
            <a:endParaRPr lang="fr-CH" sz="1800" dirty="0"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  <a:p>
            <a:pPr marL="0" indent="0">
              <a:buNone/>
            </a:pPr>
            <a:endParaRPr lang="fr-CH" sz="18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1A91DBD-9FD0-7A57-07F5-374D37D3A086}"/>
              </a:ext>
            </a:extLst>
          </p:cNvPr>
          <p:cNvSpPr txBox="1"/>
          <p:nvPr/>
        </p:nvSpPr>
        <p:spPr>
          <a:xfrm>
            <a:off x="586308" y="4907929"/>
            <a:ext cx="111717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highlight>
                  <a:srgbClr val="FFFF00"/>
                </a:highlight>
                <a:latin typeface="+mj-lt"/>
              </a:rPr>
              <a:t>Ces modifications sont similaire à celle de l’article 16 sauf que les points ci-dessus concernent le conseil communal et non l’assemblée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69B3176-1759-6AFE-E1BC-651A79316E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12" y="1374054"/>
            <a:ext cx="5077768" cy="4298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545E513-FDA4-8093-6350-9E85A9F35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319346"/>
            <a:ext cx="5401429" cy="45726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0EF991A-6EE6-E468-5C13-84CA5FFED609}"/>
              </a:ext>
            </a:extLst>
          </p:cNvPr>
          <p:cNvSpPr/>
          <p:nvPr/>
        </p:nvSpPr>
        <p:spPr>
          <a:xfrm>
            <a:off x="1783533" y="1611517"/>
            <a:ext cx="4170426" cy="1924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3FCDE0-7AF2-288C-290C-688A5A69CB07}"/>
              </a:ext>
            </a:extLst>
          </p:cNvPr>
          <p:cNvSpPr/>
          <p:nvPr/>
        </p:nvSpPr>
        <p:spPr>
          <a:xfrm>
            <a:off x="7261161" y="1582211"/>
            <a:ext cx="4312467" cy="210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9CD23B8-BA96-3E00-978D-376FF818C663}"/>
              </a:ext>
            </a:extLst>
          </p:cNvPr>
          <p:cNvSpPr txBox="1"/>
          <p:nvPr/>
        </p:nvSpPr>
        <p:spPr>
          <a:xfrm>
            <a:off x="938212" y="1785811"/>
            <a:ext cx="4976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highlight>
                  <a:srgbClr val="FFFF00"/>
                </a:highlight>
                <a:latin typeface="+mj-lt"/>
              </a:rPr>
              <a:t>Le point 4 a été supprimé suite à une décision cantonale</a:t>
            </a:r>
          </a:p>
          <a:p>
            <a:r>
              <a:rPr lang="fr-CH" sz="1600" b="1" i="1" dirty="0">
                <a:latin typeface="+mj-lt"/>
              </a:rPr>
              <a:t>«La haute surveillance du service de l’action social»</a:t>
            </a:r>
          </a:p>
        </p:txBody>
      </p:sp>
    </p:spTree>
    <p:extLst>
      <p:ext uri="{BB962C8B-B14F-4D97-AF65-F5344CB8AC3E}">
        <p14:creationId xmlns:p14="http://schemas.microsoft.com/office/powerpoint/2010/main" val="37110866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1336</Words>
  <Application>Microsoft Office PowerPoint</Application>
  <PresentationFormat>Grand écran</PresentationFormat>
  <Paragraphs>105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Ancien règlement                                                      Nouveau règlement  </vt:lpstr>
      <vt:lpstr>Ancien règlement                                                      Nouveau règlement  </vt:lpstr>
      <vt:lpstr>Ancien règlement                                                Nouveau règlement  </vt:lpstr>
      <vt:lpstr>Ancien règlement                                  Nouveau règlement</vt:lpstr>
      <vt:lpstr>Ancien règlement                                  Nouveau règlement</vt:lpstr>
      <vt:lpstr>Ancien règlement                                  Nouveau règlement</vt:lpstr>
      <vt:lpstr>Ancien règlement                                  Nouveau règlement</vt:lpstr>
      <vt:lpstr>Ancien règlement                                  Nouveau règlement</vt:lpstr>
      <vt:lpstr>Ancien règlement                                       Nouveau règlement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Michael Ostertag</dc:creator>
  <cp:lastModifiedBy>Karine Cerf</cp:lastModifiedBy>
  <cp:revision>121</cp:revision>
  <dcterms:created xsi:type="dcterms:W3CDTF">2023-12-07T08:15:25Z</dcterms:created>
  <dcterms:modified xsi:type="dcterms:W3CDTF">2026-03-19T08:14:34Z</dcterms:modified>
</cp:coreProperties>
</file>