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71" r:id="rId5"/>
    <p:sldId id="297" r:id="rId6"/>
    <p:sldId id="296" r:id="rId7"/>
    <p:sldId id="272" r:id="rId8"/>
    <p:sldId id="281" r:id="rId9"/>
    <p:sldId id="280" r:id="rId10"/>
    <p:sldId id="273" r:id="rId11"/>
    <p:sldId id="261" r:id="rId12"/>
    <p:sldId id="282" r:id="rId13"/>
    <p:sldId id="274" r:id="rId14"/>
    <p:sldId id="299" r:id="rId15"/>
    <p:sldId id="295" r:id="rId16"/>
    <p:sldId id="283" r:id="rId17"/>
    <p:sldId id="275" r:id="rId18"/>
    <p:sldId id="289" r:id="rId19"/>
    <p:sldId id="300" r:id="rId20"/>
    <p:sldId id="294" r:id="rId21"/>
    <p:sldId id="276" r:id="rId22"/>
    <p:sldId id="298" r:id="rId23"/>
    <p:sldId id="277" r:id="rId24"/>
    <p:sldId id="301" r:id="rId25"/>
    <p:sldId id="290" r:id="rId26"/>
    <p:sldId id="279" r:id="rId27"/>
    <p:sldId id="268"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60"/>
  </p:normalViewPr>
  <p:slideViewPr>
    <p:cSldViewPr snapToGrid="0">
      <p:cViewPr varScale="1">
        <p:scale>
          <a:sx n="101" d="100"/>
          <a:sy n="101" d="100"/>
        </p:scale>
        <p:origin x="9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545714-C34A-4FBA-B8A7-561DE80E4208}" type="datetimeFigureOut">
              <a:rPr lang="fr-CH" smtClean="0"/>
              <a:t>10.06.2026</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A8F67-7BFA-4744-B280-7DFB7DDA2A52}" type="slidenum">
              <a:rPr lang="fr-CH" smtClean="0"/>
              <a:t>‹N°›</a:t>
            </a:fld>
            <a:endParaRPr lang="fr-CH"/>
          </a:p>
        </p:txBody>
      </p:sp>
    </p:spTree>
    <p:extLst>
      <p:ext uri="{BB962C8B-B14F-4D97-AF65-F5344CB8AC3E}">
        <p14:creationId xmlns:p14="http://schemas.microsoft.com/office/powerpoint/2010/main" val="834340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A2BA8F67-7BFA-4744-B280-7DFB7DDA2A52}" type="slidenum">
              <a:rPr lang="fr-CH" smtClean="0"/>
              <a:t>8</a:t>
            </a:fld>
            <a:endParaRPr lang="fr-CH"/>
          </a:p>
        </p:txBody>
      </p:sp>
    </p:spTree>
    <p:extLst>
      <p:ext uri="{BB962C8B-B14F-4D97-AF65-F5344CB8AC3E}">
        <p14:creationId xmlns:p14="http://schemas.microsoft.com/office/powerpoint/2010/main" val="50235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A2BA8F67-7BFA-4744-B280-7DFB7DDA2A52}" type="slidenum">
              <a:rPr lang="fr-CH" smtClean="0"/>
              <a:t>9</a:t>
            </a:fld>
            <a:endParaRPr lang="fr-CH"/>
          </a:p>
        </p:txBody>
      </p:sp>
    </p:spTree>
    <p:extLst>
      <p:ext uri="{BB962C8B-B14F-4D97-AF65-F5344CB8AC3E}">
        <p14:creationId xmlns:p14="http://schemas.microsoft.com/office/powerpoint/2010/main" val="274767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A2BA8F67-7BFA-4744-B280-7DFB7DDA2A52}" type="slidenum">
              <a:rPr lang="fr-CH" smtClean="0"/>
              <a:t>25</a:t>
            </a:fld>
            <a:endParaRPr lang="fr-CH"/>
          </a:p>
        </p:txBody>
      </p:sp>
    </p:spTree>
    <p:extLst>
      <p:ext uri="{BB962C8B-B14F-4D97-AF65-F5344CB8AC3E}">
        <p14:creationId xmlns:p14="http://schemas.microsoft.com/office/powerpoint/2010/main" val="310007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091E2C-2DBD-DD6F-C5AE-D63CDFBE0AB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ED4CADC1-D39A-D95A-8F83-032ABEB736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FF1EE524-A237-5337-6F58-E49189B73116}"/>
              </a:ext>
            </a:extLst>
          </p:cNvPr>
          <p:cNvSpPr>
            <a:spLocks noGrp="1"/>
          </p:cNvSpPr>
          <p:nvPr>
            <p:ph type="dt" sz="half" idx="10"/>
          </p:nvPr>
        </p:nvSpPr>
        <p:spPr/>
        <p:txBody>
          <a:bodyPr/>
          <a:lstStyle/>
          <a:p>
            <a:fld id="{82D219DA-34E7-442E-BD79-29FF9A164B52}" type="datetimeFigureOut">
              <a:rPr lang="fr-CH" smtClean="0"/>
              <a:t>10.06.2026</a:t>
            </a:fld>
            <a:endParaRPr lang="fr-CH"/>
          </a:p>
        </p:txBody>
      </p:sp>
      <p:sp>
        <p:nvSpPr>
          <p:cNvPr id="5" name="Espace réservé du pied de page 4">
            <a:extLst>
              <a:ext uri="{FF2B5EF4-FFF2-40B4-BE49-F238E27FC236}">
                <a16:creationId xmlns:a16="http://schemas.microsoft.com/office/drawing/2014/main" id="{DCD0F56C-AF5F-4D75-39D7-24A0625C043B}"/>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BB976E7D-91A7-C447-2814-EA793334782D}"/>
              </a:ext>
            </a:extLst>
          </p:cNvPr>
          <p:cNvSpPr>
            <a:spLocks noGrp="1"/>
          </p:cNvSpPr>
          <p:nvPr>
            <p:ph type="sldNum" sz="quarter" idx="12"/>
          </p:nvPr>
        </p:nvSpPr>
        <p:spPr/>
        <p:txBody>
          <a:bodyPr/>
          <a:lstStyle/>
          <a:p>
            <a:fld id="{A960633E-4365-4991-A1B0-486AA107E996}" type="slidenum">
              <a:rPr lang="fr-CH" smtClean="0"/>
              <a:t>‹N°›</a:t>
            </a:fld>
            <a:endParaRPr lang="fr-CH"/>
          </a:p>
        </p:txBody>
      </p:sp>
    </p:spTree>
    <p:extLst>
      <p:ext uri="{BB962C8B-B14F-4D97-AF65-F5344CB8AC3E}">
        <p14:creationId xmlns:p14="http://schemas.microsoft.com/office/powerpoint/2010/main" val="421235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BFACF9-6CF7-68A3-69C5-C72F0E11189F}"/>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A408AEFC-36EA-6206-F4A6-9F67F228547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C463F9DE-7B07-3BA6-E922-5FC9033EFC63}"/>
              </a:ext>
            </a:extLst>
          </p:cNvPr>
          <p:cNvSpPr>
            <a:spLocks noGrp="1"/>
          </p:cNvSpPr>
          <p:nvPr>
            <p:ph type="dt" sz="half" idx="10"/>
          </p:nvPr>
        </p:nvSpPr>
        <p:spPr/>
        <p:txBody>
          <a:bodyPr/>
          <a:lstStyle/>
          <a:p>
            <a:fld id="{82D219DA-34E7-442E-BD79-29FF9A164B52}" type="datetimeFigureOut">
              <a:rPr lang="fr-CH" smtClean="0"/>
              <a:t>10.06.2026</a:t>
            </a:fld>
            <a:endParaRPr lang="fr-CH"/>
          </a:p>
        </p:txBody>
      </p:sp>
      <p:sp>
        <p:nvSpPr>
          <p:cNvPr id="5" name="Espace réservé du pied de page 4">
            <a:extLst>
              <a:ext uri="{FF2B5EF4-FFF2-40B4-BE49-F238E27FC236}">
                <a16:creationId xmlns:a16="http://schemas.microsoft.com/office/drawing/2014/main" id="{D9E85DBF-45E0-D6E2-35AB-EF84B451A12A}"/>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CEC90906-235E-C91D-6C46-457DAA1DC169}"/>
              </a:ext>
            </a:extLst>
          </p:cNvPr>
          <p:cNvSpPr>
            <a:spLocks noGrp="1"/>
          </p:cNvSpPr>
          <p:nvPr>
            <p:ph type="sldNum" sz="quarter" idx="12"/>
          </p:nvPr>
        </p:nvSpPr>
        <p:spPr/>
        <p:txBody>
          <a:bodyPr/>
          <a:lstStyle/>
          <a:p>
            <a:fld id="{A960633E-4365-4991-A1B0-486AA107E996}" type="slidenum">
              <a:rPr lang="fr-CH" smtClean="0"/>
              <a:t>‹N°›</a:t>
            </a:fld>
            <a:endParaRPr lang="fr-CH"/>
          </a:p>
        </p:txBody>
      </p:sp>
    </p:spTree>
    <p:extLst>
      <p:ext uri="{BB962C8B-B14F-4D97-AF65-F5344CB8AC3E}">
        <p14:creationId xmlns:p14="http://schemas.microsoft.com/office/powerpoint/2010/main" val="172789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3F1A0B3-5DED-0FC0-0D85-F1028E4D8306}"/>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778E3A2D-F22F-610E-66B3-64007933501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ECC90AF6-46B0-B9AB-0C7F-9E67BEE3EBC5}"/>
              </a:ext>
            </a:extLst>
          </p:cNvPr>
          <p:cNvSpPr>
            <a:spLocks noGrp="1"/>
          </p:cNvSpPr>
          <p:nvPr>
            <p:ph type="dt" sz="half" idx="10"/>
          </p:nvPr>
        </p:nvSpPr>
        <p:spPr/>
        <p:txBody>
          <a:bodyPr/>
          <a:lstStyle/>
          <a:p>
            <a:fld id="{82D219DA-34E7-442E-BD79-29FF9A164B52}" type="datetimeFigureOut">
              <a:rPr lang="fr-CH" smtClean="0"/>
              <a:t>10.06.2026</a:t>
            </a:fld>
            <a:endParaRPr lang="fr-CH"/>
          </a:p>
        </p:txBody>
      </p:sp>
      <p:sp>
        <p:nvSpPr>
          <p:cNvPr id="5" name="Espace réservé du pied de page 4">
            <a:extLst>
              <a:ext uri="{FF2B5EF4-FFF2-40B4-BE49-F238E27FC236}">
                <a16:creationId xmlns:a16="http://schemas.microsoft.com/office/drawing/2014/main" id="{E5D08463-2E09-CB79-9CFC-28E8051AFE6D}"/>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07205A9C-FD99-9C9F-A9A9-06E639F19DA2}"/>
              </a:ext>
            </a:extLst>
          </p:cNvPr>
          <p:cNvSpPr>
            <a:spLocks noGrp="1"/>
          </p:cNvSpPr>
          <p:nvPr>
            <p:ph type="sldNum" sz="quarter" idx="12"/>
          </p:nvPr>
        </p:nvSpPr>
        <p:spPr/>
        <p:txBody>
          <a:bodyPr/>
          <a:lstStyle/>
          <a:p>
            <a:fld id="{A960633E-4365-4991-A1B0-486AA107E996}" type="slidenum">
              <a:rPr lang="fr-CH" smtClean="0"/>
              <a:t>‹N°›</a:t>
            </a:fld>
            <a:endParaRPr lang="fr-CH"/>
          </a:p>
        </p:txBody>
      </p:sp>
    </p:spTree>
    <p:extLst>
      <p:ext uri="{BB962C8B-B14F-4D97-AF65-F5344CB8AC3E}">
        <p14:creationId xmlns:p14="http://schemas.microsoft.com/office/powerpoint/2010/main" val="358666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36EDF9-D3AE-3557-C623-5DD15B1B69B8}"/>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B420B94A-B82C-BF9E-74F5-159196FB4E6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9CEB1936-9AC0-40E3-BFCC-00DD31AA3E05}"/>
              </a:ext>
            </a:extLst>
          </p:cNvPr>
          <p:cNvSpPr>
            <a:spLocks noGrp="1"/>
          </p:cNvSpPr>
          <p:nvPr>
            <p:ph type="dt" sz="half" idx="10"/>
          </p:nvPr>
        </p:nvSpPr>
        <p:spPr/>
        <p:txBody>
          <a:bodyPr/>
          <a:lstStyle/>
          <a:p>
            <a:fld id="{82D219DA-34E7-442E-BD79-29FF9A164B52}" type="datetimeFigureOut">
              <a:rPr lang="fr-CH" smtClean="0"/>
              <a:t>10.06.2026</a:t>
            </a:fld>
            <a:endParaRPr lang="fr-CH"/>
          </a:p>
        </p:txBody>
      </p:sp>
      <p:sp>
        <p:nvSpPr>
          <p:cNvPr id="5" name="Espace réservé du pied de page 4">
            <a:extLst>
              <a:ext uri="{FF2B5EF4-FFF2-40B4-BE49-F238E27FC236}">
                <a16:creationId xmlns:a16="http://schemas.microsoft.com/office/drawing/2014/main" id="{5D61B5DC-3E91-3DE4-1D8A-0F40B5C5DE06}"/>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5447C629-36E7-A71A-AA93-A17152D95AC2}"/>
              </a:ext>
            </a:extLst>
          </p:cNvPr>
          <p:cNvSpPr>
            <a:spLocks noGrp="1"/>
          </p:cNvSpPr>
          <p:nvPr>
            <p:ph type="sldNum" sz="quarter" idx="12"/>
          </p:nvPr>
        </p:nvSpPr>
        <p:spPr/>
        <p:txBody>
          <a:bodyPr/>
          <a:lstStyle/>
          <a:p>
            <a:fld id="{A960633E-4365-4991-A1B0-486AA107E996}" type="slidenum">
              <a:rPr lang="fr-CH" smtClean="0"/>
              <a:t>‹N°›</a:t>
            </a:fld>
            <a:endParaRPr lang="fr-CH"/>
          </a:p>
        </p:txBody>
      </p:sp>
    </p:spTree>
    <p:extLst>
      <p:ext uri="{BB962C8B-B14F-4D97-AF65-F5344CB8AC3E}">
        <p14:creationId xmlns:p14="http://schemas.microsoft.com/office/powerpoint/2010/main" val="256304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6C3D86-0954-9695-F28A-74EEE53DCC4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E2A195D9-5521-E2A2-5DA8-BA386BA342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F49195C-7B1D-8BD6-5CB6-94911923A24E}"/>
              </a:ext>
            </a:extLst>
          </p:cNvPr>
          <p:cNvSpPr>
            <a:spLocks noGrp="1"/>
          </p:cNvSpPr>
          <p:nvPr>
            <p:ph type="dt" sz="half" idx="10"/>
          </p:nvPr>
        </p:nvSpPr>
        <p:spPr/>
        <p:txBody>
          <a:bodyPr/>
          <a:lstStyle/>
          <a:p>
            <a:fld id="{82D219DA-34E7-442E-BD79-29FF9A164B52}" type="datetimeFigureOut">
              <a:rPr lang="fr-CH" smtClean="0"/>
              <a:t>10.06.2026</a:t>
            </a:fld>
            <a:endParaRPr lang="fr-CH"/>
          </a:p>
        </p:txBody>
      </p:sp>
      <p:sp>
        <p:nvSpPr>
          <p:cNvPr id="5" name="Espace réservé du pied de page 4">
            <a:extLst>
              <a:ext uri="{FF2B5EF4-FFF2-40B4-BE49-F238E27FC236}">
                <a16:creationId xmlns:a16="http://schemas.microsoft.com/office/drawing/2014/main" id="{61A3756B-5477-50D3-8407-72D10B88A055}"/>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5B675FF9-40FA-09DE-D6A8-8C252DE503BB}"/>
              </a:ext>
            </a:extLst>
          </p:cNvPr>
          <p:cNvSpPr>
            <a:spLocks noGrp="1"/>
          </p:cNvSpPr>
          <p:nvPr>
            <p:ph type="sldNum" sz="quarter" idx="12"/>
          </p:nvPr>
        </p:nvSpPr>
        <p:spPr/>
        <p:txBody>
          <a:bodyPr/>
          <a:lstStyle/>
          <a:p>
            <a:fld id="{A960633E-4365-4991-A1B0-486AA107E996}" type="slidenum">
              <a:rPr lang="fr-CH" smtClean="0"/>
              <a:t>‹N°›</a:t>
            </a:fld>
            <a:endParaRPr lang="fr-CH"/>
          </a:p>
        </p:txBody>
      </p:sp>
    </p:spTree>
    <p:extLst>
      <p:ext uri="{BB962C8B-B14F-4D97-AF65-F5344CB8AC3E}">
        <p14:creationId xmlns:p14="http://schemas.microsoft.com/office/powerpoint/2010/main" val="90955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DDAD9B-0CCA-5424-A4C3-76BC3A030C42}"/>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49F05AD7-F280-6CCD-0025-9445F0D2E15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80CB1E9A-9379-352E-D8DA-CE0E9A99FAF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486EABF2-8839-0A3E-B64E-DF97F4A6D3E9}"/>
              </a:ext>
            </a:extLst>
          </p:cNvPr>
          <p:cNvSpPr>
            <a:spLocks noGrp="1"/>
          </p:cNvSpPr>
          <p:nvPr>
            <p:ph type="dt" sz="half" idx="10"/>
          </p:nvPr>
        </p:nvSpPr>
        <p:spPr/>
        <p:txBody>
          <a:bodyPr/>
          <a:lstStyle/>
          <a:p>
            <a:fld id="{82D219DA-34E7-442E-BD79-29FF9A164B52}" type="datetimeFigureOut">
              <a:rPr lang="fr-CH" smtClean="0"/>
              <a:t>10.06.2026</a:t>
            </a:fld>
            <a:endParaRPr lang="fr-CH"/>
          </a:p>
        </p:txBody>
      </p:sp>
      <p:sp>
        <p:nvSpPr>
          <p:cNvPr id="6" name="Espace réservé du pied de page 5">
            <a:extLst>
              <a:ext uri="{FF2B5EF4-FFF2-40B4-BE49-F238E27FC236}">
                <a16:creationId xmlns:a16="http://schemas.microsoft.com/office/drawing/2014/main" id="{D3DE6A23-1446-EC11-2DC6-BD4899978ECB}"/>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3A227254-4603-42CD-20FC-F867E172445A}"/>
              </a:ext>
            </a:extLst>
          </p:cNvPr>
          <p:cNvSpPr>
            <a:spLocks noGrp="1"/>
          </p:cNvSpPr>
          <p:nvPr>
            <p:ph type="sldNum" sz="quarter" idx="12"/>
          </p:nvPr>
        </p:nvSpPr>
        <p:spPr/>
        <p:txBody>
          <a:bodyPr/>
          <a:lstStyle/>
          <a:p>
            <a:fld id="{A960633E-4365-4991-A1B0-486AA107E996}" type="slidenum">
              <a:rPr lang="fr-CH" smtClean="0"/>
              <a:t>‹N°›</a:t>
            </a:fld>
            <a:endParaRPr lang="fr-CH"/>
          </a:p>
        </p:txBody>
      </p:sp>
    </p:spTree>
    <p:extLst>
      <p:ext uri="{BB962C8B-B14F-4D97-AF65-F5344CB8AC3E}">
        <p14:creationId xmlns:p14="http://schemas.microsoft.com/office/powerpoint/2010/main" val="61118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49CB8B-2128-D8C0-D2E8-2895EEE92924}"/>
              </a:ext>
            </a:extLst>
          </p:cNvPr>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AFECE7CF-B3C5-11E5-C2F2-269908F32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FC75170-86AF-AC51-DC92-E97DA4FAD39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82419BD3-E14D-231B-DC17-ACA932090B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A470C3A-DB64-F5DD-40DE-43289C5BF37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C6747D72-2237-BF2E-20A5-B99D63EAA93D}"/>
              </a:ext>
            </a:extLst>
          </p:cNvPr>
          <p:cNvSpPr>
            <a:spLocks noGrp="1"/>
          </p:cNvSpPr>
          <p:nvPr>
            <p:ph type="dt" sz="half" idx="10"/>
          </p:nvPr>
        </p:nvSpPr>
        <p:spPr/>
        <p:txBody>
          <a:bodyPr/>
          <a:lstStyle/>
          <a:p>
            <a:fld id="{82D219DA-34E7-442E-BD79-29FF9A164B52}" type="datetimeFigureOut">
              <a:rPr lang="fr-CH" smtClean="0"/>
              <a:t>10.06.2026</a:t>
            </a:fld>
            <a:endParaRPr lang="fr-CH"/>
          </a:p>
        </p:txBody>
      </p:sp>
      <p:sp>
        <p:nvSpPr>
          <p:cNvPr id="8" name="Espace réservé du pied de page 7">
            <a:extLst>
              <a:ext uri="{FF2B5EF4-FFF2-40B4-BE49-F238E27FC236}">
                <a16:creationId xmlns:a16="http://schemas.microsoft.com/office/drawing/2014/main" id="{47D0F27B-2E08-E79B-A5EA-07B99C17EEA9}"/>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id="{AA47E22A-6D0C-7E34-F402-82E9DCCF8F0C}"/>
              </a:ext>
            </a:extLst>
          </p:cNvPr>
          <p:cNvSpPr>
            <a:spLocks noGrp="1"/>
          </p:cNvSpPr>
          <p:nvPr>
            <p:ph type="sldNum" sz="quarter" idx="12"/>
          </p:nvPr>
        </p:nvSpPr>
        <p:spPr/>
        <p:txBody>
          <a:bodyPr/>
          <a:lstStyle/>
          <a:p>
            <a:fld id="{A960633E-4365-4991-A1B0-486AA107E996}" type="slidenum">
              <a:rPr lang="fr-CH" smtClean="0"/>
              <a:t>‹N°›</a:t>
            </a:fld>
            <a:endParaRPr lang="fr-CH"/>
          </a:p>
        </p:txBody>
      </p:sp>
    </p:spTree>
    <p:extLst>
      <p:ext uri="{BB962C8B-B14F-4D97-AF65-F5344CB8AC3E}">
        <p14:creationId xmlns:p14="http://schemas.microsoft.com/office/powerpoint/2010/main" val="3905548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6396AA-0F0B-7522-FE7F-F2AE7DE4A7EF}"/>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E61FA2A0-B576-D56C-EE2A-B925032C9CF7}"/>
              </a:ext>
            </a:extLst>
          </p:cNvPr>
          <p:cNvSpPr>
            <a:spLocks noGrp="1"/>
          </p:cNvSpPr>
          <p:nvPr>
            <p:ph type="dt" sz="half" idx="10"/>
          </p:nvPr>
        </p:nvSpPr>
        <p:spPr/>
        <p:txBody>
          <a:bodyPr/>
          <a:lstStyle/>
          <a:p>
            <a:fld id="{82D219DA-34E7-442E-BD79-29FF9A164B52}" type="datetimeFigureOut">
              <a:rPr lang="fr-CH" smtClean="0"/>
              <a:t>10.06.2026</a:t>
            </a:fld>
            <a:endParaRPr lang="fr-CH"/>
          </a:p>
        </p:txBody>
      </p:sp>
      <p:sp>
        <p:nvSpPr>
          <p:cNvPr id="4" name="Espace réservé du pied de page 3">
            <a:extLst>
              <a:ext uri="{FF2B5EF4-FFF2-40B4-BE49-F238E27FC236}">
                <a16:creationId xmlns:a16="http://schemas.microsoft.com/office/drawing/2014/main" id="{B1E4A3E5-FDE9-53F3-724B-DE0F3403AFFF}"/>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id="{79FA997D-BB43-E6F7-EE6A-366F967241F2}"/>
              </a:ext>
            </a:extLst>
          </p:cNvPr>
          <p:cNvSpPr>
            <a:spLocks noGrp="1"/>
          </p:cNvSpPr>
          <p:nvPr>
            <p:ph type="sldNum" sz="quarter" idx="12"/>
          </p:nvPr>
        </p:nvSpPr>
        <p:spPr/>
        <p:txBody>
          <a:bodyPr/>
          <a:lstStyle/>
          <a:p>
            <a:fld id="{A960633E-4365-4991-A1B0-486AA107E996}" type="slidenum">
              <a:rPr lang="fr-CH" smtClean="0"/>
              <a:t>‹N°›</a:t>
            </a:fld>
            <a:endParaRPr lang="fr-CH"/>
          </a:p>
        </p:txBody>
      </p:sp>
    </p:spTree>
    <p:extLst>
      <p:ext uri="{BB962C8B-B14F-4D97-AF65-F5344CB8AC3E}">
        <p14:creationId xmlns:p14="http://schemas.microsoft.com/office/powerpoint/2010/main" val="331401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B391AAD-1A5B-9E6E-246B-A337826CF199}"/>
              </a:ext>
            </a:extLst>
          </p:cNvPr>
          <p:cNvSpPr>
            <a:spLocks noGrp="1"/>
          </p:cNvSpPr>
          <p:nvPr>
            <p:ph type="dt" sz="half" idx="10"/>
          </p:nvPr>
        </p:nvSpPr>
        <p:spPr/>
        <p:txBody>
          <a:bodyPr/>
          <a:lstStyle/>
          <a:p>
            <a:fld id="{82D219DA-34E7-442E-BD79-29FF9A164B52}" type="datetimeFigureOut">
              <a:rPr lang="fr-CH" smtClean="0"/>
              <a:t>10.06.2026</a:t>
            </a:fld>
            <a:endParaRPr lang="fr-CH"/>
          </a:p>
        </p:txBody>
      </p:sp>
      <p:sp>
        <p:nvSpPr>
          <p:cNvPr id="3" name="Espace réservé du pied de page 2">
            <a:extLst>
              <a:ext uri="{FF2B5EF4-FFF2-40B4-BE49-F238E27FC236}">
                <a16:creationId xmlns:a16="http://schemas.microsoft.com/office/drawing/2014/main" id="{5C2AC390-1164-1967-2BBB-686C26BF1740}"/>
              </a:ext>
            </a:extLst>
          </p:cNvPr>
          <p:cNvSpPr>
            <a:spLocks noGrp="1"/>
          </p:cNvSpPr>
          <p:nvPr>
            <p:ph type="ftr" sz="quarter" idx="11"/>
          </p:nvPr>
        </p:nvSpPr>
        <p:spPr/>
        <p:txBody>
          <a:bodyPr/>
          <a:lstStyle/>
          <a:p>
            <a:endParaRPr lang="fr-CH"/>
          </a:p>
        </p:txBody>
      </p:sp>
      <p:sp>
        <p:nvSpPr>
          <p:cNvPr id="4" name="Espace réservé du numéro de diapositive 3">
            <a:extLst>
              <a:ext uri="{FF2B5EF4-FFF2-40B4-BE49-F238E27FC236}">
                <a16:creationId xmlns:a16="http://schemas.microsoft.com/office/drawing/2014/main" id="{BD7B57C9-01A7-664A-D645-683577B10BF3}"/>
              </a:ext>
            </a:extLst>
          </p:cNvPr>
          <p:cNvSpPr>
            <a:spLocks noGrp="1"/>
          </p:cNvSpPr>
          <p:nvPr>
            <p:ph type="sldNum" sz="quarter" idx="12"/>
          </p:nvPr>
        </p:nvSpPr>
        <p:spPr/>
        <p:txBody>
          <a:bodyPr/>
          <a:lstStyle/>
          <a:p>
            <a:fld id="{A960633E-4365-4991-A1B0-486AA107E996}" type="slidenum">
              <a:rPr lang="fr-CH" smtClean="0"/>
              <a:t>‹N°›</a:t>
            </a:fld>
            <a:endParaRPr lang="fr-CH"/>
          </a:p>
        </p:txBody>
      </p:sp>
    </p:spTree>
    <p:extLst>
      <p:ext uri="{BB962C8B-B14F-4D97-AF65-F5344CB8AC3E}">
        <p14:creationId xmlns:p14="http://schemas.microsoft.com/office/powerpoint/2010/main" val="192038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28FA03-3FCA-793A-4E8E-E54B577DA7F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32B76385-54FB-FB89-4BF1-78406C575C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579D020D-D6AD-5BF9-DDA9-5A0E89441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F661B98-A52F-B1C7-D57E-CC9227E3033C}"/>
              </a:ext>
            </a:extLst>
          </p:cNvPr>
          <p:cNvSpPr>
            <a:spLocks noGrp="1"/>
          </p:cNvSpPr>
          <p:nvPr>
            <p:ph type="dt" sz="half" idx="10"/>
          </p:nvPr>
        </p:nvSpPr>
        <p:spPr/>
        <p:txBody>
          <a:bodyPr/>
          <a:lstStyle/>
          <a:p>
            <a:fld id="{82D219DA-34E7-442E-BD79-29FF9A164B52}" type="datetimeFigureOut">
              <a:rPr lang="fr-CH" smtClean="0"/>
              <a:t>10.06.2026</a:t>
            </a:fld>
            <a:endParaRPr lang="fr-CH"/>
          </a:p>
        </p:txBody>
      </p:sp>
      <p:sp>
        <p:nvSpPr>
          <p:cNvPr id="6" name="Espace réservé du pied de page 5">
            <a:extLst>
              <a:ext uri="{FF2B5EF4-FFF2-40B4-BE49-F238E27FC236}">
                <a16:creationId xmlns:a16="http://schemas.microsoft.com/office/drawing/2014/main" id="{9D3138B6-987B-C768-FEF0-D7EEE07F160F}"/>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202AC328-8300-0D3A-D985-9011C3AD0509}"/>
              </a:ext>
            </a:extLst>
          </p:cNvPr>
          <p:cNvSpPr>
            <a:spLocks noGrp="1"/>
          </p:cNvSpPr>
          <p:nvPr>
            <p:ph type="sldNum" sz="quarter" idx="12"/>
          </p:nvPr>
        </p:nvSpPr>
        <p:spPr/>
        <p:txBody>
          <a:bodyPr/>
          <a:lstStyle/>
          <a:p>
            <a:fld id="{A960633E-4365-4991-A1B0-486AA107E996}" type="slidenum">
              <a:rPr lang="fr-CH" smtClean="0"/>
              <a:t>‹N°›</a:t>
            </a:fld>
            <a:endParaRPr lang="fr-CH"/>
          </a:p>
        </p:txBody>
      </p:sp>
    </p:spTree>
    <p:extLst>
      <p:ext uri="{BB962C8B-B14F-4D97-AF65-F5344CB8AC3E}">
        <p14:creationId xmlns:p14="http://schemas.microsoft.com/office/powerpoint/2010/main" val="142801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4680BA-391C-B7F4-C0CA-0B1A61CC0AE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B31ED6B2-2161-F9CC-E0D8-55B4D0EEE0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a:extLst>
              <a:ext uri="{FF2B5EF4-FFF2-40B4-BE49-F238E27FC236}">
                <a16:creationId xmlns:a16="http://schemas.microsoft.com/office/drawing/2014/main" id="{6409A693-B4FF-FCB9-0C42-D833063FFC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A599BE-FD66-D7B7-3D03-7AF74FE816E4}"/>
              </a:ext>
            </a:extLst>
          </p:cNvPr>
          <p:cNvSpPr>
            <a:spLocks noGrp="1"/>
          </p:cNvSpPr>
          <p:nvPr>
            <p:ph type="dt" sz="half" idx="10"/>
          </p:nvPr>
        </p:nvSpPr>
        <p:spPr/>
        <p:txBody>
          <a:bodyPr/>
          <a:lstStyle/>
          <a:p>
            <a:fld id="{82D219DA-34E7-442E-BD79-29FF9A164B52}" type="datetimeFigureOut">
              <a:rPr lang="fr-CH" smtClean="0"/>
              <a:t>10.06.2026</a:t>
            </a:fld>
            <a:endParaRPr lang="fr-CH"/>
          </a:p>
        </p:txBody>
      </p:sp>
      <p:sp>
        <p:nvSpPr>
          <p:cNvPr id="6" name="Espace réservé du pied de page 5">
            <a:extLst>
              <a:ext uri="{FF2B5EF4-FFF2-40B4-BE49-F238E27FC236}">
                <a16:creationId xmlns:a16="http://schemas.microsoft.com/office/drawing/2014/main" id="{DAB2EACE-9AB8-76E2-7CD7-1836202C1841}"/>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6129E356-377F-D689-DE83-D4D743FA833E}"/>
              </a:ext>
            </a:extLst>
          </p:cNvPr>
          <p:cNvSpPr>
            <a:spLocks noGrp="1"/>
          </p:cNvSpPr>
          <p:nvPr>
            <p:ph type="sldNum" sz="quarter" idx="12"/>
          </p:nvPr>
        </p:nvSpPr>
        <p:spPr/>
        <p:txBody>
          <a:bodyPr/>
          <a:lstStyle/>
          <a:p>
            <a:fld id="{A960633E-4365-4991-A1B0-486AA107E996}" type="slidenum">
              <a:rPr lang="fr-CH" smtClean="0"/>
              <a:t>‹N°›</a:t>
            </a:fld>
            <a:endParaRPr lang="fr-CH"/>
          </a:p>
        </p:txBody>
      </p:sp>
    </p:spTree>
    <p:extLst>
      <p:ext uri="{BB962C8B-B14F-4D97-AF65-F5344CB8AC3E}">
        <p14:creationId xmlns:p14="http://schemas.microsoft.com/office/powerpoint/2010/main" val="1139853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979A869-CC6C-0640-6066-746B1D9CC7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79F19444-2429-D435-90E8-FC1B29777C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0177FCAF-CD57-1E5E-8FFC-2FA4BC5F90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D219DA-34E7-442E-BD79-29FF9A164B52}" type="datetimeFigureOut">
              <a:rPr lang="fr-CH" smtClean="0"/>
              <a:t>10.06.2026</a:t>
            </a:fld>
            <a:endParaRPr lang="fr-CH"/>
          </a:p>
        </p:txBody>
      </p:sp>
      <p:sp>
        <p:nvSpPr>
          <p:cNvPr id="5" name="Espace réservé du pied de page 4">
            <a:extLst>
              <a:ext uri="{FF2B5EF4-FFF2-40B4-BE49-F238E27FC236}">
                <a16:creationId xmlns:a16="http://schemas.microsoft.com/office/drawing/2014/main" id="{56D6CE33-9BDB-AAC0-3C73-605CFC8C4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8EEDDFA9-E721-98C9-C98E-969FFB4A0B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60633E-4365-4991-A1B0-486AA107E996}" type="slidenum">
              <a:rPr lang="fr-CH" smtClean="0"/>
              <a:t>‹N°›</a:t>
            </a:fld>
            <a:endParaRPr lang="fr-CH"/>
          </a:p>
        </p:txBody>
      </p:sp>
    </p:spTree>
    <p:extLst>
      <p:ext uri="{BB962C8B-B14F-4D97-AF65-F5344CB8AC3E}">
        <p14:creationId xmlns:p14="http://schemas.microsoft.com/office/powerpoint/2010/main" val="4283427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hyperlink" Target="Budget%202025%20FONCTIONNEMENT.pdf"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1.png"/><Relationship Id="rId7"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13.png"/><Relationship Id="rId7"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0.png"/><Relationship Id="rId7"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81.png"/><Relationship Id="rId2"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0.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70.png"/><Relationship Id="rId7" Type="http://schemas.openxmlformats.org/officeDocument/2006/relationships/image" Target="../media/image8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13.png"/><Relationship Id="rId9" Type="http://schemas.openxmlformats.org/officeDocument/2006/relationships/image" Target="../media/image86.png"/></Relationships>
</file>

<file path=ppt/slides/_rels/slide2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1.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13.png"/><Relationship Id="rId10" Type="http://schemas.openxmlformats.org/officeDocument/2006/relationships/image" Target="../media/image95.png"/><Relationship Id="rId4" Type="http://schemas.openxmlformats.org/officeDocument/2006/relationships/image" Target="../media/image90.png"/><Relationship Id="rId9" Type="http://schemas.openxmlformats.org/officeDocument/2006/relationships/image" Target="../media/image9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3.png"/><Relationship Id="rId4" Type="http://schemas.openxmlformats.org/officeDocument/2006/relationships/image" Target="../media/image25.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13.png"/><Relationship Id="rId10" Type="http://schemas.openxmlformats.org/officeDocument/2006/relationships/image" Target="../media/image34.png"/><Relationship Id="rId4" Type="http://schemas.openxmlformats.org/officeDocument/2006/relationships/image" Target="../media/image25.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7971508-FF66-C90C-E7D2-FD97B3E46897}"/>
              </a:ext>
            </a:extLst>
          </p:cNvPr>
          <p:cNvSpPr txBox="1"/>
          <p:nvPr/>
        </p:nvSpPr>
        <p:spPr>
          <a:xfrm>
            <a:off x="1582685" y="3450194"/>
            <a:ext cx="9026625" cy="1569660"/>
          </a:xfrm>
          <a:prstGeom prst="rect">
            <a:avLst/>
          </a:prstGeom>
          <a:noFill/>
        </p:spPr>
        <p:txBody>
          <a:bodyPr wrap="square" rtlCol="0">
            <a:spAutoFit/>
          </a:bodyPr>
          <a:lstStyle/>
          <a:p>
            <a:pPr algn="ctr"/>
            <a:r>
              <a:rPr lang="fr-CH" sz="3200" dirty="0">
                <a:latin typeface="Helvetica" pitchFamily="2" charset="0"/>
              </a:rPr>
              <a:t>Prendre connaissance des dépassements budgétaires et accepter les comptes de l’exercice 2025</a:t>
            </a:r>
          </a:p>
        </p:txBody>
      </p:sp>
      <p:sp>
        <p:nvSpPr>
          <p:cNvPr id="5" name="ZoneTexte 4">
            <a:extLst>
              <a:ext uri="{FF2B5EF4-FFF2-40B4-BE49-F238E27FC236}">
                <a16:creationId xmlns:a16="http://schemas.microsoft.com/office/drawing/2014/main" id="{17144C05-4DFC-6835-F9AB-030FE1F65C91}"/>
              </a:ext>
            </a:extLst>
          </p:cNvPr>
          <p:cNvSpPr txBox="1"/>
          <p:nvPr/>
        </p:nvSpPr>
        <p:spPr>
          <a:xfrm>
            <a:off x="1740976" y="2203699"/>
            <a:ext cx="8710047" cy="1246495"/>
          </a:xfrm>
          <a:prstGeom prst="rect">
            <a:avLst/>
          </a:prstGeom>
          <a:noFill/>
        </p:spPr>
        <p:txBody>
          <a:bodyPr wrap="square" rtlCol="0">
            <a:spAutoFit/>
          </a:bodyPr>
          <a:lstStyle/>
          <a:p>
            <a:pPr algn="ctr"/>
            <a:r>
              <a:rPr lang="fr-CH" sz="7500" b="1" dirty="0">
                <a:latin typeface="Helvetica" pitchFamily="2" charset="0"/>
              </a:rPr>
              <a:t>Comptes 2025</a:t>
            </a:r>
          </a:p>
        </p:txBody>
      </p:sp>
      <p:pic>
        <p:nvPicPr>
          <p:cNvPr id="9" name="Image 8">
            <a:extLst>
              <a:ext uri="{FF2B5EF4-FFF2-40B4-BE49-F238E27FC236}">
                <a16:creationId xmlns:a16="http://schemas.microsoft.com/office/drawing/2014/main" id="{924A47CE-A5E9-198E-2542-5DA1F6514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1392" y="372516"/>
            <a:ext cx="2269215" cy="1077877"/>
          </a:xfrm>
          <a:prstGeom prst="rect">
            <a:avLst/>
          </a:prstGeom>
        </p:spPr>
      </p:pic>
      <p:sp>
        <p:nvSpPr>
          <p:cNvPr id="11" name="Rectangle 10">
            <a:extLst>
              <a:ext uri="{FF2B5EF4-FFF2-40B4-BE49-F238E27FC236}">
                <a16:creationId xmlns:a16="http://schemas.microsoft.com/office/drawing/2014/main" id="{E7B587C7-5EDC-34AB-FBDF-04C6A09F1E8B}"/>
              </a:ext>
            </a:extLst>
          </p:cNvPr>
          <p:cNvSpPr/>
          <p:nvPr/>
        </p:nvSpPr>
        <p:spPr>
          <a:xfrm rot="16200000">
            <a:off x="5902998" y="564477"/>
            <a:ext cx="390525" cy="12196521"/>
          </a:xfrm>
          <a:prstGeom prst="rect">
            <a:avLst/>
          </a:prstGeom>
          <a:solidFill>
            <a:srgbClr val="ED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a:extLst>
              <a:ext uri="{FF2B5EF4-FFF2-40B4-BE49-F238E27FC236}">
                <a16:creationId xmlns:a16="http://schemas.microsoft.com/office/drawing/2014/main" id="{FA6BCFE7-9F98-1FEF-0D47-A1365B4C0F80}"/>
              </a:ext>
            </a:extLst>
          </p:cNvPr>
          <p:cNvSpPr/>
          <p:nvPr/>
        </p:nvSpPr>
        <p:spPr>
          <a:xfrm rot="16200000">
            <a:off x="11156277" y="5822277"/>
            <a:ext cx="390525" cy="1680921"/>
          </a:xfrm>
          <a:prstGeom prst="rect">
            <a:avLst/>
          </a:prstGeom>
          <a:solidFill>
            <a:srgbClr val="279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 name="ZoneTexte 1">
            <a:extLst>
              <a:ext uri="{FF2B5EF4-FFF2-40B4-BE49-F238E27FC236}">
                <a16:creationId xmlns:a16="http://schemas.microsoft.com/office/drawing/2014/main" id="{A35ACAA6-A079-6A82-C807-203B35296BC0}"/>
              </a:ext>
            </a:extLst>
          </p:cNvPr>
          <p:cNvSpPr txBox="1"/>
          <p:nvPr/>
        </p:nvSpPr>
        <p:spPr>
          <a:xfrm>
            <a:off x="-1" y="6488668"/>
            <a:ext cx="4453179" cy="400110"/>
          </a:xfrm>
          <a:prstGeom prst="rect">
            <a:avLst/>
          </a:prstGeom>
          <a:noFill/>
        </p:spPr>
        <p:txBody>
          <a:bodyPr wrap="square" rtlCol="0">
            <a:spAutoFit/>
          </a:bodyPr>
          <a:lstStyle/>
          <a:p>
            <a:r>
              <a:rPr lang="fr-CH" sz="2000" dirty="0">
                <a:solidFill>
                  <a:schemeClr val="bg1"/>
                </a:solidFill>
                <a:latin typeface="Helvetica" pitchFamily="2" charset="0"/>
              </a:rPr>
              <a:t>Assemblée communale 11 juin 2026</a:t>
            </a:r>
          </a:p>
        </p:txBody>
      </p:sp>
      <p:sp>
        <p:nvSpPr>
          <p:cNvPr id="3" name="ZoneTexte 2">
            <a:extLst>
              <a:ext uri="{FF2B5EF4-FFF2-40B4-BE49-F238E27FC236}">
                <a16:creationId xmlns:a16="http://schemas.microsoft.com/office/drawing/2014/main" id="{66182DB5-5D65-D4F6-FE0E-F13438D2E22E}"/>
              </a:ext>
            </a:extLst>
          </p:cNvPr>
          <p:cNvSpPr txBox="1"/>
          <p:nvPr/>
        </p:nvSpPr>
        <p:spPr>
          <a:xfrm>
            <a:off x="4457700" y="6488668"/>
            <a:ext cx="3276600" cy="400110"/>
          </a:xfrm>
          <a:prstGeom prst="rect">
            <a:avLst/>
          </a:prstGeom>
          <a:noFill/>
        </p:spPr>
        <p:txBody>
          <a:bodyPr wrap="square" rtlCol="0">
            <a:spAutoFit/>
          </a:bodyPr>
          <a:lstStyle/>
          <a:p>
            <a:pPr algn="ctr"/>
            <a:r>
              <a:rPr lang="fr-CH" sz="2000" dirty="0">
                <a:solidFill>
                  <a:schemeClr val="bg1"/>
                </a:solidFill>
                <a:latin typeface="Helvetica" pitchFamily="2" charset="0"/>
              </a:rPr>
              <a:t>Denis </a:t>
            </a:r>
            <a:r>
              <a:rPr lang="fr-CH" sz="2000" dirty="0" err="1">
                <a:solidFill>
                  <a:schemeClr val="bg1"/>
                </a:solidFill>
                <a:latin typeface="Helvetica" pitchFamily="2" charset="0"/>
              </a:rPr>
              <a:t>Gatherat</a:t>
            </a:r>
            <a:endParaRPr lang="fr-CH" sz="2000" dirty="0">
              <a:solidFill>
                <a:schemeClr val="bg1"/>
              </a:solidFill>
              <a:latin typeface="Helvetica" pitchFamily="2" charset="0"/>
            </a:endParaRPr>
          </a:p>
        </p:txBody>
      </p:sp>
      <p:sp>
        <p:nvSpPr>
          <p:cNvPr id="6" name="Espace réservé du numéro de diapositive 5">
            <a:extLst>
              <a:ext uri="{FF2B5EF4-FFF2-40B4-BE49-F238E27FC236}">
                <a16:creationId xmlns:a16="http://schemas.microsoft.com/office/drawing/2014/main" id="{5DBBED56-7367-EDAC-76D4-ACAAA19E0D2B}"/>
              </a:ext>
            </a:extLst>
          </p:cNvPr>
          <p:cNvSpPr>
            <a:spLocks noGrp="1"/>
          </p:cNvSpPr>
          <p:nvPr>
            <p:ph type="sldNum" sz="quarter" idx="12"/>
          </p:nvPr>
        </p:nvSpPr>
        <p:spPr>
          <a:xfrm>
            <a:off x="9448800" y="6475382"/>
            <a:ext cx="2743200" cy="365125"/>
          </a:xfrm>
        </p:spPr>
        <p:txBody>
          <a:bodyPr/>
          <a:lstStyle/>
          <a:p>
            <a:fld id="{E7A5252D-C49C-4006-A947-0F6A3FC24448}" type="slidenum">
              <a:rPr lang="fr-CH" sz="2000" smtClean="0">
                <a:solidFill>
                  <a:schemeClr val="bg1"/>
                </a:solidFill>
              </a:rPr>
              <a:t>1</a:t>
            </a:fld>
            <a:endParaRPr lang="fr-CH" sz="2000" dirty="0">
              <a:solidFill>
                <a:schemeClr val="bg1"/>
              </a:solidFill>
            </a:endParaRPr>
          </a:p>
        </p:txBody>
      </p:sp>
    </p:spTree>
    <p:extLst>
      <p:ext uri="{BB962C8B-B14F-4D97-AF65-F5344CB8AC3E}">
        <p14:creationId xmlns:p14="http://schemas.microsoft.com/office/powerpoint/2010/main" val="292631498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24A47CE-A5E9-198E-2542-5DA1F6514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409" y="93117"/>
            <a:ext cx="1568598" cy="745084"/>
          </a:xfrm>
          <a:prstGeom prst="rect">
            <a:avLst/>
          </a:prstGeom>
        </p:spPr>
      </p:pic>
      <p:sp>
        <p:nvSpPr>
          <p:cNvPr id="11" name="Rectangle 10">
            <a:extLst>
              <a:ext uri="{FF2B5EF4-FFF2-40B4-BE49-F238E27FC236}">
                <a16:creationId xmlns:a16="http://schemas.microsoft.com/office/drawing/2014/main" id="{E7B587C7-5EDC-34AB-FBDF-04C6A09F1E8B}"/>
              </a:ext>
            </a:extLst>
          </p:cNvPr>
          <p:cNvSpPr/>
          <p:nvPr/>
        </p:nvSpPr>
        <p:spPr>
          <a:xfrm rot="16200000">
            <a:off x="5902998" y="564477"/>
            <a:ext cx="390525" cy="12196521"/>
          </a:xfrm>
          <a:prstGeom prst="rect">
            <a:avLst/>
          </a:prstGeom>
          <a:solidFill>
            <a:srgbClr val="ED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a:extLst>
              <a:ext uri="{FF2B5EF4-FFF2-40B4-BE49-F238E27FC236}">
                <a16:creationId xmlns:a16="http://schemas.microsoft.com/office/drawing/2014/main" id="{FA6BCFE7-9F98-1FEF-0D47-A1365B4C0F80}"/>
              </a:ext>
            </a:extLst>
          </p:cNvPr>
          <p:cNvSpPr/>
          <p:nvPr/>
        </p:nvSpPr>
        <p:spPr>
          <a:xfrm rot="16200000">
            <a:off x="11156277" y="5822277"/>
            <a:ext cx="390525" cy="1680921"/>
          </a:xfrm>
          <a:prstGeom prst="rect">
            <a:avLst/>
          </a:prstGeom>
          <a:solidFill>
            <a:srgbClr val="279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ZoneTexte 2">
            <a:extLst>
              <a:ext uri="{FF2B5EF4-FFF2-40B4-BE49-F238E27FC236}">
                <a16:creationId xmlns:a16="http://schemas.microsoft.com/office/drawing/2014/main" id="{6ED785E7-FB6D-AFDB-FB35-19BF98089AA1}"/>
              </a:ext>
            </a:extLst>
          </p:cNvPr>
          <p:cNvSpPr txBox="1"/>
          <p:nvPr/>
        </p:nvSpPr>
        <p:spPr>
          <a:xfrm>
            <a:off x="4200525" y="6488668"/>
            <a:ext cx="4905375" cy="400110"/>
          </a:xfrm>
          <a:prstGeom prst="rect">
            <a:avLst/>
          </a:prstGeom>
          <a:noFill/>
        </p:spPr>
        <p:txBody>
          <a:bodyPr wrap="square" rtlCol="0">
            <a:spAutoFit/>
          </a:bodyPr>
          <a:lstStyle/>
          <a:p>
            <a:pPr algn="ctr"/>
            <a:r>
              <a:rPr lang="fr-CH" sz="2000" dirty="0">
                <a:solidFill>
                  <a:schemeClr val="bg1"/>
                </a:solidFill>
                <a:latin typeface="Helvetica" pitchFamily="2" charset="0"/>
              </a:rPr>
              <a:t>Assemblée communale 11 juin 2026 </a:t>
            </a:r>
          </a:p>
        </p:txBody>
      </p:sp>
      <p:sp>
        <p:nvSpPr>
          <p:cNvPr id="8" name="Espace réservé du numéro de diapositive 7">
            <a:extLst>
              <a:ext uri="{FF2B5EF4-FFF2-40B4-BE49-F238E27FC236}">
                <a16:creationId xmlns:a16="http://schemas.microsoft.com/office/drawing/2014/main" id="{8BE9FC28-A9CD-BD67-F37D-404BA11584C7}"/>
              </a:ext>
            </a:extLst>
          </p:cNvPr>
          <p:cNvSpPr>
            <a:spLocks noGrp="1"/>
          </p:cNvSpPr>
          <p:nvPr>
            <p:ph type="sldNum" sz="quarter" idx="12"/>
          </p:nvPr>
        </p:nvSpPr>
        <p:spPr>
          <a:xfrm>
            <a:off x="9338807" y="6467474"/>
            <a:ext cx="2743200" cy="365125"/>
          </a:xfrm>
        </p:spPr>
        <p:txBody>
          <a:bodyPr/>
          <a:lstStyle/>
          <a:p>
            <a:fld id="{E7A5252D-C49C-4006-A947-0F6A3FC24448}" type="slidenum">
              <a:rPr lang="fr-CH" sz="2000" smtClean="0">
                <a:solidFill>
                  <a:schemeClr val="bg1"/>
                </a:solidFill>
                <a:latin typeface="Helvetica" pitchFamily="2" charset="0"/>
              </a:rPr>
              <a:t>10</a:t>
            </a:fld>
            <a:endParaRPr lang="fr-CH" sz="2000" dirty="0">
              <a:solidFill>
                <a:schemeClr val="bg1"/>
              </a:solidFill>
              <a:latin typeface="Helvetica" pitchFamily="2" charset="0"/>
            </a:endParaRPr>
          </a:p>
        </p:txBody>
      </p:sp>
      <p:sp>
        <p:nvSpPr>
          <p:cNvPr id="10" name="ZoneTexte 9">
            <a:extLst>
              <a:ext uri="{FF2B5EF4-FFF2-40B4-BE49-F238E27FC236}">
                <a16:creationId xmlns:a16="http://schemas.microsoft.com/office/drawing/2014/main" id="{FFEC7D56-E129-C8CE-A887-A95133F9976D}"/>
              </a:ext>
            </a:extLst>
          </p:cNvPr>
          <p:cNvSpPr txBox="1"/>
          <p:nvPr/>
        </p:nvSpPr>
        <p:spPr>
          <a:xfrm>
            <a:off x="498024" y="254968"/>
            <a:ext cx="10013055" cy="769441"/>
          </a:xfrm>
          <a:prstGeom prst="rect">
            <a:avLst/>
          </a:prstGeom>
          <a:noFill/>
        </p:spPr>
        <p:txBody>
          <a:bodyPr wrap="square" rtlCol="0">
            <a:spAutoFit/>
          </a:bodyPr>
          <a:lstStyle/>
          <a:p>
            <a:pPr algn="just"/>
            <a:r>
              <a:rPr lang="fr-CH" sz="4400" b="1" dirty="0"/>
              <a:t>Compte de résultat </a:t>
            </a:r>
          </a:p>
        </p:txBody>
      </p:sp>
      <p:sp>
        <p:nvSpPr>
          <p:cNvPr id="5" name="ZoneTexte 4">
            <a:extLst>
              <a:ext uri="{FF2B5EF4-FFF2-40B4-BE49-F238E27FC236}">
                <a16:creationId xmlns:a16="http://schemas.microsoft.com/office/drawing/2014/main" id="{AFF30994-D8F7-46E1-D533-7E20E21BE45B}"/>
              </a:ext>
            </a:extLst>
          </p:cNvPr>
          <p:cNvSpPr txBox="1"/>
          <p:nvPr/>
        </p:nvSpPr>
        <p:spPr>
          <a:xfrm>
            <a:off x="0" y="6488668"/>
            <a:ext cx="3276600" cy="400110"/>
          </a:xfrm>
          <a:prstGeom prst="rect">
            <a:avLst/>
          </a:prstGeom>
          <a:noFill/>
        </p:spPr>
        <p:txBody>
          <a:bodyPr wrap="square" rtlCol="0">
            <a:spAutoFit/>
          </a:bodyPr>
          <a:lstStyle/>
          <a:p>
            <a:r>
              <a:rPr lang="fr-CH" sz="2000" dirty="0">
                <a:solidFill>
                  <a:schemeClr val="bg1"/>
                </a:solidFill>
                <a:latin typeface="Helvetica" pitchFamily="2" charset="0"/>
              </a:rPr>
              <a:t>Comptes 2025</a:t>
            </a:r>
          </a:p>
        </p:txBody>
      </p:sp>
      <p:sp>
        <p:nvSpPr>
          <p:cNvPr id="4" name="ZoneTexte 3">
            <a:extLst>
              <a:ext uri="{FF2B5EF4-FFF2-40B4-BE49-F238E27FC236}">
                <a16:creationId xmlns:a16="http://schemas.microsoft.com/office/drawing/2014/main" id="{09F7AFF4-9AC8-502B-68C4-C58727B609F7}"/>
              </a:ext>
            </a:extLst>
          </p:cNvPr>
          <p:cNvSpPr txBox="1"/>
          <p:nvPr/>
        </p:nvSpPr>
        <p:spPr>
          <a:xfrm flipH="1">
            <a:off x="498024" y="1024409"/>
            <a:ext cx="11270851" cy="2062103"/>
          </a:xfrm>
          <a:prstGeom prst="rect">
            <a:avLst/>
          </a:prstGeom>
          <a:noFill/>
        </p:spPr>
        <p:txBody>
          <a:bodyPr wrap="square" rtlCol="0">
            <a:spAutoFit/>
          </a:bodyPr>
          <a:lstStyle/>
          <a:p>
            <a:pPr marL="358775" indent="-358775">
              <a:buFont typeface="Wingdings" panose="05000000000000000000" pitchFamily="2" charset="2"/>
              <a:buChar char="v"/>
              <a:tabLst>
                <a:tab pos="0" algn="l"/>
              </a:tabLst>
            </a:pPr>
            <a:r>
              <a:rPr lang="fr-CH" sz="2000" b="1" dirty="0"/>
              <a:t>Trafic et télécommunications						pages 14 et 15  </a:t>
            </a:r>
          </a:p>
          <a:p>
            <a:pPr marL="285750" indent="-285750">
              <a:buFont typeface="Wingdings" panose="05000000000000000000" pitchFamily="2" charset="2"/>
              <a:buChar char="§"/>
              <a:tabLst>
                <a:tab pos="0" algn="l"/>
              </a:tabLst>
            </a:pPr>
            <a:r>
              <a:rPr lang="fr-CH" b="1" dirty="0"/>
              <a:t>6150 </a:t>
            </a:r>
            <a:r>
              <a:rPr lang="fr-CH" dirty="0"/>
              <a:t>Routes communales : diminution des charges liées à l’entretien des routes, machines et véhicules </a:t>
            </a:r>
          </a:p>
          <a:p>
            <a:pPr>
              <a:tabLst>
                <a:tab pos="0" algn="l"/>
              </a:tabLst>
            </a:pPr>
            <a:r>
              <a:rPr lang="fr-CH" dirty="0"/>
              <a:t>     (- CHF 35’000.-).</a:t>
            </a:r>
          </a:p>
          <a:p>
            <a:pPr>
              <a:tabLst>
                <a:tab pos="0" algn="l"/>
              </a:tabLst>
            </a:pPr>
            <a:endParaRPr lang="fr-CH" dirty="0"/>
          </a:p>
          <a:p>
            <a:pPr marL="285750" indent="-285750">
              <a:buFont typeface="Wingdings" panose="05000000000000000000" pitchFamily="2" charset="2"/>
              <a:buChar char="§"/>
              <a:tabLst>
                <a:tab pos="0" algn="l"/>
              </a:tabLst>
            </a:pPr>
            <a:r>
              <a:rPr lang="fr-CH" b="1" dirty="0"/>
              <a:t>6156 </a:t>
            </a:r>
            <a:r>
              <a:rPr lang="fr-CH" dirty="0"/>
              <a:t>Signalisation et éclairage public : redevance BKW plus élevée que prévue (+ CHF 11’000.-)</a:t>
            </a:r>
          </a:p>
          <a:p>
            <a:pPr>
              <a:tabLst>
                <a:tab pos="0" algn="l"/>
              </a:tabLst>
            </a:pPr>
            <a:endParaRPr lang="fr-CH" dirty="0"/>
          </a:p>
          <a:p>
            <a:pPr marL="285750" indent="-285750">
              <a:buFont typeface="Wingdings" panose="05000000000000000000" pitchFamily="2" charset="2"/>
              <a:buChar char="§"/>
              <a:tabLst>
                <a:tab pos="0" algn="l"/>
              </a:tabLst>
            </a:pPr>
            <a:r>
              <a:rPr lang="fr-CH" b="1" dirty="0"/>
              <a:t>6 Total trafic et télécommunications : </a:t>
            </a:r>
            <a:r>
              <a:rPr lang="fr-CH" dirty="0"/>
              <a:t>CHF 226’500.- de charges contre CHF 280’000.- prévues au budget.</a:t>
            </a:r>
          </a:p>
        </p:txBody>
      </p:sp>
      <p:grpSp>
        <p:nvGrpSpPr>
          <p:cNvPr id="21" name="Groupe 20">
            <a:extLst>
              <a:ext uri="{FF2B5EF4-FFF2-40B4-BE49-F238E27FC236}">
                <a16:creationId xmlns:a16="http://schemas.microsoft.com/office/drawing/2014/main" id="{C5BBC644-1A1A-BE1E-6EAF-284BB08C9F6D}"/>
              </a:ext>
            </a:extLst>
          </p:cNvPr>
          <p:cNvGrpSpPr/>
          <p:nvPr/>
        </p:nvGrpSpPr>
        <p:grpSpPr>
          <a:xfrm>
            <a:off x="498024" y="3228975"/>
            <a:ext cx="10412278" cy="2705100"/>
            <a:chOff x="837466" y="2928867"/>
            <a:chExt cx="10412278" cy="2193193"/>
          </a:xfrm>
        </p:grpSpPr>
        <p:pic>
          <p:nvPicPr>
            <p:cNvPr id="7" name="Image 6">
              <a:extLst>
                <a:ext uri="{FF2B5EF4-FFF2-40B4-BE49-F238E27FC236}">
                  <a16:creationId xmlns:a16="http://schemas.microsoft.com/office/drawing/2014/main" id="{BE168D98-A429-7E85-9408-D1AE244E7CEF}"/>
                </a:ext>
              </a:extLst>
            </p:cNvPr>
            <p:cNvPicPr>
              <a:picLocks noChangeAspect="1"/>
            </p:cNvPicPr>
            <p:nvPr/>
          </p:nvPicPr>
          <p:blipFill>
            <a:blip r:embed="rId3"/>
            <a:stretch>
              <a:fillRect/>
            </a:stretch>
          </p:blipFill>
          <p:spPr>
            <a:xfrm>
              <a:off x="966071" y="2928867"/>
              <a:ext cx="10259857" cy="1000265"/>
            </a:xfrm>
            <a:prstGeom prst="rect">
              <a:avLst/>
            </a:prstGeom>
          </p:spPr>
        </p:pic>
        <p:pic>
          <p:nvPicPr>
            <p:cNvPr id="16" name="Image 15">
              <a:extLst>
                <a:ext uri="{FF2B5EF4-FFF2-40B4-BE49-F238E27FC236}">
                  <a16:creationId xmlns:a16="http://schemas.microsoft.com/office/drawing/2014/main" id="{F599618D-78C2-6BFE-D372-47467BEDD25B}"/>
                </a:ext>
              </a:extLst>
            </p:cNvPr>
            <p:cNvPicPr>
              <a:picLocks noChangeAspect="1"/>
            </p:cNvPicPr>
            <p:nvPr/>
          </p:nvPicPr>
          <p:blipFill>
            <a:blip r:embed="rId4"/>
            <a:stretch>
              <a:fillRect/>
            </a:stretch>
          </p:blipFill>
          <p:spPr>
            <a:xfrm>
              <a:off x="861282" y="3929132"/>
              <a:ext cx="10364646" cy="371527"/>
            </a:xfrm>
            <a:prstGeom prst="rect">
              <a:avLst/>
            </a:prstGeom>
          </p:spPr>
        </p:pic>
        <p:pic>
          <p:nvPicPr>
            <p:cNvPr id="18" name="Image 17">
              <a:extLst>
                <a:ext uri="{FF2B5EF4-FFF2-40B4-BE49-F238E27FC236}">
                  <a16:creationId xmlns:a16="http://schemas.microsoft.com/office/drawing/2014/main" id="{732135B7-A9B8-97EA-E50B-9A457ABCC371}"/>
                </a:ext>
              </a:extLst>
            </p:cNvPr>
            <p:cNvPicPr>
              <a:picLocks noChangeAspect="1"/>
            </p:cNvPicPr>
            <p:nvPr/>
          </p:nvPicPr>
          <p:blipFill>
            <a:blip r:embed="rId5"/>
            <a:stretch>
              <a:fillRect/>
            </a:stretch>
          </p:blipFill>
          <p:spPr>
            <a:xfrm>
              <a:off x="837466" y="4350427"/>
              <a:ext cx="10412278" cy="314369"/>
            </a:xfrm>
            <a:prstGeom prst="rect">
              <a:avLst/>
            </a:prstGeom>
          </p:spPr>
        </p:pic>
        <p:pic>
          <p:nvPicPr>
            <p:cNvPr id="20" name="Image 19">
              <a:extLst>
                <a:ext uri="{FF2B5EF4-FFF2-40B4-BE49-F238E27FC236}">
                  <a16:creationId xmlns:a16="http://schemas.microsoft.com/office/drawing/2014/main" id="{91CABEED-BEE7-87FF-8615-12562E17D9E5}"/>
                </a:ext>
              </a:extLst>
            </p:cNvPr>
            <p:cNvPicPr>
              <a:picLocks noChangeAspect="1"/>
            </p:cNvPicPr>
            <p:nvPr/>
          </p:nvPicPr>
          <p:blipFill>
            <a:blip r:embed="rId6"/>
            <a:stretch>
              <a:fillRect/>
            </a:stretch>
          </p:blipFill>
          <p:spPr>
            <a:xfrm>
              <a:off x="837466" y="4664796"/>
              <a:ext cx="10412278" cy="457264"/>
            </a:xfrm>
            <a:prstGeom prst="rect">
              <a:avLst/>
            </a:prstGeom>
          </p:spPr>
        </p:pic>
      </p:grpSp>
    </p:spTree>
    <p:extLst>
      <p:ext uri="{BB962C8B-B14F-4D97-AF65-F5344CB8AC3E}">
        <p14:creationId xmlns:p14="http://schemas.microsoft.com/office/powerpoint/2010/main" val="98256653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24A47CE-A5E9-198E-2542-5DA1F6514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409" y="93117"/>
            <a:ext cx="1568598" cy="745084"/>
          </a:xfrm>
          <a:prstGeom prst="rect">
            <a:avLst/>
          </a:prstGeom>
        </p:spPr>
      </p:pic>
      <p:sp>
        <p:nvSpPr>
          <p:cNvPr id="11" name="Rectangle 10">
            <a:extLst>
              <a:ext uri="{FF2B5EF4-FFF2-40B4-BE49-F238E27FC236}">
                <a16:creationId xmlns:a16="http://schemas.microsoft.com/office/drawing/2014/main" id="{E7B587C7-5EDC-34AB-FBDF-04C6A09F1E8B}"/>
              </a:ext>
            </a:extLst>
          </p:cNvPr>
          <p:cNvSpPr/>
          <p:nvPr/>
        </p:nvSpPr>
        <p:spPr>
          <a:xfrm rot="16200000">
            <a:off x="5902998" y="564477"/>
            <a:ext cx="390525" cy="12196521"/>
          </a:xfrm>
          <a:prstGeom prst="rect">
            <a:avLst/>
          </a:prstGeom>
          <a:solidFill>
            <a:srgbClr val="ED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2" name="Rectangle 11">
            <a:extLst>
              <a:ext uri="{FF2B5EF4-FFF2-40B4-BE49-F238E27FC236}">
                <a16:creationId xmlns:a16="http://schemas.microsoft.com/office/drawing/2014/main" id="{FA6BCFE7-9F98-1FEF-0D47-A1365B4C0F80}"/>
              </a:ext>
            </a:extLst>
          </p:cNvPr>
          <p:cNvSpPr/>
          <p:nvPr/>
        </p:nvSpPr>
        <p:spPr>
          <a:xfrm rot="16200000">
            <a:off x="11156277" y="5822277"/>
            <a:ext cx="390525" cy="1680921"/>
          </a:xfrm>
          <a:prstGeom prst="rect">
            <a:avLst/>
          </a:prstGeom>
          <a:solidFill>
            <a:srgbClr val="279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ZoneTexte 2">
            <a:extLst>
              <a:ext uri="{FF2B5EF4-FFF2-40B4-BE49-F238E27FC236}">
                <a16:creationId xmlns:a16="http://schemas.microsoft.com/office/drawing/2014/main" id="{6ED785E7-FB6D-AFDB-FB35-19BF98089AA1}"/>
              </a:ext>
            </a:extLst>
          </p:cNvPr>
          <p:cNvSpPr txBox="1"/>
          <p:nvPr/>
        </p:nvSpPr>
        <p:spPr>
          <a:xfrm>
            <a:off x="4457700" y="6488668"/>
            <a:ext cx="4457702" cy="400110"/>
          </a:xfrm>
          <a:prstGeom prst="rect">
            <a:avLst/>
          </a:prstGeom>
          <a:noFill/>
        </p:spPr>
        <p:txBody>
          <a:bodyPr wrap="square" rtlCol="0">
            <a:spAutoFit/>
          </a:bodyPr>
          <a:lstStyle/>
          <a:p>
            <a:pPr algn="ctr"/>
            <a:r>
              <a:rPr lang="fr-CH" sz="2000" dirty="0">
                <a:solidFill>
                  <a:schemeClr val="bg1"/>
                </a:solidFill>
                <a:latin typeface="Helvetica" pitchFamily="2" charset="0"/>
              </a:rPr>
              <a:t>Assemblée communale 11 juin 2026</a:t>
            </a:r>
          </a:p>
        </p:txBody>
      </p:sp>
      <p:sp>
        <p:nvSpPr>
          <p:cNvPr id="8" name="Espace réservé du numéro de diapositive 7">
            <a:extLst>
              <a:ext uri="{FF2B5EF4-FFF2-40B4-BE49-F238E27FC236}">
                <a16:creationId xmlns:a16="http://schemas.microsoft.com/office/drawing/2014/main" id="{8BE9FC28-A9CD-BD67-F37D-404BA11584C7}"/>
              </a:ext>
            </a:extLst>
          </p:cNvPr>
          <p:cNvSpPr>
            <a:spLocks noGrp="1"/>
          </p:cNvSpPr>
          <p:nvPr>
            <p:ph type="sldNum" sz="quarter" idx="12"/>
          </p:nvPr>
        </p:nvSpPr>
        <p:spPr>
          <a:xfrm>
            <a:off x="9338807" y="6467474"/>
            <a:ext cx="2743200" cy="365125"/>
          </a:xfrm>
        </p:spPr>
        <p:txBody>
          <a:bodyPr/>
          <a:lstStyle/>
          <a:p>
            <a:fld id="{E7A5252D-C49C-4006-A947-0F6A3FC24448}" type="slidenum">
              <a:rPr lang="fr-CH" sz="2000" smtClean="0">
                <a:solidFill>
                  <a:schemeClr val="bg1"/>
                </a:solidFill>
                <a:latin typeface="Helvetica" pitchFamily="2" charset="0"/>
              </a:rPr>
              <a:t>11</a:t>
            </a:fld>
            <a:endParaRPr lang="fr-CH" sz="2000" dirty="0">
              <a:solidFill>
                <a:schemeClr val="bg1"/>
              </a:solidFill>
              <a:latin typeface="Helvetica" pitchFamily="2" charset="0"/>
            </a:endParaRPr>
          </a:p>
        </p:txBody>
      </p:sp>
      <p:sp>
        <p:nvSpPr>
          <p:cNvPr id="10" name="ZoneTexte 9">
            <a:hlinkClick r:id="rId3" action="ppaction://hlinkfile"/>
            <a:extLst>
              <a:ext uri="{FF2B5EF4-FFF2-40B4-BE49-F238E27FC236}">
                <a16:creationId xmlns:a16="http://schemas.microsoft.com/office/drawing/2014/main" id="{FFEC7D56-E129-C8CE-A887-A95133F9976D}"/>
              </a:ext>
            </a:extLst>
          </p:cNvPr>
          <p:cNvSpPr txBox="1"/>
          <p:nvPr/>
        </p:nvSpPr>
        <p:spPr>
          <a:xfrm>
            <a:off x="658368" y="130426"/>
            <a:ext cx="8853325" cy="769441"/>
          </a:xfrm>
          <a:prstGeom prst="rect">
            <a:avLst/>
          </a:prstGeom>
          <a:noFill/>
        </p:spPr>
        <p:txBody>
          <a:bodyPr wrap="square" rtlCol="0">
            <a:spAutoFit/>
          </a:bodyPr>
          <a:lstStyle/>
          <a:p>
            <a:pPr algn="just"/>
            <a:r>
              <a:rPr lang="fr-CH" sz="4400" b="1" dirty="0"/>
              <a:t>Compte de résultat </a:t>
            </a:r>
          </a:p>
        </p:txBody>
      </p:sp>
      <p:sp>
        <p:nvSpPr>
          <p:cNvPr id="5" name="ZoneTexte 4">
            <a:extLst>
              <a:ext uri="{FF2B5EF4-FFF2-40B4-BE49-F238E27FC236}">
                <a16:creationId xmlns:a16="http://schemas.microsoft.com/office/drawing/2014/main" id="{C6C0777C-5FE9-172F-1D0E-743475A76CC5}"/>
              </a:ext>
            </a:extLst>
          </p:cNvPr>
          <p:cNvSpPr txBox="1"/>
          <p:nvPr/>
        </p:nvSpPr>
        <p:spPr>
          <a:xfrm>
            <a:off x="0" y="6488668"/>
            <a:ext cx="3276600" cy="400110"/>
          </a:xfrm>
          <a:prstGeom prst="rect">
            <a:avLst/>
          </a:prstGeom>
          <a:noFill/>
        </p:spPr>
        <p:txBody>
          <a:bodyPr wrap="square" rtlCol="0">
            <a:spAutoFit/>
          </a:bodyPr>
          <a:lstStyle/>
          <a:p>
            <a:r>
              <a:rPr lang="fr-CH" sz="2000" dirty="0">
                <a:solidFill>
                  <a:schemeClr val="bg1"/>
                </a:solidFill>
                <a:latin typeface="Helvetica" pitchFamily="2" charset="0"/>
              </a:rPr>
              <a:t>Comptes 2025</a:t>
            </a:r>
          </a:p>
        </p:txBody>
      </p:sp>
      <p:sp>
        <p:nvSpPr>
          <p:cNvPr id="4" name="ZoneTexte 3">
            <a:extLst>
              <a:ext uri="{FF2B5EF4-FFF2-40B4-BE49-F238E27FC236}">
                <a16:creationId xmlns:a16="http://schemas.microsoft.com/office/drawing/2014/main" id="{347FB530-1825-5C25-805C-EE23D7183C22}"/>
              </a:ext>
            </a:extLst>
          </p:cNvPr>
          <p:cNvSpPr txBox="1"/>
          <p:nvPr/>
        </p:nvSpPr>
        <p:spPr>
          <a:xfrm>
            <a:off x="497004" y="899867"/>
            <a:ext cx="10906537" cy="2215991"/>
          </a:xfrm>
          <a:prstGeom prst="rect">
            <a:avLst/>
          </a:prstGeom>
          <a:noFill/>
        </p:spPr>
        <p:txBody>
          <a:bodyPr wrap="square">
            <a:spAutoFit/>
          </a:bodyPr>
          <a:lstStyle/>
          <a:p>
            <a:pPr marL="358775" indent="-358775">
              <a:buFont typeface="Wingdings" panose="05000000000000000000" pitchFamily="2" charset="2"/>
              <a:buChar char="v"/>
              <a:tabLst>
                <a:tab pos="0" algn="l"/>
              </a:tabLst>
            </a:pPr>
            <a:r>
              <a:rPr lang="fr-CH" sz="2000" b="1" dirty="0"/>
              <a:t>710 Approvisionnement en eau 						          page 16 </a:t>
            </a:r>
          </a:p>
          <a:p>
            <a:pPr>
              <a:tabLst>
                <a:tab pos="0" algn="l"/>
              </a:tabLst>
            </a:pPr>
            <a:endParaRPr lang="fr-CH" sz="1000" b="1" dirty="0"/>
          </a:p>
          <a:p>
            <a:pPr marL="447675" indent="-182563">
              <a:buFont typeface="Wingdings" panose="05000000000000000000" pitchFamily="2" charset="2"/>
              <a:buChar char="§"/>
              <a:tabLst>
                <a:tab pos="0" algn="l"/>
              </a:tabLst>
            </a:pPr>
            <a:r>
              <a:rPr lang="fr-CH" dirty="0"/>
              <a:t>Perte de CHF 26’389.24 (CHF 10’000.- de plus qu’au budget) </a:t>
            </a:r>
          </a:p>
          <a:p>
            <a:pPr marL="447675" indent="-182563">
              <a:buFont typeface="Wingdings" panose="05000000000000000000" pitchFamily="2" charset="2"/>
              <a:buChar char="§"/>
              <a:tabLst>
                <a:tab pos="0" algn="l"/>
              </a:tabLst>
            </a:pPr>
            <a:endParaRPr lang="fr-CH" dirty="0"/>
          </a:p>
          <a:p>
            <a:pPr marL="447675" indent="-182563">
              <a:buFont typeface="Wingdings" panose="05000000000000000000" pitchFamily="2" charset="2"/>
              <a:buChar char="§"/>
              <a:tabLst>
                <a:tab pos="0" algn="l"/>
              </a:tabLst>
            </a:pPr>
            <a:r>
              <a:rPr lang="fr-CH" dirty="0"/>
              <a:t>Réparation de fuites d’eau plus conséquentes (CHF 17’000.- de plus qu’au budget)</a:t>
            </a:r>
          </a:p>
          <a:p>
            <a:pPr marL="447675" indent="-182563">
              <a:buFont typeface="Wingdings" panose="05000000000000000000" pitchFamily="2" charset="2"/>
              <a:buChar char="§"/>
              <a:tabLst>
                <a:tab pos="0" algn="l"/>
              </a:tabLst>
            </a:pPr>
            <a:r>
              <a:rPr lang="fr-CH" dirty="0"/>
              <a:t>Contribution au SEHA plus faible mais en lien avec une diminution de la consommation d’eau donc moins de revenus des taxes (CHF 18’000.- de moins qu’au budget) </a:t>
            </a:r>
          </a:p>
          <a:p>
            <a:pPr marL="447675" indent="-182563">
              <a:buFont typeface="Wingdings" panose="05000000000000000000" pitchFamily="2" charset="2"/>
              <a:buChar char="§"/>
              <a:tabLst>
                <a:tab pos="0" algn="l"/>
              </a:tabLst>
            </a:pPr>
            <a:r>
              <a:rPr lang="fr-CH" dirty="0"/>
              <a:t>Alimentation fonds maintien de la valeur de CHF 23’260.92</a:t>
            </a:r>
          </a:p>
        </p:txBody>
      </p:sp>
      <p:grpSp>
        <p:nvGrpSpPr>
          <p:cNvPr id="18" name="Groupe 17">
            <a:extLst>
              <a:ext uri="{FF2B5EF4-FFF2-40B4-BE49-F238E27FC236}">
                <a16:creationId xmlns:a16="http://schemas.microsoft.com/office/drawing/2014/main" id="{22BC75EB-BB0A-76AB-A71E-A13A53657CE1}"/>
              </a:ext>
            </a:extLst>
          </p:cNvPr>
          <p:cNvGrpSpPr/>
          <p:nvPr/>
        </p:nvGrpSpPr>
        <p:grpSpPr>
          <a:xfrm>
            <a:off x="761587" y="3353034"/>
            <a:ext cx="10906537" cy="2342916"/>
            <a:chOff x="827940" y="2771076"/>
            <a:chExt cx="10536120" cy="1886213"/>
          </a:xfrm>
        </p:grpSpPr>
        <p:pic>
          <p:nvPicPr>
            <p:cNvPr id="15" name="Image 14">
              <a:extLst>
                <a:ext uri="{FF2B5EF4-FFF2-40B4-BE49-F238E27FC236}">
                  <a16:creationId xmlns:a16="http://schemas.microsoft.com/office/drawing/2014/main" id="{74F39AF2-08FA-7664-0E1F-695245B01A82}"/>
                </a:ext>
              </a:extLst>
            </p:cNvPr>
            <p:cNvPicPr>
              <a:picLocks noChangeAspect="1"/>
            </p:cNvPicPr>
            <p:nvPr/>
          </p:nvPicPr>
          <p:blipFill>
            <a:blip r:embed="rId4"/>
            <a:stretch>
              <a:fillRect/>
            </a:stretch>
          </p:blipFill>
          <p:spPr>
            <a:xfrm>
              <a:off x="827940" y="4209552"/>
              <a:ext cx="10536120" cy="447737"/>
            </a:xfrm>
            <a:prstGeom prst="rect">
              <a:avLst/>
            </a:prstGeom>
          </p:spPr>
        </p:pic>
        <p:pic>
          <p:nvPicPr>
            <p:cNvPr id="17" name="Image 16">
              <a:extLst>
                <a:ext uri="{FF2B5EF4-FFF2-40B4-BE49-F238E27FC236}">
                  <a16:creationId xmlns:a16="http://schemas.microsoft.com/office/drawing/2014/main" id="{CA68F48C-2854-EC64-71B2-F82653695698}"/>
                </a:ext>
              </a:extLst>
            </p:cNvPr>
            <p:cNvPicPr>
              <a:picLocks noChangeAspect="1"/>
            </p:cNvPicPr>
            <p:nvPr/>
          </p:nvPicPr>
          <p:blipFill>
            <a:blip r:embed="rId5"/>
            <a:stretch>
              <a:fillRect/>
            </a:stretch>
          </p:blipFill>
          <p:spPr>
            <a:xfrm>
              <a:off x="942256" y="2771076"/>
              <a:ext cx="10307488" cy="1438476"/>
            </a:xfrm>
            <a:prstGeom prst="rect">
              <a:avLst/>
            </a:prstGeom>
          </p:spPr>
        </p:pic>
      </p:grpSp>
    </p:spTree>
    <p:extLst>
      <p:ext uri="{BB962C8B-B14F-4D97-AF65-F5344CB8AC3E}">
        <p14:creationId xmlns:p14="http://schemas.microsoft.com/office/powerpoint/2010/main" val="112544562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DDF87A3-EBCD-FF55-7E33-1D0FB5894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3402" y="0"/>
            <a:ext cx="1568598" cy="745084"/>
          </a:xfrm>
          <a:prstGeom prst="rect">
            <a:avLst/>
          </a:prstGeom>
        </p:spPr>
      </p:pic>
      <p:sp>
        <p:nvSpPr>
          <p:cNvPr id="2" name="Titre 1">
            <a:extLst>
              <a:ext uri="{FF2B5EF4-FFF2-40B4-BE49-F238E27FC236}">
                <a16:creationId xmlns:a16="http://schemas.microsoft.com/office/drawing/2014/main" id="{2611533F-0088-E6A1-6C7A-99E969D8EC2B}"/>
              </a:ext>
            </a:extLst>
          </p:cNvPr>
          <p:cNvSpPr>
            <a:spLocks noGrp="1"/>
          </p:cNvSpPr>
          <p:nvPr>
            <p:ph type="title"/>
          </p:nvPr>
        </p:nvSpPr>
        <p:spPr>
          <a:xfrm>
            <a:off x="838200" y="365125"/>
            <a:ext cx="8861612" cy="745085"/>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br>
              <a:rPr kumimoji="0" lang="fr-CH" sz="4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CH" sz="4400" b="1" i="0" u="none" strike="noStrike" kern="1200" cap="none" spc="0" normalizeH="0" baseline="0" noProof="0" dirty="0">
                <a:ln>
                  <a:noFill/>
                </a:ln>
                <a:solidFill>
                  <a:prstClr val="black"/>
                </a:solidFill>
                <a:effectLst/>
                <a:uLnTx/>
                <a:uFillTx/>
                <a:latin typeface="Calibri" panose="020F0502020204030204"/>
                <a:ea typeface="+mn-ea"/>
                <a:cs typeface="+mn-cs"/>
              </a:rPr>
              <a:t>Compte de </a:t>
            </a:r>
            <a:r>
              <a:rPr lang="fr-CH" b="1" dirty="0">
                <a:solidFill>
                  <a:prstClr val="black"/>
                </a:solidFill>
                <a:latin typeface="Calibri" panose="020F0502020204030204"/>
                <a:ea typeface="+mn-ea"/>
                <a:cs typeface="+mn-cs"/>
              </a:rPr>
              <a:t>résultat</a:t>
            </a:r>
            <a:r>
              <a:rPr kumimoji="0" lang="fr-CH" sz="4400" b="1"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fr-CH" sz="44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fr-CH" dirty="0"/>
          </a:p>
        </p:txBody>
      </p:sp>
      <p:sp>
        <p:nvSpPr>
          <p:cNvPr id="4" name="Espace réservé du contenu 3">
            <a:extLst>
              <a:ext uri="{FF2B5EF4-FFF2-40B4-BE49-F238E27FC236}">
                <a16:creationId xmlns:a16="http://schemas.microsoft.com/office/drawing/2014/main" id="{2B4BD728-2078-8EE5-3116-F485DFC9BDCF}"/>
              </a:ext>
            </a:extLst>
          </p:cNvPr>
          <p:cNvSpPr>
            <a:spLocks noGrp="1"/>
          </p:cNvSpPr>
          <p:nvPr>
            <p:ph idx="1"/>
          </p:nvPr>
        </p:nvSpPr>
        <p:spPr>
          <a:xfrm>
            <a:off x="755152" y="1295844"/>
            <a:ext cx="10515600" cy="1997515"/>
          </a:xfrm>
        </p:spPr>
        <p:txBody>
          <a:bodyPr>
            <a:normAutofit/>
          </a:bodyPr>
          <a:lstStyle/>
          <a:p>
            <a:pPr marL="358775" marR="0" lvl="0" indent="-358775"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tab pos="0" algn="l"/>
              </a:tabLst>
              <a:defRPr/>
            </a:pPr>
            <a:r>
              <a:rPr kumimoji="0" lang="fr-CH" sz="2000" b="1" i="0" u="none" strike="noStrike" kern="1200" cap="none" spc="0" normalizeH="0" baseline="0" noProof="0" dirty="0">
                <a:ln>
                  <a:noFill/>
                </a:ln>
                <a:solidFill>
                  <a:prstClr val="black"/>
                </a:solidFill>
                <a:effectLst/>
                <a:uLnTx/>
                <a:uFillTx/>
                <a:latin typeface="Calibri" panose="020F0502020204030204"/>
                <a:ea typeface="+mn-ea"/>
                <a:cs typeface="+mn-cs"/>
              </a:rPr>
              <a:t>720 Assainissement des eaux 						      pages 16 et 17</a:t>
            </a:r>
          </a:p>
          <a:p>
            <a:pPr marL="0" marR="0" lvl="0" indent="0" algn="l" defTabSz="914400" rtl="0" eaLnBrk="1" fontAlgn="auto" latinLnBrk="0" hangingPunct="1">
              <a:lnSpc>
                <a:spcPct val="100000"/>
              </a:lnSpc>
              <a:spcBef>
                <a:spcPts val="0"/>
              </a:spcBef>
              <a:spcAft>
                <a:spcPts val="0"/>
              </a:spcAft>
              <a:buClrTx/>
              <a:buSzTx/>
              <a:buFontTx/>
              <a:buNone/>
              <a:tabLst>
                <a:tab pos="0" algn="l"/>
              </a:tabLst>
              <a:defRPr/>
            </a:pPr>
            <a:endParaRPr kumimoji="0" lang="fr-CH" sz="1800" b="1" i="0" u="none" strike="noStrike" kern="1200" cap="none" spc="0" normalizeH="0" baseline="0" noProof="0" dirty="0">
              <a:ln>
                <a:noFill/>
              </a:ln>
              <a:solidFill>
                <a:prstClr val="black"/>
              </a:solidFill>
              <a:effectLst/>
              <a:uLnTx/>
              <a:uFillTx/>
              <a:latin typeface="Aptos Light" panose="020B0004020202020204" pitchFamily="34" charset="0"/>
            </a:endParaRPr>
          </a:p>
          <a:p>
            <a:pPr marL="447675" marR="0" lvl="0" indent="-1825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0" algn="l"/>
              </a:tabLst>
              <a:defRPr/>
            </a:pPr>
            <a:r>
              <a:rPr kumimoji="0" lang="fr-CH" sz="1800" i="0" u="none" strike="noStrike" kern="1200" cap="none" spc="0" normalizeH="0" baseline="0" noProof="0" dirty="0">
                <a:ln>
                  <a:noFill/>
                </a:ln>
                <a:solidFill>
                  <a:prstClr val="black"/>
                </a:solidFill>
                <a:effectLst/>
                <a:uLnTx/>
                <a:uFillTx/>
                <a:latin typeface="Aptos(Corps)"/>
              </a:rPr>
              <a:t>Petit</a:t>
            </a:r>
            <a:r>
              <a:rPr kumimoji="0" lang="fr-CH" sz="1800" i="0" u="none" strike="noStrike" kern="1200" cap="none" spc="0" normalizeH="0" noProof="0" dirty="0">
                <a:ln>
                  <a:noFill/>
                </a:ln>
                <a:solidFill>
                  <a:prstClr val="black"/>
                </a:solidFill>
                <a:effectLst/>
                <a:uLnTx/>
                <a:uFillTx/>
                <a:latin typeface="Aptos(Corps)"/>
              </a:rPr>
              <a:t> </a:t>
            </a:r>
            <a:r>
              <a:rPr kumimoji="0" lang="fr-CH" sz="1800" i="0" u="none" strike="noStrike" kern="1200" cap="none" spc="0" normalizeH="0" noProof="0" dirty="0" err="1">
                <a:ln>
                  <a:noFill/>
                </a:ln>
                <a:solidFill>
                  <a:prstClr val="black"/>
                </a:solidFill>
                <a:effectLst/>
                <a:uLnTx/>
                <a:uFillTx/>
                <a:latin typeface="Aptos(Corps)"/>
              </a:rPr>
              <a:t>bénéfic</a:t>
            </a:r>
            <a:r>
              <a:rPr lang="fr-CH" sz="1800" dirty="0">
                <a:solidFill>
                  <a:prstClr val="black"/>
                </a:solidFill>
                <a:latin typeface="Aptos(Corps)"/>
              </a:rPr>
              <a:t>e de CHF 3’007.60, expliqué par une recette extraordinaire de raccordement aux eaux usées (+CHF 32’000.-). </a:t>
            </a:r>
          </a:p>
          <a:p>
            <a:pPr marL="447675" marR="0" lvl="0" indent="-1825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0" algn="l"/>
              </a:tabLst>
              <a:defRPr/>
            </a:pPr>
            <a:r>
              <a:rPr lang="fr-CH" sz="1800" dirty="0">
                <a:solidFill>
                  <a:prstClr val="black"/>
                </a:solidFill>
                <a:latin typeface="Aptos(Corps)"/>
              </a:rPr>
              <a:t>Alimentation fonds maintien de la valeur de CHF 31’396.97</a:t>
            </a:r>
          </a:p>
          <a:p>
            <a:pPr marL="447675" marR="0" lvl="0" indent="-1825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0" algn="l"/>
              </a:tabLst>
              <a:defRPr/>
            </a:pPr>
            <a:r>
              <a:rPr lang="fr-CH" sz="1800" dirty="0">
                <a:solidFill>
                  <a:prstClr val="black"/>
                </a:solidFill>
                <a:latin typeface="Aptos(Corps)"/>
              </a:rPr>
              <a:t>La taxe d’épuration encaissée diminue puisqu’il y a moins de consommation (environ –CHF 10’000.-)</a:t>
            </a:r>
          </a:p>
        </p:txBody>
      </p:sp>
      <p:pic>
        <p:nvPicPr>
          <p:cNvPr id="7" name="Image 6">
            <a:extLst>
              <a:ext uri="{FF2B5EF4-FFF2-40B4-BE49-F238E27FC236}">
                <a16:creationId xmlns:a16="http://schemas.microsoft.com/office/drawing/2014/main" id="{F3B2A18D-4CD7-80EF-05EC-A3ED7F17080D}"/>
              </a:ext>
            </a:extLst>
          </p:cNvPr>
          <p:cNvPicPr>
            <a:picLocks noChangeAspect="1"/>
          </p:cNvPicPr>
          <p:nvPr/>
        </p:nvPicPr>
        <p:blipFill>
          <a:blip r:embed="rId3"/>
          <a:stretch>
            <a:fillRect/>
          </a:stretch>
        </p:blipFill>
        <p:spPr>
          <a:xfrm>
            <a:off x="0" y="6468051"/>
            <a:ext cx="12192000" cy="389949"/>
          </a:xfrm>
          <a:prstGeom prst="rect">
            <a:avLst/>
          </a:prstGeom>
        </p:spPr>
      </p:pic>
      <p:pic>
        <p:nvPicPr>
          <p:cNvPr id="8" name="Image 7">
            <a:extLst>
              <a:ext uri="{FF2B5EF4-FFF2-40B4-BE49-F238E27FC236}">
                <a16:creationId xmlns:a16="http://schemas.microsoft.com/office/drawing/2014/main" id="{D592C892-F346-1158-B792-079CFE116025}"/>
              </a:ext>
            </a:extLst>
          </p:cNvPr>
          <p:cNvPicPr>
            <a:picLocks noChangeAspect="1"/>
          </p:cNvPicPr>
          <p:nvPr/>
        </p:nvPicPr>
        <p:blipFill>
          <a:blip r:embed="rId4"/>
          <a:stretch>
            <a:fillRect/>
          </a:stretch>
        </p:blipFill>
        <p:spPr>
          <a:xfrm>
            <a:off x="10509358" y="6467822"/>
            <a:ext cx="1682642" cy="390178"/>
          </a:xfrm>
          <a:prstGeom prst="rect">
            <a:avLst/>
          </a:prstGeom>
        </p:spPr>
      </p:pic>
      <p:sp>
        <p:nvSpPr>
          <p:cNvPr id="17" name="Espace réservé du numéro de diapositive 16">
            <a:extLst>
              <a:ext uri="{FF2B5EF4-FFF2-40B4-BE49-F238E27FC236}">
                <a16:creationId xmlns:a16="http://schemas.microsoft.com/office/drawing/2014/main" id="{DCB5C32A-9234-3567-499F-89C92DC1A28F}"/>
              </a:ext>
            </a:extLst>
          </p:cNvPr>
          <p:cNvSpPr>
            <a:spLocks noGrp="1"/>
          </p:cNvSpPr>
          <p:nvPr>
            <p:ph type="sldNum" sz="quarter" idx="12"/>
          </p:nvPr>
        </p:nvSpPr>
        <p:spPr>
          <a:xfrm>
            <a:off x="9448799" y="6467822"/>
            <a:ext cx="2743200" cy="365125"/>
          </a:xfrm>
        </p:spPr>
        <p:txBody>
          <a:bodyPr/>
          <a:lstStyle/>
          <a:p>
            <a:fld id="{E7A5252D-C49C-4006-A947-0F6A3FC24448}" type="slidenum">
              <a:rPr lang="fr-CH" sz="2000" smtClean="0">
                <a:solidFill>
                  <a:schemeClr val="bg1"/>
                </a:solidFill>
              </a:rPr>
              <a:t>12</a:t>
            </a:fld>
            <a:endParaRPr lang="fr-CH" sz="2000" dirty="0">
              <a:solidFill>
                <a:schemeClr val="bg1"/>
              </a:solidFill>
            </a:endParaRPr>
          </a:p>
        </p:txBody>
      </p:sp>
      <p:sp>
        <p:nvSpPr>
          <p:cNvPr id="13" name="ZoneTexte 12">
            <a:extLst>
              <a:ext uri="{FF2B5EF4-FFF2-40B4-BE49-F238E27FC236}">
                <a16:creationId xmlns:a16="http://schemas.microsoft.com/office/drawing/2014/main" id="{8DC32844-D50A-C825-9090-20363CA23E17}"/>
              </a:ext>
            </a:extLst>
          </p:cNvPr>
          <p:cNvSpPr txBox="1"/>
          <p:nvPr/>
        </p:nvSpPr>
        <p:spPr>
          <a:xfrm>
            <a:off x="0" y="6488668"/>
            <a:ext cx="3276600" cy="400110"/>
          </a:xfrm>
          <a:prstGeom prst="rect">
            <a:avLst/>
          </a:prstGeom>
          <a:noFill/>
        </p:spPr>
        <p:txBody>
          <a:bodyPr wrap="square" rtlCol="0">
            <a:spAutoFit/>
          </a:bodyPr>
          <a:lstStyle/>
          <a:p>
            <a:r>
              <a:rPr lang="fr-CH" sz="2000" dirty="0">
                <a:solidFill>
                  <a:schemeClr val="bg1"/>
                </a:solidFill>
                <a:latin typeface="Helvetica" pitchFamily="2" charset="0"/>
              </a:rPr>
              <a:t>Comptes 2025</a:t>
            </a:r>
          </a:p>
        </p:txBody>
      </p:sp>
      <p:sp>
        <p:nvSpPr>
          <p:cNvPr id="15" name="ZoneTexte 14">
            <a:extLst>
              <a:ext uri="{FF2B5EF4-FFF2-40B4-BE49-F238E27FC236}">
                <a16:creationId xmlns:a16="http://schemas.microsoft.com/office/drawing/2014/main" id="{0EC2FC4C-2CFF-15E7-023B-2E97DA852EB1}"/>
              </a:ext>
            </a:extLst>
          </p:cNvPr>
          <p:cNvSpPr txBox="1"/>
          <p:nvPr/>
        </p:nvSpPr>
        <p:spPr>
          <a:xfrm>
            <a:off x="4457700" y="6488668"/>
            <a:ext cx="4457702" cy="400110"/>
          </a:xfrm>
          <a:prstGeom prst="rect">
            <a:avLst/>
          </a:prstGeom>
          <a:noFill/>
        </p:spPr>
        <p:txBody>
          <a:bodyPr wrap="square" rtlCol="0">
            <a:spAutoFit/>
          </a:bodyPr>
          <a:lstStyle/>
          <a:p>
            <a:pPr algn="ctr"/>
            <a:r>
              <a:rPr lang="fr-CH" sz="2000" dirty="0">
                <a:solidFill>
                  <a:schemeClr val="bg1"/>
                </a:solidFill>
                <a:latin typeface="Helvetica" pitchFamily="2" charset="0"/>
              </a:rPr>
              <a:t>Assemblée communale 11 juin 2026</a:t>
            </a:r>
          </a:p>
        </p:txBody>
      </p:sp>
      <p:grpSp>
        <p:nvGrpSpPr>
          <p:cNvPr id="19" name="Groupe 18">
            <a:extLst>
              <a:ext uri="{FF2B5EF4-FFF2-40B4-BE49-F238E27FC236}">
                <a16:creationId xmlns:a16="http://schemas.microsoft.com/office/drawing/2014/main" id="{7113F4FB-A4E8-0714-6BB3-3C9B6C927CA5}"/>
              </a:ext>
            </a:extLst>
          </p:cNvPr>
          <p:cNvGrpSpPr/>
          <p:nvPr/>
        </p:nvGrpSpPr>
        <p:grpSpPr>
          <a:xfrm>
            <a:off x="447676" y="3564640"/>
            <a:ext cx="10839440" cy="2169410"/>
            <a:chOff x="771515" y="2968610"/>
            <a:chExt cx="10507541" cy="1901870"/>
          </a:xfrm>
        </p:grpSpPr>
        <p:pic>
          <p:nvPicPr>
            <p:cNvPr id="5" name="Image 4">
              <a:extLst>
                <a:ext uri="{FF2B5EF4-FFF2-40B4-BE49-F238E27FC236}">
                  <a16:creationId xmlns:a16="http://schemas.microsoft.com/office/drawing/2014/main" id="{1ED837F5-6A17-53EE-88A0-07A8D9A70976}"/>
                </a:ext>
              </a:extLst>
            </p:cNvPr>
            <p:cNvPicPr>
              <a:picLocks noChangeAspect="1"/>
            </p:cNvPicPr>
            <p:nvPr/>
          </p:nvPicPr>
          <p:blipFill>
            <a:blip r:embed="rId5"/>
            <a:stretch>
              <a:fillRect/>
            </a:stretch>
          </p:blipFill>
          <p:spPr>
            <a:xfrm>
              <a:off x="921248" y="2968610"/>
              <a:ext cx="10317015" cy="962159"/>
            </a:xfrm>
            <a:prstGeom prst="rect">
              <a:avLst/>
            </a:prstGeom>
          </p:spPr>
        </p:pic>
        <p:pic>
          <p:nvPicPr>
            <p:cNvPr id="10" name="Image 9">
              <a:extLst>
                <a:ext uri="{FF2B5EF4-FFF2-40B4-BE49-F238E27FC236}">
                  <a16:creationId xmlns:a16="http://schemas.microsoft.com/office/drawing/2014/main" id="{9282E9A8-AE8C-6F8A-5486-A51C07948AFA}"/>
                </a:ext>
              </a:extLst>
            </p:cNvPr>
            <p:cNvPicPr>
              <a:picLocks noChangeAspect="1"/>
            </p:cNvPicPr>
            <p:nvPr/>
          </p:nvPicPr>
          <p:blipFill>
            <a:blip r:embed="rId6"/>
            <a:stretch>
              <a:fillRect/>
            </a:stretch>
          </p:blipFill>
          <p:spPr>
            <a:xfrm>
              <a:off x="838200" y="3910079"/>
              <a:ext cx="10374173" cy="457264"/>
            </a:xfrm>
            <a:prstGeom prst="rect">
              <a:avLst/>
            </a:prstGeom>
          </p:spPr>
        </p:pic>
        <p:pic>
          <p:nvPicPr>
            <p:cNvPr id="18" name="Image 17">
              <a:extLst>
                <a:ext uri="{FF2B5EF4-FFF2-40B4-BE49-F238E27FC236}">
                  <a16:creationId xmlns:a16="http://schemas.microsoft.com/office/drawing/2014/main" id="{0AB5243A-3720-2718-3EAB-D3D42ACB460D}"/>
                </a:ext>
              </a:extLst>
            </p:cNvPr>
            <p:cNvPicPr>
              <a:picLocks noChangeAspect="1"/>
            </p:cNvPicPr>
            <p:nvPr/>
          </p:nvPicPr>
          <p:blipFill>
            <a:blip r:embed="rId7"/>
            <a:stretch>
              <a:fillRect/>
            </a:stretch>
          </p:blipFill>
          <p:spPr>
            <a:xfrm>
              <a:off x="771515" y="4327479"/>
              <a:ext cx="10507541" cy="543001"/>
            </a:xfrm>
            <a:prstGeom prst="rect">
              <a:avLst/>
            </a:prstGeom>
          </p:spPr>
        </p:pic>
      </p:grpSp>
    </p:spTree>
    <p:extLst>
      <p:ext uri="{BB962C8B-B14F-4D97-AF65-F5344CB8AC3E}">
        <p14:creationId xmlns:p14="http://schemas.microsoft.com/office/powerpoint/2010/main" val="199785864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A82515-59BC-8C25-0785-49858DC13941}"/>
              </a:ext>
            </a:extLst>
          </p:cNvPr>
          <p:cNvSpPr>
            <a:spLocks noGrp="1"/>
          </p:cNvSpPr>
          <p:nvPr>
            <p:ph type="title"/>
          </p:nvPr>
        </p:nvSpPr>
        <p:spPr>
          <a:xfrm>
            <a:off x="838200" y="258764"/>
            <a:ext cx="9596718" cy="540309"/>
          </a:xfrm>
        </p:spPr>
        <p:txBody>
          <a:bodyPr>
            <a:normAutofit fontScale="90000"/>
          </a:bodyPr>
          <a:lstStyle/>
          <a:p>
            <a:r>
              <a:rPr lang="fr-CH" b="1" dirty="0">
                <a:latin typeface="+mn-lt"/>
              </a:rPr>
              <a:t>Compte de résultat </a:t>
            </a:r>
            <a:endParaRPr lang="fr-CH" dirty="0">
              <a:latin typeface="+mn-lt"/>
            </a:endParaRPr>
          </a:p>
        </p:txBody>
      </p:sp>
      <p:sp>
        <p:nvSpPr>
          <p:cNvPr id="3" name="Espace réservé du contenu 2">
            <a:extLst>
              <a:ext uri="{FF2B5EF4-FFF2-40B4-BE49-F238E27FC236}">
                <a16:creationId xmlns:a16="http://schemas.microsoft.com/office/drawing/2014/main" id="{11E596F3-8DE7-58FC-2400-93688AC82191}"/>
              </a:ext>
            </a:extLst>
          </p:cNvPr>
          <p:cNvSpPr>
            <a:spLocks noGrp="1"/>
          </p:cNvSpPr>
          <p:nvPr>
            <p:ph idx="1"/>
          </p:nvPr>
        </p:nvSpPr>
        <p:spPr>
          <a:xfrm>
            <a:off x="905435" y="1003695"/>
            <a:ext cx="10067365" cy="2425305"/>
          </a:xfrm>
        </p:spPr>
        <p:txBody>
          <a:bodyPr>
            <a:normAutofit/>
          </a:bodyPr>
          <a:lstStyle/>
          <a:p>
            <a:pPr marL="358775" indent="-358775">
              <a:buFont typeface="Wingdings" panose="05000000000000000000" pitchFamily="2" charset="2"/>
              <a:buChar char="v"/>
              <a:tabLst>
                <a:tab pos="0" algn="l"/>
              </a:tabLst>
            </a:pPr>
            <a:r>
              <a:rPr lang="fr-CH" sz="2000" b="1" dirty="0"/>
              <a:t>730 Gestion des déchets 						pages 17 et 18	</a:t>
            </a:r>
          </a:p>
          <a:p>
            <a:pPr marL="361950" lvl="1" indent="-90488">
              <a:buFont typeface="Wingdings" panose="05000000000000000000" pitchFamily="2" charset="2"/>
              <a:buChar char="§"/>
              <a:tabLst>
                <a:tab pos="0" algn="l"/>
              </a:tabLst>
            </a:pPr>
            <a:r>
              <a:rPr lang="fr-CH" sz="1800" dirty="0"/>
              <a:t>  Bénéfice de CHF 9’391.94 </a:t>
            </a:r>
          </a:p>
          <a:p>
            <a:pPr marL="447675" indent="-182563" algn="just">
              <a:buFont typeface="Wingdings" panose="05000000000000000000" pitchFamily="2" charset="2"/>
              <a:buChar char="§"/>
              <a:tabLst>
                <a:tab pos="0" algn="l"/>
              </a:tabLst>
            </a:pPr>
            <a:r>
              <a:rPr lang="fr-CH" sz="1800" dirty="0"/>
              <a:t>Principalement dû au résultat des déchets verts (CHF 16’320.92 de charges mais CHF 14’123.75 refacturés). Pour information la taxe de déchets a été encore revue à la baisse pour 2026. Il s’agissait d’une estimation pour 2025. Cette refacturation étant nouvelle. </a:t>
            </a:r>
          </a:p>
          <a:p>
            <a:pPr marL="265112" indent="0">
              <a:buNone/>
              <a:tabLst>
                <a:tab pos="0" algn="l"/>
              </a:tabLst>
            </a:pPr>
            <a:endParaRPr lang="fr-CH" sz="2000" b="1" dirty="0"/>
          </a:p>
          <a:p>
            <a:pPr marL="265112" indent="0">
              <a:buNone/>
              <a:tabLst>
                <a:tab pos="0" algn="l"/>
              </a:tabLst>
            </a:pPr>
            <a:endParaRPr lang="fr-CH" sz="2000" b="1" dirty="0"/>
          </a:p>
          <a:p>
            <a:pPr marL="447675" indent="-182563">
              <a:buFont typeface="Wingdings" panose="05000000000000000000" pitchFamily="2" charset="2"/>
              <a:buChar char="§"/>
              <a:tabLst>
                <a:tab pos="0" algn="l"/>
              </a:tabLst>
            </a:pPr>
            <a:endParaRPr lang="fr-CH" sz="2000" b="1" dirty="0"/>
          </a:p>
          <a:p>
            <a:pPr marL="447675" indent="-182563">
              <a:buFont typeface="Wingdings" panose="05000000000000000000" pitchFamily="2" charset="2"/>
              <a:buChar char="§"/>
              <a:tabLst>
                <a:tab pos="0" algn="l"/>
              </a:tabLst>
            </a:pPr>
            <a:endParaRPr lang="fr-CH" sz="2000" b="1" dirty="0"/>
          </a:p>
          <a:p>
            <a:pPr marL="447675" indent="-182563">
              <a:buFont typeface="Wingdings" panose="05000000000000000000" pitchFamily="2" charset="2"/>
              <a:buChar char="§"/>
              <a:tabLst>
                <a:tab pos="0" algn="l"/>
              </a:tabLst>
            </a:pPr>
            <a:endParaRPr lang="fr-CH" sz="2000" b="1" dirty="0"/>
          </a:p>
          <a:p>
            <a:pPr marL="447675" indent="-182563">
              <a:buFont typeface="Wingdings" panose="05000000000000000000" pitchFamily="2" charset="2"/>
              <a:buChar char="§"/>
              <a:tabLst>
                <a:tab pos="0" algn="l"/>
              </a:tabLst>
            </a:pPr>
            <a:endParaRPr lang="fr-CH" sz="2000" b="1" dirty="0"/>
          </a:p>
          <a:p>
            <a:pPr marL="447675" indent="-182563">
              <a:buFont typeface="Wingdings" panose="05000000000000000000" pitchFamily="2" charset="2"/>
              <a:buChar char="§"/>
              <a:tabLst>
                <a:tab pos="0" algn="l"/>
              </a:tabLst>
            </a:pPr>
            <a:endParaRPr lang="fr-CH" sz="2000" b="1" dirty="0"/>
          </a:p>
          <a:p>
            <a:pPr marL="447675" indent="-182563">
              <a:buFont typeface="Wingdings" panose="05000000000000000000" pitchFamily="2" charset="2"/>
              <a:buChar char="§"/>
              <a:tabLst>
                <a:tab pos="0" algn="l"/>
              </a:tabLst>
            </a:pPr>
            <a:endParaRPr lang="fr-CH" sz="2000" b="1" dirty="0"/>
          </a:p>
          <a:p>
            <a:pPr marL="447675" indent="-182563">
              <a:buFont typeface="Wingdings" panose="05000000000000000000" pitchFamily="2" charset="2"/>
              <a:buChar char="§"/>
              <a:tabLst>
                <a:tab pos="0" algn="l"/>
              </a:tabLst>
            </a:pPr>
            <a:endParaRPr lang="fr-CH" sz="2000" b="1" dirty="0"/>
          </a:p>
          <a:p>
            <a:pPr marL="447675" indent="-182563">
              <a:buFont typeface="Wingdings" panose="05000000000000000000" pitchFamily="2" charset="2"/>
              <a:buChar char="§"/>
              <a:tabLst>
                <a:tab pos="0" algn="l"/>
              </a:tabLst>
            </a:pPr>
            <a:endParaRPr lang="fr-CH" sz="2000" b="1" dirty="0"/>
          </a:p>
          <a:p>
            <a:pPr marL="265112" indent="0">
              <a:buNone/>
              <a:tabLst>
                <a:tab pos="0" algn="l"/>
              </a:tabLst>
            </a:pPr>
            <a:endParaRPr lang="fr-CH" sz="2400" b="1" dirty="0"/>
          </a:p>
        </p:txBody>
      </p:sp>
      <p:pic>
        <p:nvPicPr>
          <p:cNvPr id="4" name="Image 3">
            <a:extLst>
              <a:ext uri="{FF2B5EF4-FFF2-40B4-BE49-F238E27FC236}">
                <a16:creationId xmlns:a16="http://schemas.microsoft.com/office/drawing/2014/main" id="{42DE2051-4F3F-22C6-7B8D-24155582C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409" y="93117"/>
            <a:ext cx="1568598" cy="745084"/>
          </a:xfrm>
          <a:prstGeom prst="rect">
            <a:avLst/>
          </a:prstGeom>
        </p:spPr>
      </p:pic>
      <p:sp>
        <p:nvSpPr>
          <p:cNvPr id="6" name="ZoneTexte 5">
            <a:extLst>
              <a:ext uri="{FF2B5EF4-FFF2-40B4-BE49-F238E27FC236}">
                <a16:creationId xmlns:a16="http://schemas.microsoft.com/office/drawing/2014/main" id="{79C473CB-2B9C-B22B-223A-442070A5C4D7}"/>
              </a:ext>
            </a:extLst>
          </p:cNvPr>
          <p:cNvSpPr txBox="1"/>
          <p:nvPr/>
        </p:nvSpPr>
        <p:spPr>
          <a:xfrm>
            <a:off x="-1" y="6488668"/>
            <a:ext cx="10511079" cy="338554"/>
          </a:xfrm>
          <a:prstGeom prst="rect">
            <a:avLst/>
          </a:prstGeom>
          <a:noFill/>
        </p:spPr>
        <p:txBody>
          <a:bodyPr wrap="square" rtlCol="0">
            <a:spAutoFit/>
          </a:bodyPr>
          <a:lstStyle/>
          <a:p>
            <a:r>
              <a:rPr lang="fr-CH" sz="1600" dirty="0">
                <a:solidFill>
                  <a:schemeClr val="bg1"/>
                </a:solidFill>
                <a:latin typeface="Helvetica" pitchFamily="2" charset="0"/>
              </a:rPr>
              <a:t>Comptes 2024</a:t>
            </a:r>
          </a:p>
        </p:txBody>
      </p:sp>
      <p:pic>
        <p:nvPicPr>
          <p:cNvPr id="7" name="Image 6">
            <a:extLst>
              <a:ext uri="{FF2B5EF4-FFF2-40B4-BE49-F238E27FC236}">
                <a16:creationId xmlns:a16="http://schemas.microsoft.com/office/drawing/2014/main" id="{35AA2A21-E43F-C594-7F5C-E1E3D6740DA4}"/>
              </a:ext>
            </a:extLst>
          </p:cNvPr>
          <p:cNvPicPr>
            <a:picLocks noChangeAspect="1"/>
          </p:cNvPicPr>
          <p:nvPr/>
        </p:nvPicPr>
        <p:blipFill>
          <a:blip r:embed="rId3"/>
          <a:stretch>
            <a:fillRect/>
          </a:stretch>
        </p:blipFill>
        <p:spPr>
          <a:xfrm>
            <a:off x="0" y="6525229"/>
            <a:ext cx="10596282" cy="389949"/>
          </a:xfrm>
          <a:prstGeom prst="rect">
            <a:avLst/>
          </a:prstGeom>
        </p:spPr>
      </p:pic>
      <p:sp>
        <p:nvSpPr>
          <p:cNvPr id="8" name="ZoneTexte 7">
            <a:extLst>
              <a:ext uri="{FF2B5EF4-FFF2-40B4-BE49-F238E27FC236}">
                <a16:creationId xmlns:a16="http://schemas.microsoft.com/office/drawing/2014/main" id="{1CB0588D-A990-D266-A527-E6A3F609C32F}"/>
              </a:ext>
            </a:extLst>
          </p:cNvPr>
          <p:cNvSpPr txBox="1"/>
          <p:nvPr/>
        </p:nvSpPr>
        <p:spPr>
          <a:xfrm>
            <a:off x="0" y="6514921"/>
            <a:ext cx="1810871" cy="400110"/>
          </a:xfrm>
          <a:prstGeom prst="rect">
            <a:avLst/>
          </a:prstGeom>
          <a:noFill/>
        </p:spPr>
        <p:txBody>
          <a:bodyPr wrap="square" rtlCol="0">
            <a:spAutoFit/>
          </a:bodyPr>
          <a:lstStyle/>
          <a:p>
            <a:r>
              <a:rPr lang="fr-CH" sz="2000" dirty="0">
                <a:solidFill>
                  <a:schemeClr val="bg1"/>
                </a:solidFill>
              </a:rPr>
              <a:t>Comptes 2025</a:t>
            </a:r>
          </a:p>
        </p:txBody>
      </p:sp>
      <p:sp>
        <p:nvSpPr>
          <p:cNvPr id="11" name="ZoneTexte 10">
            <a:extLst>
              <a:ext uri="{FF2B5EF4-FFF2-40B4-BE49-F238E27FC236}">
                <a16:creationId xmlns:a16="http://schemas.microsoft.com/office/drawing/2014/main" id="{F3BEA103-CF89-AE97-0E56-9E846BB162F7}"/>
              </a:ext>
            </a:extLst>
          </p:cNvPr>
          <p:cNvSpPr txBox="1"/>
          <p:nvPr/>
        </p:nvSpPr>
        <p:spPr>
          <a:xfrm>
            <a:off x="2696135" y="6514921"/>
            <a:ext cx="6127376" cy="400110"/>
          </a:xfrm>
          <a:prstGeom prst="rect">
            <a:avLst/>
          </a:prstGeom>
          <a:noFill/>
        </p:spPr>
        <p:txBody>
          <a:bodyPr wrap="square">
            <a:spAutoFit/>
          </a:bodyPr>
          <a:lstStyle/>
          <a:p>
            <a:pPr algn="ctr"/>
            <a:r>
              <a:rPr lang="fr-CH" sz="2000" dirty="0">
                <a:solidFill>
                  <a:schemeClr val="bg1"/>
                </a:solidFill>
                <a:latin typeface="Helvetica" pitchFamily="2" charset="0"/>
              </a:rPr>
              <a:t>Assemblée communale 11 juin 2026 </a:t>
            </a:r>
          </a:p>
        </p:txBody>
      </p:sp>
      <p:pic>
        <p:nvPicPr>
          <p:cNvPr id="12" name="Image 11" descr="10">
            <a:extLst>
              <a:ext uri="{FF2B5EF4-FFF2-40B4-BE49-F238E27FC236}">
                <a16:creationId xmlns:a16="http://schemas.microsoft.com/office/drawing/2014/main" id="{FB4ABBA0-5B32-1C3C-189D-E8B03E464948}"/>
              </a:ext>
            </a:extLst>
          </p:cNvPr>
          <p:cNvPicPr>
            <a:picLocks noChangeAspect="1"/>
          </p:cNvPicPr>
          <p:nvPr/>
        </p:nvPicPr>
        <p:blipFill>
          <a:blip r:embed="rId4"/>
          <a:stretch>
            <a:fillRect/>
          </a:stretch>
        </p:blipFill>
        <p:spPr>
          <a:xfrm>
            <a:off x="10511078" y="6525229"/>
            <a:ext cx="1682642" cy="390178"/>
          </a:xfrm>
          <a:prstGeom prst="rect">
            <a:avLst/>
          </a:prstGeom>
        </p:spPr>
      </p:pic>
      <p:sp>
        <p:nvSpPr>
          <p:cNvPr id="17" name="Espace réservé du numéro de diapositive 16">
            <a:extLst>
              <a:ext uri="{FF2B5EF4-FFF2-40B4-BE49-F238E27FC236}">
                <a16:creationId xmlns:a16="http://schemas.microsoft.com/office/drawing/2014/main" id="{802E61DC-1E6E-A9E8-54E6-1584FA1DCC74}"/>
              </a:ext>
            </a:extLst>
          </p:cNvPr>
          <p:cNvSpPr>
            <a:spLocks noGrp="1"/>
          </p:cNvSpPr>
          <p:nvPr>
            <p:ph type="sldNum" sz="quarter" idx="12"/>
          </p:nvPr>
        </p:nvSpPr>
        <p:spPr>
          <a:xfrm>
            <a:off x="9495865" y="6533855"/>
            <a:ext cx="2743200" cy="365125"/>
          </a:xfrm>
        </p:spPr>
        <p:txBody>
          <a:bodyPr/>
          <a:lstStyle/>
          <a:p>
            <a:fld id="{E7A5252D-C49C-4006-A947-0F6A3FC24448}" type="slidenum">
              <a:rPr lang="fr-CH" sz="2000" smtClean="0">
                <a:solidFill>
                  <a:schemeClr val="bg1"/>
                </a:solidFill>
              </a:rPr>
              <a:t>13</a:t>
            </a:fld>
            <a:endParaRPr lang="fr-CH" sz="2000" dirty="0">
              <a:solidFill>
                <a:schemeClr val="bg1"/>
              </a:solidFill>
            </a:endParaRPr>
          </a:p>
        </p:txBody>
      </p:sp>
      <p:grpSp>
        <p:nvGrpSpPr>
          <p:cNvPr id="21" name="Groupe 20">
            <a:extLst>
              <a:ext uri="{FF2B5EF4-FFF2-40B4-BE49-F238E27FC236}">
                <a16:creationId xmlns:a16="http://schemas.microsoft.com/office/drawing/2014/main" id="{0D22CBD9-D81B-A59E-5377-13D0E68AC56F}"/>
              </a:ext>
            </a:extLst>
          </p:cNvPr>
          <p:cNvGrpSpPr/>
          <p:nvPr/>
        </p:nvGrpSpPr>
        <p:grpSpPr>
          <a:xfrm>
            <a:off x="830743" y="3594495"/>
            <a:ext cx="10517068" cy="2100842"/>
            <a:chOff x="836732" y="3166512"/>
            <a:chExt cx="10517068" cy="1755165"/>
          </a:xfrm>
        </p:grpSpPr>
        <p:pic>
          <p:nvPicPr>
            <p:cNvPr id="14" name="Image 13">
              <a:extLst>
                <a:ext uri="{FF2B5EF4-FFF2-40B4-BE49-F238E27FC236}">
                  <a16:creationId xmlns:a16="http://schemas.microsoft.com/office/drawing/2014/main" id="{B1C850F5-E581-6628-D0D6-641AC4D9B5E8}"/>
                </a:ext>
              </a:extLst>
            </p:cNvPr>
            <p:cNvPicPr>
              <a:picLocks noChangeAspect="1"/>
            </p:cNvPicPr>
            <p:nvPr/>
          </p:nvPicPr>
          <p:blipFill>
            <a:blip r:embed="rId5"/>
            <a:stretch>
              <a:fillRect/>
            </a:stretch>
          </p:blipFill>
          <p:spPr>
            <a:xfrm>
              <a:off x="836732" y="4093787"/>
              <a:ext cx="10517068" cy="409632"/>
            </a:xfrm>
            <a:prstGeom prst="rect">
              <a:avLst/>
            </a:prstGeom>
          </p:spPr>
        </p:pic>
        <p:pic>
          <p:nvPicPr>
            <p:cNvPr id="18" name="Image 17">
              <a:extLst>
                <a:ext uri="{FF2B5EF4-FFF2-40B4-BE49-F238E27FC236}">
                  <a16:creationId xmlns:a16="http://schemas.microsoft.com/office/drawing/2014/main" id="{D9301A77-1986-6470-2621-A466143D1140}"/>
                </a:ext>
              </a:extLst>
            </p:cNvPr>
            <p:cNvPicPr>
              <a:picLocks noChangeAspect="1"/>
            </p:cNvPicPr>
            <p:nvPr/>
          </p:nvPicPr>
          <p:blipFill>
            <a:blip r:embed="rId6"/>
            <a:stretch>
              <a:fillRect/>
            </a:stretch>
          </p:blipFill>
          <p:spPr>
            <a:xfrm>
              <a:off x="979627" y="3166512"/>
              <a:ext cx="10297962" cy="1009791"/>
            </a:xfrm>
            <a:prstGeom prst="rect">
              <a:avLst/>
            </a:prstGeom>
          </p:spPr>
        </p:pic>
        <p:pic>
          <p:nvPicPr>
            <p:cNvPr id="20" name="Image 19">
              <a:extLst>
                <a:ext uri="{FF2B5EF4-FFF2-40B4-BE49-F238E27FC236}">
                  <a16:creationId xmlns:a16="http://schemas.microsoft.com/office/drawing/2014/main" id="{CBFAA309-0C3A-619A-AB7B-62BD3D345109}"/>
                </a:ext>
              </a:extLst>
            </p:cNvPr>
            <p:cNvPicPr>
              <a:picLocks noChangeAspect="1"/>
            </p:cNvPicPr>
            <p:nvPr/>
          </p:nvPicPr>
          <p:blipFill>
            <a:blip r:embed="rId7"/>
            <a:stretch>
              <a:fillRect/>
            </a:stretch>
          </p:blipFill>
          <p:spPr>
            <a:xfrm>
              <a:off x="836732" y="4512045"/>
              <a:ext cx="10440857" cy="409632"/>
            </a:xfrm>
            <a:prstGeom prst="rect">
              <a:avLst/>
            </a:prstGeom>
          </p:spPr>
        </p:pic>
      </p:grpSp>
    </p:spTree>
    <p:extLst>
      <p:ext uri="{BB962C8B-B14F-4D97-AF65-F5344CB8AC3E}">
        <p14:creationId xmlns:p14="http://schemas.microsoft.com/office/powerpoint/2010/main" val="80734547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D71C5F-81FE-6CCB-6591-0065CC43D4D7}"/>
              </a:ext>
            </a:extLst>
          </p:cNvPr>
          <p:cNvSpPr>
            <a:spLocks noGrp="1"/>
          </p:cNvSpPr>
          <p:nvPr>
            <p:ph type="title"/>
          </p:nvPr>
        </p:nvSpPr>
        <p:spPr>
          <a:xfrm>
            <a:off x="516734" y="33719"/>
            <a:ext cx="8231659" cy="661855"/>
          </a:xfrm>
        </p:spPr>
        <p:txBody>
          <a:bodyPr>
            <a:normAutofit fontScale="90000"/>
          </a:bodyPr>
          <a:lstStyle/>
          <a:p>
            <a:r>
              <a:rPr lang="fr-CH" sz="4000" b="1" dirty="0">
                <a:latin typeface="Calibri" panose="020F0502020204030204" pitchFamily="34" charset="0"/>
                <a:ea typeface="Calibri" panose="020F0502020204030204" pitchFamily="34" charset="0"/>
                <a:cs typeface="Calibri" panose="020F0502020204030204" pitchFamily="34" charset="0"/>
              </a:rPr>
              <a:t>Compte</a:t>
            </a:r>
            <a:r>
              <a:rPr lang="fr-CH" b="1" dirty="0"/>
              <a:t> de résultat </a:t>
            </a:r>
            <a:endParaRPr lang="fr-CH" dirty="0"/>
          </a:p>
        </p:txBody>
      </p:sp>
      <p:sp>
        <p:nvSpPr>
          <p:cNvPr id="3" name="Espace réservé du contenu 2">
            <a:extLst>
              <a:ext uri="{FF2B5EF4-FFF2-40B4-BE49-F238E27FC236}">
                <a16:creationId xmlns:a16="http://schemas.microsoft.com/office/drawing/2014/main" id="{622F0223-3BBE-2638-BE1D-4E72EF3AF131}"/>
              </a:ext>
            </a:extLst>
          </p:cNvPr>
          <p:cNvSpPr>
            <a:spLocks noGrp="1"/>
          </p:cNvSpPr>
          <p:nvPr>
            <p:ph idx="1"/>
          </p:nvPr>
        </p:nvSpPr>
        <p:spPr>
          <a:xfrm>
            <a:off x="200025" y="581025"/>
            <a:ext cx="11449050" cy="5887135"/>
          </a:xfrm>
        </p:spPr>
        <p:txBody>
          <a:bodyPr>
            <a:normAutofit/>
          </a:bodyPr>
          <a:lstStyle/>
          <a:p>
            <a:pPr>
              <a:buFont typeface="Wingdings" panose="05000000000000000000" pitchFamily="2" charset="2"/>
              <a:buChar char="v"/>
            </a:pPr>
            <a:r>
              <a:rPr lang="fr-CH" sz="2000" b="1" dirty="0"/>
              <a:t>76 Lutte contre la pollution 						      pages 18 et 19</a:t>
            </a:r>
          </a:p>
          <a:p>
            <a:pPr>
              <a:buFont typeface="Wingdings" panose="05000000000000000000" pitchFamily="2" charset="2"/>
              <a:buChar char="§"/>
            </a:pPr>
            <a:r>
              <a:rPr lang="fr-CH" sz="1800" b="1" dirty="0"/>
              <a:t>7696 </a:t>
            </a:r>
            <a:r>
              <a:rPr lang="fr-CH" sz="1800" dirty="0"/>
              <a:t>Redevance à vocation énergétique : CHF 31’404.-45 reçus de BKW.  Il s’agit d’un nouveau financement spécial dont le bénéfice ou la perte doit être versé sur un fonds au bilan au même titre que  l’eau ou les déchets p.ex. </a:t>
            </a:r>
          </a:p>
          <a:p>
            <a:pPr>
              <a:buFont typeface="Wingdings" panose="05000000000000000000" pitchFamily="2" charset="2"/>
              <a:buChar char="§"/>
            </a:pPr>
            <a:r>
              <a:rPr lang="fr-CH" sz="1800" dirty="0"/>
              <a:t>Ce financement boucle cette année sur ce bénéfice de CHF 31’404.45</a:t>
            </a:r>
          </a:p>
          <a:p>
            <a:pPr>
              <a:buFont typeface="Wingdings" panose="05000000000000000000" pitchFamily="2" charset="2"/>
              <a:buChar char="§"/>
            </a:pPr>
            <a:endParaRPr lang="fr-CH" sz="1800" dirty="0"/>
          </a:p>
          <a:p>
            <a:pPr>
              <a:buFont typeface="Wingdings" panose="05000000000000000000" pitchFamily="2" charset="2"/>
              <a:buChar char="§"/>
            </a:pPr>
            <a:endParaRPr lang="fr-CH" sz="1800" dirty="0"/>
          </a:p>
          <a:p>
            <a:pPr>
              <a:buFont typeface="Wingdings" panose="05000000000000000000" pitchFamily="2" charset="2"/>
              <a:buChar char="v"/>
            </a:pPr>
            <a:r>
              <a:rPr lang="fr-CH" sz="2000" b="1" dirty="0"/>
              <a:t>77 Protection de l’environnement 					  	        </a:t>
            </a:r>
          </a:p>
          <a:p>
            <a:pPr>
              <a:buFont typeface="Wingdings" panose="05000000000000000000" pitchFamily="2" charset="2"/>
              <a:buChar char="§"/>
            </a:pPr>
            <a:r>
              <a:rPr lang="fr-CH" sz="1800" dirty="0"/>
              <a:t>Cimetière : CHF 1’200.- de charges en moins que prévus au budget </a:t>
            </a:r>
          </a:p>
          <a:p>
            <a:pPr marL="0" indent="0">
              <a:buNone/>
            </a:pPr>
            <a:endParaRPr lang="fr-CH" sz="2000" b="1" dirty="0"/>
          </a:p>
          <a:p>
            <a:pPr>
              <a:buFont typeface="Wingdings" panose="05000000000000000000" pitchFamily="2" charset="2"/>
              <a:buChar char="v"/>
            </a:pPr>
            <a:endParaRPr lang="fr-CH" sz="1200" b="1" dirty="0"/>
          </a:p>
          <a:p>
            <a:pPr>
              <a:buFont typeface="Wingdings" panose="05000000000000000000" pitchFamily="2" charset="2"/>
              <a:buChar char="v"/>
            </a:pPr>
            <a:r>
              <a:rPr lang="fr-CH" sz="2000" b="1" dirty="0"/>
              <a:t>79 Aménagement du territoire 							    </a:t>
            </a:r>
          </a:p>
          <a:p>
            <a:pPr>
              <a:buFont typeface="Wingdings" panose="05000000000000000000" pitchFamily="2" charset="2"/>
              <a:buChar char="§"/>
            </a:pPr>
            <a:r>
              <a:rPr lang="fr-CH" sz="1800" dirty="0"/>
              <a:t>Rien de particulier à dire sur ce poste </a:t>
            </a:r>
          </a:p>
          <a:p>
            <a:pPr marL="0" indent="0">
              <a:buNone/>
            </a:pPr>
            <a:endParaRPr lang="fr-CH" sz="1800" dirty="0"/>
          </a:p>
          <a:p>
            <a:pPr>
              <a:buFont typeface="Wingdings" panose="05000000000000000000" pitchFamily="2" charset="2"/>
              <a:buChar char="§"/>
            </a:pPr>
            <a:r>
              <a:rPr lang="fr-CH" sz="1800" b="1" dirty="0"/>
              <a:t>7 Total protection de l’environnement : </a:t>
            </a:r>
            <a:r>
              <a:rPr lang="fr-CH" sz="1800" dirty="0"/>
              <a:t>bénéfice de CHF 1’600.- alors qu’une perte de CHF 71’000.- avait été budgétisée</a:t>
            </a:r>
          </a:p>
        </p:txBody>
      </p:sp>
      <p:pic>
        <p:nvPicPr>
          <p:cNvPr id="4" name="Image 3">
            <a:extLst>
              <a:ext uri="{FF2B5EF4-FFF2-40B4-BE49-F238E27FC236}">
                <a16:creationId xmlns:a16="http://schemas.microsoft.com/office/drawing/2014/main" id="{128D77E7-2226-B47C-7D8C-C76AA6CB5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409" y="93117"/>
            <a:ext cx="1568598" cy="745084"/>
          </a:xfrm>
          <a:prstGeom prst="rect">
            <a:avLst/>
          </a:prstGeom>
        </p:spPr>
      </p:pic>
      <p:pic>
        <p:nvPicPr>
          <p:cNvPr id="5" name="Image 4">
            <a:extLst>
              <a:ext uri="{FF2B5EF4-FFF2-40B4-BE49-F238E27FC236}">
                <a16:creationId xmlns:a16="http://schemas.microsoft.com/office/drawing/2014/main" id="{4C63A2D1-BADB-2710-7E1D-57AFF08E2EAA}"/>
              </a:ext>
            </a:extLst>
          </p:cNvPr>
          <p:cNvPicPr>
            <a:picLocks noChangeAspect="1"/>
          </p:cNvPicPr>
          <p:nvPr/>
        </p:nvPicPr>
        <p:blipFill>
          <a:blip r:embed="rId3"/>
          <a:stretch>
            <a:fillRect/>
          </a:stretch>
        </p:blipFill>
        <p:spPr>
          <a:xfrm>
            <a:off x="0" y="6468051"/>
            <a:ext cx="12192000" cy="389949"/>
          </a:xfrm>
          <a:prstGeom prst="rect">
            <a:avLst/>
          </a:prstGeom>
        </p:spPr>
      </p:pic>
      <p:sp>
        <p:nvSpPr>
          <p:cNvPr id="7" name="ZoneTexte 6">
            <a:extLst>
              <a:ext uri="{FF2B5EF4-FFF2-40B4-BE49-F238E27FC236}">
                <a16:creationId xmlns:a16="http://schemas.microsoft.com/office/drawing/2014/main" id="{0B9E2C4B-074A-15F5-018F-8C9A43500128}"/>
              </a:ext>
            </a:extLst>
          </p:cNvPr>
          <p:cNvSpPr txBox="1"/>
          <p:nvPr/>
        </p:nvSpPr>
        <p:spPr>
          <a:xfrm>
            <a:off x="0" y="6514921"/>
            <a:ext cx="1810871" cy="400110"/>
          </a:xfrm>
          <a:prstGeom prst="rect">
            <a:avLst/>
          </a:prstGeom>
          <a:noFill/>
        </p:spPr>
        <p:txBody>
          <a:bodyPr wrap="square" rtlCol="0">
            <a:spAutoFit/>
          </a:bodyPr>
          <a:lstStyle/>
          <a:p>
            <a:r>
              <a:rPr lang="fr-CH" sz="2000" dirty="0">
                <a:solidFill>
                  <a:schemeClr val="bg1"/>
                </a:solidFill>
              </a:rPr>
              <a:t>Comptes</a:t>
            </a:r>
            <a:r>
              <a:rPr lang="fr-CH" dirty="0">
                <a:solidFill>
                  <a:schemeClr val="bg1"/>
                </a:solidFill>
              </a:rPr>
              <a:t> </a:t>
            </a:r>
            <a:r>
              <a:rPr lang="fr-CH" sz="2000" dirty="0">
                <a:solidFill>
                  <a:schemeClr val="bg1"/>
                </a:solidFill>
              </a:rPr>
              <a:t>2025</a:t>
            </a:r>
          </a:p>
        </p:txBody>
      </p:sp>
      <p:sp>
        <p:nvSpPr>
          <p:cNvPr id="8" name="ZoneTexte 7">
            <a:extLst>
              <a:ext uri="{FF2B5EF4-FFF2-40B4-BE49-F238E27FC236}">
                <a16:creationId xmlns:a16="http://schemas.microsoft.com/office/drawing/2014/main" id="{51F6278D-A233-961F-2F02-00F446CC29FA}"/>
              </a:ext>
            </a:extLst>
          </p:cNvPr>
          <p:cNvSpPr txBox="1"/>
          <p:nvPr/>
        </p:nvSpPr>
        <p:spPr>
          <a:xfrm>
            <a:off x="2696135" y="6514921"/>
            <a:ext cx="6127376" cy="400110"/>
          </a:xfrm>
          <a:prstGeom prst="rect">
            <a:avLst/>
          </a:prstGeom>
          <a:noFill/>
        </p:spPr>
        <p:txBody>
          <a:bodyPr wrap="square">
            <a:spAutoFit/>
          </a:bodyPr>
          <a:lstStyle/>
          <a:p>
            <a:pPr algn="ctr"/>
            <a:r>
              <a:rPr lang="fr-CH" sz="2000" dirty="0">
                <a:solidFill>
                  <a:schemeClr val="bg1"/>
                </a:solidFill>
                <a:latin typeface="Helvetica" pitchFamily="2" charset="0"/>
              </a:rPr>
              <a:t>Assemblée communale 11 juin 2026 </a:t>
            </a:r>
          </a:p>
        </p:txBody>
      </p:sp>
      <p:sp>
        <p:nvSpPr>
          <p:cNvPr id="9" name="Rectangle 8">
            <a:extLst>
              <a:ext uri="{FF2B5EF4-FFF2-40B4-BE49-F238E27FC236}">
                <a16:creationId xmlns:a16="http://schemas.microsoft.com/office/drawing/2014/main" id="{DF14CC03-8039-5702-3FFD-FA6DE4FD612A}"/>
              </a:ext>
            </a:extLst>
          </p:cNvPr>
          <p:cNvSpPr/>
          <p:nvPr/>
        </p:nvSpPr>
        <p:spPr>
          <a:xfrm rot="16200000">
            <a:off x="11156277" y="5822277"/>
            <a:ext cx="390525" cy="1680921"/>
          </a:xfrm>
          <a:prstGeom prst="rect">
            <a:avLst/>
          </a:prstGeom>
          <a:solidFill>
            <a:srgbClr val="279CB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r"/>
            <a:r>
              <a:rPr lang="fr-CH" dirty="0">
                <a:solidFill>
                  <a:schemeClr val="bg1"/>
                </a:solidFill>
              </a:rPr>
              <a:t>14</a:t>
            </a:r>
          </a:p>
        </p:txBody>
      </p:sp>
      <p:pic>
        <p:nvPicPr>
          <p:cNvPr id="10" name="Image 9">
            <a:extLst>
              <a:ext uri="{FF2B5EF4-FFF2-40B4-BE49-F238E27FC236}">
                <a16:creationId xmlns:a16="http://schemas.microsoft.com/office/drawing/2014/main" id="{CE674A80-05A4-3E42-673A-81F15DF86B25}"/>
              </a:ext>
            </a:extLst>
          </p:cNvPr>
          <p:cNvPicPr>
            <a:picLocks noChangeAspect="1"/>
          </p:cNvPicPr>
          <p:nvPr/>
        </p:nvPicPr>
        <p:blipFill>
          <a:blip r:embed="rId4"/>
          <a:stretch>
            <a:fillRect/>
          </a:stretch>
        </p:blipFill>
        <p:spPr>
          <a:xfrm>
            <a:off x="327549" y="2190687"/>
            <a:ext cx="10383699" cy="314369"/>
          </a:xfrm>
          <a:prstGeom prst="rect">
            <a:avLst/>
          </a:prstGeom>
        </p:spPr>
      </p:pic>
      <p:pic>
        <p:nvPicPr>
          <p:cNvPr id="14" name="Image 13">
            <a:extLst>
              <a:ext uri="{FF2B5EF4-FFF2-40B4-BE49-F238E27FC236}">
                <a16:creationId xmlns:a16="http://schemas.microsoft.com/office/drawing/2014/main" id="{26CA7C61-4429-52D3-21C4-78FC8AACA1B3}"/>
              </a:ext>
            </a:extLst>
          </p:cNvPr>
          <p:cNvPicPr>
            <a:picLocks noChangeAspect="1"/>
          </p:cNvPicPr>
          <p:nvPr/>
        </p:nvPicPr>
        <p:blipFill>
          <a:blip r:embed="rId5"/>
          <a:stretch>
            <a:fillRect/>
          </a:stretch>
        </p:blipFill>
        <p:spPr>
          <a:xfrm>
            <a:off x="327549" y="2483618"/>
            <a:ext cx="10336067" cy="314369"/>
          </a:xfrm>
          <a:prstGeom prst="rect">
            <a:avLst/>
          </a:prstGeom>
        </p:spPr>
      </p:pic>
      <p:pic>
        <p:nvPicPr>
          <p:cNvPr id="16" name="Image 15">
            <a:extLst>
              <a:ext uri="{FF2B5EF4-FFF2-40B4-BE49-F238E27FC236}">
                <a16:creationId xmlns:a16="http://schemas.microsoft.com/office/drawing/2014/main" id="{F36B4FB4-6814-F882-E298-B848F3FBB77E}"/>
              </a:ext>
            </a:extLst>
          </p:cNvPr>
          <p:cNvPicPr>
            <a:picLocks noChangeAspect="1"/>
          </p:cNvPicPr>
          <p:nvPr/>
        </p:nvPicPr>
        <p:blipFill>
          <a:blip r:embed="rId6"/>
          <a:stretch>
            <a:fillRect/>
          </a:stretch>
        </p:blipFill>
        <p:spPr>
          <a:xfrm>
            <a:off x="313259" y="3933433"/>
            <a:ext cx="10412278" cy="342948"/>
          </a:xfrm>
          <a:prstGeom prst="rect">
            <a:avLst/>
          </a:prstGeom>
        </p:spPr>
      </p:pic>
      <p:pic>
        <p:nvPicPr>
          <p:cNvPr id="18" name="Image 17">
            <a:extLst>
              <a:ext uri="{FF2B5EF4-FFF2-40B4-BE49-F238E27FC236}">
                <a16:creationId xmlns:a16="http://schemas.microsoft.com/office/drawing/2014/main" id="{D44D63DC-8EBC-039C-449C-95A9C8295463}"/>
              </a:ext>
            </a:extLst>
          </p:cNvPr>
          <p:cNvPicPr>
            <a:picLocks noChangeAspect="1"/>
          </p:cNvPicPr>
          <p:nvPr/>
        </p:nvPicPr>
        <p:blipFill>
          <a:blip r:embed="rId7"/>
          <a:stretch>
            <a:fillRect/>
          </a:stretch>
        </p:blipFill>
        <p:spPr>
          <a:xfrm>
            <a:off x="308498" y="3640502"/>
            <a:ext cx="10336067" cy="352474"/>
          </a:xfrm>
          <a:prstGeom prst="rect">
            <a:avLst/>
          </a:prstGeom>
        </p:spPr>
      </p:pic>
      <p:pic>
        <p:nvPicPr>
          <p:cNvPr id="20" name="Image 19">
            <a:extLst>
              <a:ext uri="{FF2B5EF4-FFF2-40B4-BE49-F238E27FC236}">
                <a16:creationId xmlns:a16="http://schemas.microsoft.com/office/drawing/2014/main" id="{EE5344D1-BCB4-3ABD-F7D4-3FF4E4A15E52}"/>
              </a:ext>
            </a:extLst>
          </p:cNvPr>
          <p:cNvPicPr>
            <a:picLocks noChangeAspect="1"/>
          </p:cNvPicPr>
          <p:nvPr/>
        </p:nvPicPr>
        <p:blipFill>
          <a:blip r:embed="rId8"/>
          <a:stretch>
            <a:fillRect/>
          </a:stretch>
        </p:blipFill>
        <p:spPr>
          <a:xfrm>
            <a:off x="217998" y="5100722"/>
            <a:ext cx="10517068" cy="400106"/>
          </a:xfrm>
          <a:prstGeom prst="rect">
            <a:avLst/>
          </a:prstGeom>
        </p:spPr>
      </p:pic>
      <p:pic>
        <p:nvPicPr>
          <p:cNvPr id="22" name="Image 21">
            <a:extLst>
              <a:ext uri="{FF2B5EF4-FFF2-40B4-BE49-F238E27FC236}">
                <a16:creationId xmlns:a16="http://schemas.microsoft.com/office/drawing/2014/main" id="{ADC8ACAA-DE1D-5F23-21AB-C53FEFB08805}"/>
              </a:ext>
            </a:extLst>
          </p:cNvPr>
          <p:cNvPicPr>
            <a:picLocks noChangeAspect="1"/>
          </p:cNvPicPr>
          <p:nvPr/>
        </p:nvPicPr>
        <p:blipFill>
          <a:blip r:embed="rId9"/>
          <a:stretch>
            <a:fillRect/>
          </a:stretch>
        </p:blipFill>
        <p:spPr>
          <a:xfrm>
            <a:off x="351366" y="6171756"/>
            <a:ext cx="10336067" cy="304843"/>
          </a:xfrm>
          <a:prstGeom prst="rect">
            <a:avLst/>
          </a:prstGeom>
        </p:spPr>
      </p:pic>
    </p:spTree>
    <p:extLst>
      <p:ext uri="{BB962C8B-B14F-4D97-AF65-F5344CB8AC3E}">
        <p14:creationId xmlns:p14="http://schemas.microsoft.com/office/powerpoint/2010/main" val="358018166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FC73733-6197-A5EB-71D0-C4CCD8C1605E}"/>
              </a:ext>
            </a:extLst>
          </p:cNvPr>
          <p:cNvPicPr>
            <a:picLocks noChangeAspect="1"/>
          </p:cNvPicPr>
          <p:nvPr/>
        </p:nvPicPr>
        <p:blipFill>
          <a:blip r:embed="rId2"/>
          <a:stretch>
            <a:fillRect/>
          </a:stretch>
        </p:blipFill>
        <p:spPr>
          <a:xfrm>
            <a:off x="10472792" y="86746"/>
            <a:ext cx="1566808" cy="749873"/>
          </a:xfrm>
          <a:prstGeom prst="rect">
            <a:avLst/>
          </a:prstGeom>
        </p:spPr>
      </p:pic>
      <p:pic>
        <p:nvPicPr>
          <p:cNvPr id="7" name="Image 6">
            <a:extLst>
              <a:ext uri="{FF2B5EF4-FFF2-40B4-BE49-F238E27FC236}">
                <a16:creationId xmlns:a16="http://schemas.microsoft.com/office/drawing/2014/main" id="{48D21958-8927-5B2E-87D2-B90EF148590D}"/>
              </a:ext>
            </a:extLst>
          </p:cNvPr>
          <p:cNvPicPr>
            <a:picLocks noChangeAspect="1"/>
          </p:cNvPicPr>
          <p:nvPr/>
        </p:nvPicPr>
        <p:blipFill>
          <a:blip r:embed="rId3"/>
          <a:stretch>
            <a:fillRect/>
          </a:stretch>
        </p:blipFill>
        <p:spPr>
          <a:xfrm>
            <a:off x="0" y="6488668"/>
            <a:ext cx="12192000" cy="389949"/>
          </a:xfrm>
          <a:prstGeom prst="rect">
            <a:avLst/>
          </a:prstGeom>
        </p:spPr>
      </p:pic>
      <p:pic>
        <p:nvPicPr>
          <p:cNvPr id="8" name="Image 7">
            <a:extLst>
              <a:ext uri="{FF2B5EF4-FFF2-40B4-BE49-F238E27FC236}">
                <a16:creationId xmlns:a16="http://schemas.microsoft.com/office/drawing/2014/main" id="{396D5F26-A39E-5CE4-B57F-D1815DB71253}"/>
              </a:ext>
            </a:extLst>
          </p:cNvPr>
          <p:cNvPicPr>
            <a:picLocks noChangeAspect="1"/>
          </p:cNvPicPr>
          <p:nvPr/>
        </p:nvPicPr>
        <p:blipFill>
          <a:blip r:embed="rId4"/>
          <a:stretch>
            <a:fillRect/>
          </a:stretch>
        </p:blipFill>
        <p:spPr>
          <a:xfrm>
            <a:off x="10512479" y="6488668"/>
            <a:ext cx="1682642" cy="390178"/>
          </a:xfrm>
          <a:prstGeom prst="rect">
            <a:avLst/>
          </a:prstGeom>
        </p:spPr>
      </p:pic>
      <p:sp>
        <p:nvSpPr>
          <p:cNvPr id="11" name="ZoneTexte 10">
            <a:extLst>
              <a:ext uri="{FF2B5EF4-FFF2-40B4-BE49-F238E27FC236}">
                <a16:creationId xmlns:a16="http://schemas.microsoft.com/office/drawing/2014/main" id="{96D0A73A-F31C-8E84-D412-E34A3690BD45}"/>
              </a:ext>
            </a:extLst>
          </p:cNvPr>
          <p:cNvSpPr txBox="1"/>
          <p:nvPr/>
        </p:nvSpPr>
        <p:spPr>
          <a:xfrm>
            <a:off x="91890" y="6498976"/>
            <a:ext cx="2375647" cy="400110"/>
          </a:xfrm>
          <a:prstGeom prst="rect">
            <a:avLst/>
          </a:prstGeom>
          <a:noFill/>
        </p:spPr>
        <p:txBody>
          <a:bodyPr wrap="square">
            <a:spAutoFit/>
          </a:bodyPr>
          <a:lstStyle/>
          <a:p>
            <a:r>
              <a:rPr lang="fr-CH" sz="2000" dirty="0">
                <a:solidFill>
                  <a:schemeClr val="bg1"/>
                </a:solidFill>
              </a:rPr>
              <a:t>Comptes 2025 </a:t>
            </a:r>
          </a:p>
        </p:txBody>
      </p:sp>
      <p:sp>
        <p:nvSpPr>
          <p:cNvPr id="13" name="ZoneTexte 12">
            <a:extLst>
              <a:ext uri="{FF2B5EF4-FFF2-40B4-BE49-F238E27FC236}">
                <a16:creationId xmlns:a16="http://schemas.microsoft.com/office/drawing/2014/main" id="{4B7A2C03-3722-3D01-FF26-BCB41BB807E7}"/>
              </a:ext>
            </a:extLst>
          </p:cNvPr>
          <p:cNvSpPr txBox="1"/>
          <p:nvPr/>
        </p:nvSpPr>
        <p:spPr>
          <a:xfrm>
            <a:off x="4002742" y="6488668"/>
            <a:ext cx="6158752" cy="400110"/>
          </a:xfrm>
          <a:prstGeom prst="rect">
            <a:avLst/>
          </a:prstGeom>
          <a:noFill/>
        </p:spPr>
        <p:txBody>
          <a:bodyPr wrap="square">
            <a:spAutoFit/>
          </a:bodyPr>
          <a:lstStyle/>
          <a:p>
            <a:r>
              <a:rPr lang="fr-CH" sz="2000" dirty="0">
                <a:solidFill>
                  <a:schemeClr val="bg1"/>
                </a:solidFill>
              </a:rPr>
              <a:t>Assemblée communale 11 juin 2026</a:t>
            </a:r>
          </a:p>
        </p:txBody>
      </p:sp>
      <p:sp>
        <p:nvSpPr>
          <p:cNvPr id="32" name="Titre 31">
            <a:extLst>
              <a:ext uri="{FF2B5EF4-FFF2-40B4-BE49-F238E27FC236}">
                <a16:creationId xmlns:a16="http://schemas.microsoft.com/office/drawing/2014/main" id="{8DC5BCD1-7C52-1CB7-B5EA-98387699A8E2}"/>
              </a:ext>
            </a:extLst>
          </p:cNvPr>
          <p:cNvSpPr>
            <a:spLocks noGrp="1"/>
          </p:cNvSpPr>
          <p:nvPr>
            <p:ph type="title"/>
          </p:nvPr>
        </p:nvSpPr>
        <p:spPr>
          <a:xfrm>
            <a:off x="838200" y="365126"/>
            <a:ext cx="10515600" cy="762582"/>
          </a:xfrm>
        </p:spPr>
        <p:txBody>
          <a:bodyPr/>
          <a:lstStyle/>
          <a:p>
            <a:r>
              <a:rPr kumimoji="0" lang="fr-CH" sz="4000" b="1" i="0" u="none" strike="noStrike" kern="1200" cap="none" spc="0" normalizeH="0" baseline="0" noProof="0" dirty="0">
                <a:ln>
                  <a:noFill/>
                </a:ln>
                <a:solidFill>
                  <a:prstClr val="black"/>
                </a:solidFill>
                <a:effectLst/>
                <a:uLnTx/>
                <a:uFillTx/>
                <a:latin typeface="Calibri" panose="020F0502020204030204"/>
                <a:ea typeface="+mj-ea"/>
                <a:cs typeface="+mj-cs"/>
              </a:rPr>
              <a:t>Compte de résultat </a:t>
            </a:r>
            <a:endParaRPr lang="fr-CH" dirty="0"/>
          </a:p>
        </p:txBody>
      </p:sp>
      <p:sp>
        <p:nvSpPr>
          <p:cNvPr id="33" name="Espace réservé du contenu 32">
            <a:extLst>
              <a:ext uri="{FF2B5EF4-FFF2-40B4-BE49-F238E27FC236}">
                <a16:creationId xmlns:a16="http://schemas.microsoft.com/office/drawing/2014/main" id="{4C42B571-25AC-5E0D-01E1-93B50E323E0A}"/>
              </a:ext>
            </a:extLst>
          </p:cNvPr>
          <p:cNvSpPr>
            <a:spLocks noGrp="1"/>
          </p:cNvSpPr>
          <p:nvPr>
            <p:ph idx="1"/>
          </p:nvPr>
        </p:nvSpPr>
        <p:spPr>
          <a:xfrm>
            <a:off x="623046" y="1406088"/>
            <a:ext cx="11187953" cy="1614349"/>
          </a:xfrm>
        </p:spPr>
        <p:txBody>
          <a:bodyPr/>
          <a:lstStyle/>
          <a:p>
            <a:pPr marL="358775" marR="0" lvl="0" indent="-358775"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tab pos="0" algn="l"/>
              </a:tabLst>
              <a:defRPr/>
            </a:pPr>
            <a:r>
              <a:rPr kumimoji="0" lang="fr-CH" sz="2000" b="1" i="0" u="none" strike="noStrike" kern="1200" cap="none" spc="0" normalizeH="0" baseline="0" noProof="0" dirty="0">
                <a:ln>
                  <a:noFill/>
                </a:ln>
                <a:solidFill>
                  <a:prstClr val="black"/>
                </a:solidFill>
                <a:effectLst/>
                <a:uLnTx/>
                <a:uFillTx/>
                <a:latin typeface="Calibri" panose="020F0502020204030204"/>
                <a:ea typeface="+mn-ea"/>
                <a:cs typeface="+mn-cs"/>
              </a:rPr>
              <a:t>8113 agriculture 								              page 20 </a:t>
            </a:r>
          </a:p>
          <a:p>
            <a:pPr marL="447675" marR="0" lvl="0" indent="-182563"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tab pos="0" algn="l"/>
              </a:tabLst>
              <a:defRPr/>
            </a:pPr>
            <a:r>
              <a:rPr kumimoji="0" lang="fr-CH" sz="1800" i="0" u="none" strike="noStrike" kern="1200" cap="none" spc="0" normalizeH="0" baseline="0" noProof="0" dirty="0">
                <a:ln>
                  <a:noFill/>
                </a:ln>
                <a:solidFill>
                  <a:prstClr val="black"/>
                </a:solidFill>
                <a:effectLst/>
                <a:uLnTx/>
                <a:uFillTx/>
                <a:latin typeface="Aptos(Corps)"/>
              </a:rPr>
              <a:t>Ce dernier service présente un déficit de CHF 6’496.85.</a:t>
            </a:r>
          </a:p>
          <a:p>
            <a:pPr marL="444500" indent="-180975" algn="just">
              <a:buFont typeface="Wingdings" panose="05000000000000000000" pitchFamily="2" charset="2"/>
              <a:buChar char="§"/>
              <a:tabLst>
                <a:tab pos="534988" algn="l"/>
              </a:tabLst>
            </a:pPr>
            <a:r>
              <a:rPr lang="fr-CH" sz="1800" dirty="0">
                <a:latin typeface="Aptos(Corps)"/>
              </a:rPr>
              <a:t>Dernière année où la moitié de la subvention cantonale doit être versée sur le fonds. Les modifications du règlement ont été acceptées par  l’assemblée en décembre 2025. Dès 2026 ce financement spécial ne devrait plus être déficitaire</a:t>
            </a:r>
            <a:r>
              <a:rPr lang="fr-CH" sz="1800" dirty="0"/>
              <a:t>. </a:t>
            </a:r>
          </a:p>
          <a:p>
            <a:pPr marL="263525" indent="0">
              <a:buNone/>
              <a:tabLst>
                <a:tab pos="534988" algn="l"/>
              </a:tabLst>
            </a:pPr>
            <a:endParaRPr lang="fr-CH" sz="1800" dirty="0"/>
          </a:p>
        </p:txBody>
      </p:sp>
      <p:sp>
        <p:nvSpPr>
          <p:cNvPr id="38" name="Espace réservé du numéro de diapositive 37">
            <a:extLst>
              <a:ext uri="{FF2B5EF4-FFF2-40B4-BE49-F238E27FC236}">
                <a16:creationId xmlns:a16="http://schemas.microsoft.com/office/drawing/2014/main" id="{DA4F039C-2F73-8763-B1EC-76D71603404B}"/>
              </a:ext>
            </a:extLst>
          </p:cNvPr>
          <p:cNvSpPr>
            <a:spLocks noGrp="1"/>
          </p:cNvSpPr>
          <p:nvPr>
            <p:ph type="sldNum" sz="quarter" idx="12"/>
          </p:nvPr>
        </p:nvSpPr>
        <p:spPr>
          <a:xfrm>
            <a:off x="9448800" y="6492875"/>
            <a:ext cx="2743200" cy="365125"/>
          </a:xfrm>
        </p:spPr>
        <p:txBody>
          <a:bodyPr/>
          <a:lstStyle/>
          <a:p>
            <a:fld id="{E7A5252D-C49C-4006-A947-0F6A3FC24448}" type="slidenum">
              <a:rPr lang="fr-CH" sz="2000" smtClean="0">
                <a:solidFill>
                  <a:schemeClr val="bg1"/>
                </a:solidFill>
              </a:rPr>
              <a:t>15</a:t>
            </a:fld>
            <a:endParaRPr lang="fr-CH" sz="2000" dirty="0">
              <a:solidFill>
                <a:schemeClr val="bg1"/>
              </a:solidFill>
            </a:endParaRPr>
          </a:p>
        </p:txBody>
      </p:sp>
      <p:grpSp>
        <p:nvGrpSpPr>
          <p:cNvPr id="9" name="Groupe 8">
            <a:extLst>
              <a:ext uri="{FF2B5EF4-FFF2-40B4-BE49-F238E27FC236}">
                <a16:creationId xmlns:a16="http://schemas.microsoft.com/office/drawing/2014/main" id="{35CFCEDC-1B07-F047-CEEE-CAF6A025AC7C}"/>
              </a:ext>
            </a:extLst>
          </p:cNvPr>
          <p:cNvGrpSpPr/>
          <p:nvPr/>
        </p:nvGrpSpPr>
        <p:grpSpPr>
          <a:xfrm>
            <a:off x="838200" y="3270962"/>
            <a:ext cx="10648950" cy="2180949"/>
            <a:chOff x="942256" y="3243163"/>
            <a:chExt cx="10307488" cy="1642149"/>
          </a:xfrm>
        </p:grpSpPr>
        <p:pic>
          <p:nvPicPr>
            <p:cNvPr id="3" name="Image 2">
              <a:extLst>
                <a:ext uri="{FF2B5EF4-FFF2-40B4-BE49-F238E27FC236}">
                  <a16:creationId xmlns:a16="http://schemas.microsoft.com/office/drawing/2014/main" id="{D5004D30-7C48-C90A-0EBC-666177615305}"/>
                </a:ext>
              </a:extLst>
            </p:cNvPr>
            <p:cNvPicPr>
              <a:picLocks noChangeAspect="1"/>
            </p:cNvPicPr>
            <p:nvPr/>
          </p:nvPicPr>
          <p:blipFill>
            <a:blip r:embed="rId5"/>
            <a:stretch>
              <a:fillRect/>
            </a:stretch>
          </p:blipFill>
          <p:spPr>
            <a:xfrm>
              <a:off x="942256" y="3243163"/>
              <a:ext cx="10307488" cy="1419423"/>
            </a:xfrm>
            <a:prstGeom prst="rect">
              <a:avLst/>
            </a:prstGeom>
          </p:spPr>
        </p:pic>
        <p:pic>
          <p:nvPicPr>
            <p:cNvPr id="5" name="Image 4">
              <a:extLst>
                <a:ext uri="{FF2B5EF4-FFF2-40B4-BE49-F238E27FC236}">
                  <a16:creationId xmlns:a16="http://schemas.microsoft.com/office/drawing/2014/main" id="{D3A166F6-53FA-89CA-90BB-7F7101E8A51E}"/>
                </a:ext>
              </a:extLst>
            </p:cNvPr>
            <p:cNvPicPr>
              <a:picLocks noChangeAspect="1"/>
            </p:cNvPicPr>
            <p:nvPr/>
          </p:nvPicPr>
          <p:blipFill>
            <a:blip r:embed="rId6"/>
            <a:stretch>
              <a:fillRect/>
            </a:stretch>
          </p:blipFill>
          <p:spPr>
            <a:xfrm>
              <a:off x="942256" y="4599522"/>
              <a:ext cx="10193173" cy="285790"/>
            </a:xfrm>
            <a:prstGeom prst="rect">
              <a:avLst/>
            </a:prstGeom>
          </p:spPr>
        </p:pic>
      </p:grpSp>
    </p:spTree>
    <p:extLst>
      <p:ext uri="{BB962C8B-B14F-4D97-AF65-F5344CB8AC3E}">
        <p14:creationId xmlns:p14="http://schemas.microsoft.com/office/powerpoint/2010/main" val="71492985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D07131D-4615-2A6B-C94E-DA0A70581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409" y="93117"/>
            <a:ext cx="1568598" cy="745084"/>
          </a:xfrm>
          <a:prstGeom prst="rect">
            <a:avLst/>
          </a:prstGeom>
        </p:spPr>
      </p:pic>
      <p:pic>
        <p:nvPicPr>
          <p:cNvPr id="2" name="Image 1">
            <a:extLst>
              <a:ext uri="{FF2B5EF4-FFF2-40B4-BE49-F238E27FC236}">
                <a16:creationId xmlns:a16="http://schemas.microsoft.com/office/drawing/2014/main" id="{A7EB6A9F-FAED-2B69-38EA-15CD34A50509}"/>
              </a:ext>
            </a:extLst>
          </p:cNvPr>
          <p:cNvPicPr>
            <a:picLocks noChangeAspect="1"/>
          </p:cNvPicPr>
          <p:nvPr/>
        </p:nvPicPr>
        <p:blipFill>
          <a:blip r:embed="rId3"/>
          <a:stretch>
            <a:fillRect/>
          </a:stretch>
        </p:blipFill>
        <p:spPr>
          <a:xfrm>
            <a:off x="0" y="6467822"/>
            <a:ext cx="10595766" cy="390178"/>
          </a:xfrm>
          <a:prstGeom prst="rect">
            <a:avLst/>
          </a:prstGeom>
        </p:spPr>
      </p:pic>
      <p:pic>
        <p:nvPicPr>
          <p:cNvPr id="5" name="Image 4">
            <a:extLst>
              <a:ext uri="{FF2B5EF4-FFF2-40B4-BE49-F238E27FC236}">
                <a16:creationId xmlns:a16="http://schemas.microsoft.com/office/drawing/2014/main" id="{92465ECA-72B7-A3C0-D234-C6CF3BE9F780}"/>
              </a:ext>
            </a:extLst>
          </p:cNvPr>
          <p:cNvPicPr>
            <a:picLocks noChangeAspect="1"/>
          </p:cNvPicPr>
          <p:nvPr/>
        </p:nvPicPr>
        <p:blipFill>
          <a:blip r:embed="rId4"/>
          <a:stretch>
            <a:fillRect/>
          </a:stretch>
        </p:blipFill>
        <p:spPr>
          <a:xfrm>
            <a:off x="10513409" y="6467822"/>
            <a:ext cx="1682642" cy="390178"/>
          </a:xfrm>
          <a:prstGeom prst="rect">
            <a:avLst/>
          </a:prstGeom>
        </p:spPr>
      </p:pic>
      <p:sp>
        <p:nvSpPr>
          <p:cNvPr id="8" name="Titre 7">
            <a:extLst>
              <a:ext uri="{FF2B5EF4-FFF2-40B4-BE49-F238E27FC236}">
                <a16:creationId xmlns:a16="http://schemas.microsoft.com/office/drawing/2014/main" id="{316C38F9-B9AA-EAB6-E0CB-A6A70839CA6E}"/>
              </a:ext>
            </a:extLst>
          </p:cNvPr>
          <p:cNvSpPr>
            <a:spLocks noGrp="1"/>
          </p:cNvSpPr>
          <p:nvPr>
            <p:ph type="title"/>
          </p:nvPr>
        </p:nvSpPr>
        <p:spPr/>
        <p:txBody>
          <a:bodyPr/>
          <a:lstStyle/>
          <a:p>
            <a:r>
              <a:rPr kumimoji="0" lang="fr-CH" sz="4000" b="1" i="0" u="none" strike="noStrike" kern="1200" cap="none" spc="0" normalizeH="0" baseline="0" noProof="0" dirty="0">
                <a:ln>
                  <a:noFill/>
                </a:ln>
                <a:solidFill>
                  <a:prstClr val="black"/>
                </a:solidFill>
                <a:effectLst/>
                <a:uLnTx/>
                <a:uFillTx/>
                <a:latin typeface="Calibri" panose="020F0502020204030204"/>
                <a:ea typeface="+mj-ea"/>
                <a:cs typeface="+mj-cs"/>
              </a:rPr>
              <a:t>Compte de résultat</a:t>
            </a:r>
            <a:endParaRPr lang="fr-CH" dirty="0"/>
          </a:p>
        </p:txBody>
      </p:sp>
      <p:sp>
        <p:nvSpPr>
          <p:cNvPr id="9" name="Espace réservé du contenu 8">
            <a:extLst>
              <a:ext uri="{FF2B5EF4-FFF2-40B4-BE49-F238E27FC236}">
                <a16:creationId xmlns:a16="http://schemas.microsoft.com/office/drawing/2014/main" id="{0F222DE3-C2C4-048F-75C3-53D9AA60DFF8}"/>
              </a:ext>
            </a:extLst>
          </p:cNvPr>
          <p:cNvSpPr>
            <a:spLocks noGrp="1"/>
          </p:cNvSpPr>
          <p:nvPr>
            <p:ph idx="1"/>
          </p:nvPr>
        </p:nvSpPr>
        <p:spPr>
          <a:xfrm>
            <a:off x="936812" y="1347867"/>
            <a:ext cx="10515600" cy="4976733"/>
          </a:xfrm>
        </p:spPr>
        <p:txBody>
          <a:bodyPr>
            <a:normAutofit/>
          </a:bodyPr>
          <a:lstStyle/>
          <a:p>
            <a:pPr marL="358775" marR="0" lvl="0" indent="-358775"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tab pos="0" algn="l"/>
              </a:tabLst>
              <a:defRPr/>
            </a:pPr>
            <a:r>
              <a:rPr kumimoji="0" lang="fr-CH" sz="2000" b="1" i="0" u="none" strike="noStrike" kern="1200" cap="none" spc="0" normalizeH="0" baseline="0" noProof="0" dirty="0">
                <a:ln>
                  <a:noFill/>
                </a:ln>
                <a:solidFill>
                  <a:prstClr val="black"/>
                </a:solidFill>
                <a:effectLst/>
                <a:uLnTx/>
                <a:uFillTx/>
                <a:latin typeface="Calibri" panose="020F0502020204030204"/>
                <a:ea typeface="+mn-ea"/>
                <a:cs typeface="+mn-cs"/>
              </a:rPr>
              <a:t>8200 Sylviculture 							page 20,</a:t>
            </a:r>
            <a:r>
              <a:rPr kumimoji="0" lang="fr-CH" sz="2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fr-CH" sz="2000" b="1" i="0" u="none" strike="noStrike" kern="1200" cap="none" spc="0" normalizeH="0" baseline="0" noProof="0" dirty="0">
                <a:ln>
                  <a:noFill/>
                </a:ln>
                <a:solidFill>
                  <a:prstClr val="black"/>
                </a:solidFill>
                <a:effectLst/>
                <a:uLnTx/>
                <a:uFillTx/>
                <a:latin typeface="Calibri" panose="020F0502020204030204"/>
                <a:ea typeface="+mn-ea"/>
                <a:cs typeface="+mn-cs"/>
              </a:rPr>
              <a:t>21 et 22</a:t>
            </a:r>
            <a:endParaRPr kumimoji="0" lang="fr-CH"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47675" marR="0" lvl="0" indent="-182563"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tab pos="0" algn="l"/>
              </a:tabLst>
              <a:defRPr/>
            </a:pPr>
            <a:r>
              <a:rPr kumimoji="0" lang="fr-CH" sz="1800" i="0" u="none" strike="noStrike" kern="1200" cap="none" spc="0" normalizeH="0" baseline="0" noProof="0" dirty="0">
                <a:ln>
                  <a:noFill/>
                </a:ln>
                <a:solidFill>
                  <a:prstClr val="black"/>
                </a:solidFill>
                <a:effectLst/>
                <a:uLnTx/>
                <a:uFillTx/>
                <a:latin typeface="Aptos" panose="020B0004020202020204" pitchFamily="34" charset="0"/>
              </a:rPr>
              <a:t>Bénéfice</a:t>
            </a:r>
            <a:r>
              <a:rPr kumimoji="0" lang="fr-CH" sz="1800" i="0" u="none" strike="noStrike" kern="1200" cap="none" spc="0" normalizeH="0" noProof="0" dirty="0">
                <a:ln>
                  <a:noFill/>
                </a:ln>
                <a:solidFill>
                  <a:prstClr val="black"/>
                </a:solidFill>
                <a:effectLst/>
                <a:uLnTx/>
                <a:uFillTx/>
                <a:latin typeface="Aptos" panose="020B0004020202020204" pitchFamily="34" charset="0"/>
              </a:rPr>
              <a:t> de CHF 39’814.71 (budget bénéficiaire de CHF 2’500.-)</a:t>
            </a:r>
            <a:endParaRPr kumimoji="0" lang="fr-CH" sz="1800" i="0" u="none" strike="noStrike" kern="1200" cap="none" spc="0" normalizeH="0" baseline="0" noProof="0" dirty="0">
              <a:ln>
                <a:noFill/>
              </a:ln>
              <a:solidFill>
                <a:prstClr val="black"/>
              </a:solidFill>
              <a:effectLst/>
              <a:uLnTx/>
              <a:uFillTx/>
              <a:latin typeface="Aptos" panose="020B0004020202020204" pitchFamily="34" charset="0"/>
            </a:endParaRPr>
          </a:p>
          <a:p>
            <a:pPr marL="361950" indent="-90488">
              <a:buFont typeface="Wingdings" panose="05000000000000000000" pitchFamily="2" charset="2"/>
              <a:buChar char="§"/>
              <a:tabLst>
                <a:tab pos="271463" algn="l"/>
                <a:tab pos="444500" algn="l"/>
              </a:tabLst>
            </a:pPr>
            <a:r>
              <a:rPr lang="fr-CH" sz="1800" dirty="0"/>
              <a:t> On remarque pour l’essentiel CHF 18’000.- d’abattage en moins, une contribution plus faible au triage forestier de CHF 10’000.-, CHF 17’000.- de vente de bois d’industrie en moins mais CHF 25’000.- de ventes de copeaux supplémentaires. </a:t>
            </a:r>
          </a:p>
          <a:p>
            <a:pPr marL="361950" indent="-90488">
              <a:buFont typeface="Wingdings" panose="05000000000000000000" pitchFamily="2" charset="2"/>
              <a:buChar char="§"/>
              <a:tabLst>
                <a:tab pos="271463" algn="l"/>
                <a:tab pos="444500" algn="l"/>
              </a:tabLst>
            </a:pPr>
            <a:endParaRPr lang="fr-CH" dirty="0"/>
          </a:p>
          <a:p>
            <a:pPr marL="0" indent="0">
              <a:buNone/>
            </a:pPr>
            <a:endParaRPr lang="fr-CH" sz="2000" dirty="0"/>
          </a:p>
          <a:p>
            <a:pPr>
              <a:buFont typeface="Wingdings" panose="05000000000000000000" pitchFamily="2" charset="2"/>
              <a:buChar char="§"/>
            </a:pPr>
            <a:endParaRPr lang="fr-CH" sz="1800" dirty="0"/>
          </a:p>
          <a:p>
            <a:pPr marL="0" indent="0">
              <a:buNone/>
            </a:pPr>
            <a:endParaRPr lang="fr-CH" sz="1800" dirty="0"/>
          </a:p>
          <a:p>
            <a:pPr>
              <a:buFont typeface="Wingdings" panose="05000000000000000000" pitchFamily="2" charset="2"/>
              <a:buChar char="§"/>
            </a:pPr>
            <a:r>
              <a:rPr lang="fr-CH" sz="1800" b="1" dirty="0"/>
              <a:t>8 Le résultat de l’économie publique </a:t>
            </a:r>
            <a:r>
              <a:rPr lang="fr-CH" sz="1800" dirty="0"/>
              <a:t>présente un bénéfice de CHF 30’000.- alors qu’une perte de CHF 20’000.- avait été présentée au budget. </a:t>
            </a:r>
          </a:p>
        </p:txBody>
      </p:sp>
      <p:sp>
        <p:nvSpPr>
          <p:cNvPr id="15" name="Espace réservé du numéro de diapositive 14">
            <a:extLst>
              <a:ext uri="{FF2B5EF4-FFF2-40B4-BE49-F238E27FC236}">
                <a16:creationId xmlns:a16="http://schemas.microsoft.com/office/drawing/2014/main" id="{3CC13241-F342-22DA-9726-7EFE725B60A1}"/>
              </a:ext>
            </a:extLst>
          </p:cNvPr>
          <p:cNvSpPr>
            <a:spLocks noGrp="1"/>
          </p:cNvSpPr>
          <p:nvPr>
            <p:ph type="sldNum" sz="quarter" idx="12"/>
          </p:nvPr>
        </p:nvSpPr>
        <p:spPr>
          <a:xfrm>
            <a:off x="9448800" y="6492875"/>
            <a:ext cx="2743200" cy="365125"/>
          </a:xfrm>
        </p:spPr>
        <p:txBody>
          <a:bodyPr/>
          <a:lstStyle/>
          <a:p>
            <a:fld id="{E7A5252D-C49C-4006-A947-0F6A3FC24448}" type="slidenum">
              <a:rPr lang="fr-CH" sz="2000" smtClean="0">
                <a:solidFill>
                  <a:schemeClr val="bg1"/>
                </a:solidFill>
              </a:rPr>
              <a:t>16</a:t>
            </a:fld>
            <a:endParaRPr lang="fr-CH" sz="2000" dirty="0">
              <a:solidFill>
                <a:schemeClr val="bg1"/>
              </a:solidFill>
            </a:endParaRPr>
          </a:p>
        </p:txBody>
      </p:sp>
      <p:sp>
        <p:nvSpPr>
          <p:cNvPr id="6" name="ZoneTexte 5">
            <a:extLst>
              <a:ext uri="{FF2B5EF4-FFF2-40B4-BE49-F238E27FC236}">
                <a16:creationId xmlns:a16="http://schemas.microsoft.com/office/drawing/2014/main" id="{B74BC516-390A-33C6-AC2A-52A39C19A421}"/>
              </a:ext>
            </a:extLst>
          </p:cNvPr>
          <p:cNvSpPr txBox="1"/>
          <p:nvPr/>
        </p:nvSpPr>
        <p:spPr>
          <a:xfrm>
            <a:off x="0" y="6488668"/>
            <a:ext cx="2375647" cy="400110"/>
          </a:xfrm>
          <a:prstGeom prst="rect">
            <a:avLst/>
          </a:prstGeom>
          <a:noFill/>
        </p:spPr>
        <p:txBody>
          <a:bodyPr wrap="square">
            <a:spAutoFit/>
          </a:bodyPr>
          <a:lstStyle/>
          <a:p>
            <a:r>
              <a:rPr lang="fr-CH" sz="2000" dirty="0">
                <a:solidFill>
                  <a:schemeClr val="bg1"/>
                </a:solidFill>
              </a:rPr>
              <a:t>Comptes 2025 </a:t>
            </a:r>
          </a:p>
        </p:txBody>
      </p:sp>
      <p:sp>
        <p:nvSpPr>
          <p:cNvPr id="7" name="ZoneTexte 6">
            <a:extLst>
              <a:ext uri="{FF2B5EF4-FFF2-40B4-BE49-F238E27FC236}">
                <a16:creationId xmlns:a16="http://schemas.microsoft.com/office/drawing/2014/main" id="{CC7CFCBA-7424-1557-7524-41E4478FD3C7}"/>
              </a:ext>
            </a:extLst>
          </p:cNvPr>
          <p:cNvSpPr txBox="1"/>
          <p:nvPr/>
        </p:nvSpPr>
        <p:spPr>
          <a:xfrm>
            <a:off x="4002742" y="6488668"/>
            <a:ext cx="6158752" cy="400110"/>
          </a:xfrm>
          <a:prstGeom prst="rect">
            <a:avLst/>
          </a:prstGeom>
          <a:noFill/>
        </p:spPr>
        <p:txBody>
          <a:bodyPr wrap="square">
            <a:spAutoFit/>
          </a:bodyPr>
          <a:lstStyle/>
          <a:p>
            <a:r>
              <a:rPr lang="fr-CH" sz="2000" dirty="0">
                <a:solidFill>
                  <a:schemeClr val="bg1"/>
                </a:solidFill>
              </a:rPr>
              <a:t>Assemblée communale 11 juin 2026</a:t>
            </a:r>
          </a:p>
        </p:txBody>
      </p:sp>
      <p:grpSp>
        <p:nvGrpSpPr>
          <p:cNvPr id="21" name="Groupe 20">
            <a:extLst>
              <a:ext uri="{FF2B5EF4-FFF2-40B4-BE49-F238E27FC236}">
                <a16:creationId xmlns:a16="http://schemas.microsoft.com/office/drawing/2014/main" id="{CBD90524-D17C-AF60-D6F6-788F885318EF}"/>
              </a:ext>
            </a:extLst>
          </p:cNvPr>
          <p:cNvGrpSpPr/>
          <p:nvPr/>
        </p:nvGrpSpPr>
        <p:grpSpPr>
          <a:xfrm>
            <a:off x="936812" y="2885995"/>
            <a:ext cx="10355120" cy="1568829"/>
            <a:chOff x="936812" y="2885995"/>
            <a:chExt cx="10355120" cy="1568829"/>
          </a:xfrm>
        </p:grpSpPr>
        <p:pic>
          <p:nvPicPr>
            <p:cNvPr id="11" name="Image 10">
              <a:extLst>
                <a:ext uri="{FF2B5EF4-FFF2-40B4-BE49-F238E27FC236}">
                  <a16:creationId xmlns:a16="http://schemas.microsoft.com/office/drawing/2014/main" id="{6592AA1C-5A85-89AB-B236-DCD3FBBEE232}"/>
                </a:ext>
              </a:extLst>
            </p:cNvPr>
            <p:cNvPicPr>
              <a:picLocks noChangeAspect="1"/>
            </p:cNvPicPr>
            <p:nvPr/>
          </p:nvPicPr>
          <p:blipFill>
            <a:blip r:embed="rId5"/>
            <a:stretch>
              <a:fillRect/>
            </a:stretch>
          </p:blipFill>
          <p:spPr>
            <a:xfrm>
              <a:off x="1051128" y="2885995"/>
              <a:ext cx="10126488" cy="1066949"/>
            </a:xfrm>
            <a:prstGeom prst="rect">
              <a:avLst/>
            </a:prstGeom>
          </p:spPr>
        </p:pic>
        <p:pic>
          <p:nvPicPr>
            <p:cNvPr id="16" name="Image 15">
              <a:extLst>
                <a:ext uri="{FF2B5EF4-FFF2-40B4-BE49-F238E27FC236}">
                  <a16:creationId xmlns:a16="http://schemas.microsoft.com/office/drawing/2014/main" id="{A61F829E-0240-76E5-6C6A-D6C95F31C22D}"/>
                </a:ext>
              </a:extLst>
            </p:cNvPr>
            <p:cNvPicPr>
              <a:picLocks noChangeAspect="1"/>
            </p:cNvPicPr>
            <p:nvPr/>
          </p:nvPicPr>
          <p:blipFill>
            <a:blip r:embed="rId6"/>
            <a:stretch>
              <a:fillRect/>
            </a:stretch>
          </p:blipFill>
          <p:spPr>
            <a:xfrm>
              <a:off x="936812" y="3860940"/>
              <a:ext cx="10355120" cy="323895"/>
            </a:xfrm>
            <a:prstGeom prst="rect">
              <a:avLst/>
            </a:prstGeom>
          </p:spPr>
        </p:pic>
        <p:pic>
          <p:nvPicPr>
            <p:cNvPr id="20" name="Image 19">
              <a:extLst>
                <a:ext uri="{FF2B5EF4-FFF2-40B4-BE49-F238E27FC236}">
                  <a16:creationId xmlns:a16="http://schemas.microsoft.com/office/drawing/2014/main" id="{5C449024-0E76-54F0-C13E-4C1C347F5E66}"/>
                </a:ext>
              </a:extLst>
            </p:cNvPr>
            <p:cNvPicPr>
              <a:picLocks noChangeAspect="1"/>
            </p:cNvPicPr>
            <p:nvPr/>
          </p:nvPicPr>
          <p:blipFill>
            <a:blip r:embed="rId7"/>
            <a:stretch>
              <a:fillRect/>
            </a:stretch>
          </p:blipFill>
          <p:spPr>
            <a:xfrm>
              <a:off x="1023229" y="4188087"/>
              <a:ext cx="10136015" cy="266737"/>
            </a:xfrm>
            <a:prstGeom prst="rect">
              <a:avLst/>
            </a:prstGeom>
          </p:spPr>
        </p:pic>
      </p:grpSp>
      <p:pic>
        <p:nvPicPr>
          <p:cNvPr id="25" name="Image 24">
            <a:extLst>
              <a:ext uri="{FF2B5EF4-FFF2-40B4-BE49-F238E27FC236}">
                <a16:creationId xmlns:a16="http://schemas.microsoft.com/office/drawing/2014/main" id="{EB765105-167F-5C80-E8F3-3B513E8DA7C2}"/>
              </a:ext>
            </a:extLst>
          </p:cNvPr>
          <p:cNvPicPr>
            <a:picLocks noChangeAspect="1"/>
          </p:cNvPicPr>
          <p:nvPr/>
        </p:nvPicPr>
        <p:blipFill>
          <a:blip r:embed="rId8"/>
          <a:stretch>
            <a:fillRect/>
          </a:stretch>
        </p:blipFill>
        <p:spPr>
          <a:xfrm>
            <a:off x="918440" y="5353361"/>
            <a:ext cx="10240804" cy="523948"/>
          </a:xfrm>
          <a:prstGeom prst="rect">
            <a:avLst/>
          </a:prstGeom>
        </p:spPr>
      </p:pic>
    </p:spTree>
    <p:extLst>
      <p:ext uri="{BB962C8B-B14F-4D97-AF65-F5344CB8AC3E}">
        <p14:creationId xmlns:p14="http://schemas.microsoft.com/office/powerpoint/2010/main" val="78668480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69A5161-77FA-FD82-925E-5D1316971B7F}"/>
              </a:ext>
            </a:extLst>
          </p:cNvPr>
          <p:cNvSpPr>
            <a:spLocks noGrp="1"/>
          </p:cNvSpPr>
          <p:nvPr>
            <p:ph idx="1"/>
          </p:nvPr>
        </p:nvSpPr>
        <p:spPr>
          <a:xfrm>
            <a:off x="493058" y="944491"/>
            <a:ext cx="10796081" cy="2332096"/>
          </a:xfrm>
        </p:spPr>
        <p:txBody>
          <a:bodyPr>
            <a:normAutofit fontScale="77500" lnSpcReduction="20000"/>
          </a:bodyPr>
          <a:lstStyle/>
          <a:p>
            <a:pPr>
              <a:buFont typeface="Wingdings" panose="05000000000000000000" pitchFamily="2" charset="2"/>
              <a:buChar char="v"/>
            </a:pPr>
            <a:r>
              <a:rPr lang="fr-CH" sz="2100" b="1" dirty="0"/>
              <a:t>  </a:t>
            </a:r>
            <a:r>
              <a:rPr lang="fr-CH" sz="2600" b="1" dirty="0"/>
              <a:t>91 Impôts </a:t>
            </a:r>
            <a:r>
              <a:rPr lang="fr-CH" sz="2100" b="1" dirty="0"/>
              <a:t>								            </a:t>
            </a:r>
            <a:r>
              <a:rPr lang="fr-CH" sz="2600" b="1" dirty="0"/>
              <a:t>pages 23 et 2</a:t>
            </a:r>
            <a:r>
              <a:rPr lang="fr-CH" sz="2300" b="1" dirty="0"/>
              <a:t>4	</a:t>
            </a:r>
          </a:p>
          <a:p>
            <a:pPr>
              <a:buFont typeface="Wingdings" panose="05000000000000000000" pitchFamily="2" charset="2"/>
              <a:buChar char="§"/>
            </a:pPr>
            <a:r>
              <a:rPr lang="fr-CH" sz="2200" b="1" dirty="0"/>
              <a:t>9100 </a:t>
            </a:r>
            <a:r>
              <a:rPr lang="fr-CH" sz="2200" dirty="0"/>
              <a:t>Les impôts des personnes physiques bouclent sur un bénéfice de CHF 1’830’898.- mais CHF 157’000.- de moins qu’espérés au budget. On constate une baisse des rentrées d’environ 5% par rapport à 2024.</a:t>
            </a:r>
          </a:p>
          <a:p>
            <a:pPr>
              <a:buFont typeface="Wingdings" panose="05000000000000000000" pitchFamily="2" charset="2"/>
              <a:buChar char="§"/>
            </a:pPr>
            <a:r>
              <a:rPr lang="fr-CH" sz="2200" b="1" dirty="0"/>
              <a:t>9101 </a:t>
            </a:r>
            <a:r>
              <a:rPr lang="fr-CH" sz="2200" dirty="0"/>
              <a:t>Les impôts des personnes morales bouclent avec un bénéfice de CHF 373’287.-, soit CHF 50’000.- de plus que budgétisé. </a:t>
            </a:r>
          </a:p>
          <a:p>
            <a:pPr>
              <a:buFont typeface="Wingdings" panose="05000000000000000000" pitchFamily="2" charset="2"/>
              <a:buChar char="§"/>
            </a:pPr>
            <a:r>
              <a:rPr lang="fr-CH" sz="2200" b="1" dirty="0"/>
              <a:t>9102 </a:t>
            </a:r>
            <a:r>
              <a:rPr lang="fr-CH" sz="2200" dirty="0"/>
              <a:t>Les autres impôts présentent un bénéfice de CHF 325’984.13, soit CHF 46’000.- de plus que ne prévoyait le budget. </a:t>
            </a:r>
            <a:r>
              <a:rPr lang="fr-CH" sz="2200" b="1" dirty="0"/>
              <a:t>						</a:t>
            </a:r>
          </a:p>
          <a:p>
            <a:pPr>
              <a:buFont typeface="Wingdings" panose="05000000000000000000" pitchFamily="2" charset="2"/>
              <a:buChar char="§"/>
            </a:pPr>
            <a:r>
              <a:rPr lang="fr-CH" sz="2200" b="1" dirty="0"/>
              <a:t>91 Le total des impôts </a:t>
            </a:r>
            <a:r>
              <a:rPr lang="fr-CH" sz="2200" dirty="0"/>
              <a:t>montre des recettes pour CHF 2’530’170.23.</a:t>
            </a:r>
          </a:p>
          <a:p>
            <a:pPr marL="0" indent="0">
              <a:buNone/>
            </a:pPr>
            <a:endParaRPr lang="fr-CH" sz="2000" b="1" dirty="0"/>
          </a:p>
        </p:txBody>
      </p:sp>
      <p:sp>
        <p:nvSpPr>
          <p:cNvPr id="4" name="Titre 3">
            <a:extLst>
              <a:ext uri="{FF2B5EF4-FFF2-40B4-BE49-F238E27FC236}">
                <a16:creationId xmlns:a16="http://schemas.microsoft.com/office/drawing/2014/main" id="{A37E2FB1-1615-8BC3-2F82-68E9741601E2}"/>
              </a:ext>
            </a:extLst>
          </p:cNvPr>
          <p:cNvSpPr txBox="1">
            <a:spLocks noGrp="1"/>
          </p:cNvSpPr>
          <p:nvPr>
            <p:ph type="title"/>
          </p:nvPr>
        </p:nvSpPr>
        <p:spPr>
          <a:xfrm>
            <a:off x="493058" y="266710"/>
            <a:ext cx="7853108" cy="649922"/>
          </a:xfrm>
          <a:prstGeom prst="rect">
            <a:avLst/>
          </a:prstGeom>
          <a:noFill/>
        </p:spPr>
        <p:txBody>
          <a:bodyPr wrap="square" rtlCol="0">
            <a:spAutoFit/>
          </a:bodyPr>
          <a:lstStyle/>
          <a:p>
            <a:pPr algn="just"/>
            <a:r>
              <a:rPr lang="fr-CH" sz="4000" b="1" dirty="0">
                <a:latin typeface="+mn-lt"/>
              </a:rPr>
              <a:t>Compte de résultat</a:t>
            </a:r>
          </a:p>
        </p:txBody>
      </p:sp>
      <p:pic>
        <p:nvPicPr>
          <p:cNvPr id="5" name="Image 4">
            <a:extLst>
              <a:ext uri="{FF2B5EF4-FFF2-40B4-BE49-F238E27FC236}">
                <a16:creationId xmlns:a16="http://schemas.microsoft.com/office/drawing/2014/main" id="{BFBBE0BB-A837-991F-5321-195449EB3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409" y="93117"/>
            <a:ext cx="1568598" cy="745084"/>
          </a:xfrm>
          <a:prstGeom prst="rect">
            <a:avLst/>
          </a:prstGeom>
        </p:spPr>
      </p:pic>
      <p:sp>
        <p:nvSpPr>
          <p:cNvPr id="8" name="ZoneTexte 7">
            <a:extLst>
              <a:ext uri="{FF2B5EF4-FFF2-40B4-BE49-F238E27FC236}">
                <a16:creationId xmlns:a16="http://schemas.microsoft.com/office/drawing/2014/main" id="{A1D9F16A-4955-AC4C-1606-70F1C151CF1A}"/>
              </a:ext>
            </a:extLst>
          </p:cNvPr>
          <p:cNvSpPr txBox="1"/>
          <p:nvPr/>
        </p:nvSpPr>
        <p:spPr>
          <a:xfrm>
            <a:off x="3520888" y="6514921"/>
            <a:ext cx="6127376" cy="369332"/>
          </a:xfrm>
          <a:prstGeom prst="rect">
            <a:avLst/>
          </a:prstGeom>
          <a:noFill/>
        </p:spPr>
        <p:txBody>
          <a:bodyPr wrap="square">
            <a:spAutoFit/>
          </a:bodyPr>
          <a:lstStyle/>
          <a:p>
            <a:pPr algn="ctr"/>
            <a:r>
              <a:rPr lang="fr-CH" sz="1800" dirty="0">
                <a:solidFill>
                  <a:schemeClr val="bg1"/>
                </a:solidFill>
                <a:latin typeface="Helvetica" pitchFamily="2" charset="0"/>
              </a:rPr>
              <a:t>Assemblée communale 24 juin 2025  </a:t>
            </a:r>
          </a:p>
        </p:txBody>
      </p:sp>
      <p:pic>
        <p:nvPicPr>
          <p:cNvPr id="10" name="Image 9">
            <a:extLst>
              <a:ext uri="{FF2B5EF4-FFF2-40B4-BE49-F238E27FC236}">
                <a16:creationId xmlns:a16="http://schemas.microsoft.com/office/drawing/2014/main" id="{1D4A0879-0761-A1E2-3757-CB5DE04566A6}"/>
              </a:ext>
            </a:extLst>
          </p:cNvPr>
          <p:cNvPicPr>
            <a:picLocks noChangeAspect="1"/>
          </p:cNvPicPr>
          <p:nvPr/>
        </p:nvPicPr>
        <p:blipFill>
          <a:blip r:embed="rId3"/>
          <a:stretch>
            <a:fillRect/>
          </a:stretch>
        </p:blipFill>
        <p:spPr>
          <a:xfrm>
            <a:off x="10513409" y="6497740"/>
            <a:ext cx="1682642" cy="390178"/>
          </a:xfrm>
          <a:prstGeom prst="rect">
            <a:avLst/>
          </a:prstGeom>
        </p:spPr>
      </p:pic>
      <p:pic>
        <p:nvPicPr>
          <p:cNvPr id="12" name="Image 11">
            <a:extLst>
              <a:ext uri="{FF2B5EF4-FFF2-40B4-BE49-F238E27FC236}">
                <a16:creationId xmlns:a16="http://schemas.microsoft.com/office/drawing/2014/main" id="{08B6D010-2BD5-3141-5FF1-46BA7851B3C3}"/>
              </a:ext>
            </a:extLst>
          </p:cNvPr>
          <p:cNvPicPr>
            <a:picLocks noChangeAspect="1"/>
          </p:cNvPicPr>
          <p:nvPr/>
        </p:nvPicPr>
        <p:blipFill>
          <a:blip r:embed="rId4"/>
          <a:stretch>
            <a:fillRect/>
          </a:stretch>
        </p:blipFill>
        <p:spPr>
          <a:xfrm>
            <a:off x="0" y="6487317"/>
            <a:ext cx="10513409" cy="390178"/>
          </a:xfrm>
          <a:prstGeom prst="rect">
            <a:avLst/>
          </a:prstGeom>
        </p:spPr>
      </p:pic>
      <p:sp>
        <p:nvSpPr>
          <p:cNvPr id="14" name="ZoneTexte 13">
            <a:extLst>
              <a:ext uri="{FF2B5EF4-FFF2-40B4-BE49-F238E27FC236}">
                <a16:creationId xmlns:a16="http://schemas.microsoft.com/office/drawing/2014/main" id="{027D997C-C5FB-68F6-0F69-090333C84D68}"/>
              </a:ext>
            </a:extLst>
          </p:cNvPr>
          <p:cNvSpPr txBox="1"/>
          <p:nvPr/>
        </p:nvSpPr>
        <p:spPr>
          <a:xfrm>
            <a:off x="0" y="6497740"/>
            <a:ext cx="1838246" cy="400110"/>
          </a:xfrm>
          <a:prstGeom prst="rect">
            <a:avLst/>
          </a:prstGeom>
          <a:noFill/>
        </p:spPr>
        <p:txBody>
          <a:bodyPr wrap="square">
            <a:spAutoFit/>
          </a:bodyPr>
          <a:lstStyle/>
          <a:p>
            <a:r>
              <a:rPr lang="fr-CH" sz="2000" dirty="0">
                <a:solidFill>
                  <a:schemeClr val="bg1"/>
                </a:solidFill>
              </a:rPr>
              <a:t>Comptes 2025</a:t>
            </a:r>
          </a:p>
        </p:txBody>
      </p:sp>
      <p:sp>
        <p:nvSpPr>
          <p:cNvPr id="16" name="ZoneTexte 15">
            <a:extLst>
              <a:ext uri="{FF2B5EF4-FFF2-40B4-BE49-F238E27FC236}">
                <a16:creationId xmlns:a16="http://schemas.microsoft.com/office/drawing/2014/main" id="{D914A2C3-088B-DCEF-25CE-6C6F21BE204E}"/>
              </a:ext>
            </a:extLst>
          </p:cNvPr>
          <p:cNvSpPr txBox="1"/>
          <p:nvPr/>
        </p:nvSpPr>
        <p:spPr>
          <a:xfrm>
            <a:off x="4059866" y="6497740"/>
            <a:ext cx="6127376" cy="400110"/>
          </a:xfrm>
          <a:prstGeom prst="rect">
            <a:avLst/>
          </a:prstGeom>
          <a:noFill/>
        </p:spPr>
        <p:txBody>
          <a:bodyPr wrap="square">
            <a:spAutoFit/>
          </a:bodyPr>
          <a:lstStyle/>
          <a:p>
            <a:r>
              <a:rPr lang="fr-CH" sz="2000" dirty="0">
                <a:solidFill>
                  <a:schemeClr val="bg1"/>
                </a:solidFill>
              </a:rPr>
              <a:t>Assemblée communale 11 juin 2026</a:t>
            </a:r>
          </a:p>
        </p:txBody>
      </p:sp>
      <p:sp>
        <p:nvSpPr>
          <p:cNvPr id="21" name="Espace réservé du numéro de diapositive 20">
            <a:extLst>
              <a:ext uri="{FF2B5EF4-FFF2-40B4-BE49-F238E27FC236}">
                <a16:creationId xmlns:a16="http://schemas.microsoft.com/office/drawing/2014/main" id="{090F9CFB-F5E9-2E1D-FF9F-238E7ED223BE}"/>
              </a:ext>
            </a:extLst>
          </p:cNvPr>
          <p:cNvSpPr>
            <a:spLocks noGrp="1"/>
          </p:cNvSpPr>
          <p:nvPr>
            <p:ph type="sldNum" sz="quarter" idx="12"/>
          </p:nvPr>
        </p:nvSpPr>
        <p:spPr>
          <a:xfrm>
            <a:off x="9448800" y="6507158"/>
            <a:ext cx="2743200" cy="365125"/>
          </a:xfrm>
        </p:spPr>
        <p:txBody>
          <a:bodyPr/>
          <a:lstStyle/>
          <a:p>
            <a:fld id="{E7A5252D-C49C-4006-A947-0F6A3FC24448}" type="slidenum">
              <a:rPr lang="fr-CH" sz="2000" smtClean="0">
                <a:solidFill>
                  <a:schemeClr val="bg1"/>
                </a:solidFill>
              </a:rPr>
              <a:t>17</a:t>
            </a:fld>
            <a:endParaRPr lang="fr-CH" sz="2000" dirty="0">
              <a:solidFill>
                <a:schemeClr val="bg1"/>
              </a:solidFill>
            </a:endParaRPr>
          </a:p>
        </p:txBody>
      </p:sp>
      <p:grpSp>
        <p:nvGrpSpPr>
          <p:cNvPr id="33" name="Groupe 32">
            <a:extLst>
              <a:ext uri="{FF2B5EF4-FFF2-40B4-BE49-F238E27FC236}">
                <a16:creationId xmlns:a16="http://schemas.microsoft.com/office/drawing/2014/main" id="{7649C611-72A9-CC93-6854-9685A026A708}"/>
              </a:ext>
            </a:extLst>
          </p:cNvPr>
          <p:cNvGrpSpPr/>
          <p:nvPr/>
        </p:nvGrpSpPr>
        <p:grpSpPr>
          <a:xfrm>
            <a:off x="441431" y="3276587"/>
            <a:ext cx="10378969" cy="2732704"/>
            <a:chOff x="379549" y="3352116"/>
            <a:chExt cx="10402751" cy="2438558"/>
          </a:xfrm>
        </p:grpSpPr>
        <p:pic>
          <p:nvPicPr>
            <p:cNvPr id="7" name="Image 6">
              <a:extLst>
                <a:ext uri="{FF2B5EF4-FFF2-40B4-BE49-F238E27FC236}">
                  <a16:creationId xmlns:a16="http://schemas.microsoft.com/office/drawing/2014/main" id="{50A5BF35-5661-95BB-4688-D06AB783432D}"/>
                </a:ext>
              </a:extLst>
            </p:cNvPr>
            <p:cNvPicPr>
              <a:picLocks noChangeAspect="1"/>
            </p:cNvPicPr>
            <p:nvPr/>
          </p:nvPicPr>
          <p:blipFill>
            <a:blip r:embed="rId5"/>
            <a:stretch>
              <a:fillRect/>
            </a:stretch>
          </p:blipFill>
          <p:spPr>
            <a:xfrm>
              <a:off x="455760" y="3352116"/>
              <a:ext cx="10259857" cy="1019317"/>
            </a:xfrm>
            <a:prstGeom prst="rect">
              <a:avLst/>
            </a:prstGeom>
          </p:spPr>
        </p:pic>
        <p:pic>
          <p:nvPicPr>
            <p:cNvPr id="13" name="Image 12">
              <a:extLst>
                <a:ext uri="{FF2B5EF4-FFF2-40B4-BE49-F238E27FC236}">
                  <a16:creationId xmlns:a16="http://schemas.microsoft.com/office/drawing/2014/main" id="{33F8A896-026B-1C27-E2E8-EBB7303889DF}"/>
                </a:ext>
              </a:extLst>
            </p:cNvPr>
            <p:cNvPicPr>
              <a:picLocks noChangeAspect="1"/>
            </p:cNvPicPr>
            <p:nvPr/>
          </p:nvPicPr>
          <p:blipFill>
            <a:blip r:embed="rId6"/>
            <a:stretch>
              <a:fillRect/>
            </a:stretch>
          </p:blipFill>
          <p:spPr>
            <a:xfrm>
              <a:off x="436707" y="4354086"/>
              <a:ext cx="10278909" cy="342948"/>
            </a:xfrm>
            <a:prstGeom prst="rect">
              <a:avLst/>
            </a:prstGeom>
          </p:spPr>
        </p:pic>
        <p:pic>
          <p:nvPicPr>
            <p:cNvPr id="19" name="Image 18">
              <a:extLst>
                <a:ext uri="{FF2B5EF4-FFF2-40B4-BE49-F238E27FC236}">
                  <a16:creationId xmlns:a16="http://schemas.microsoft.com/office/drawing/2014/main" id="{47197A0C-851C-BB6A-C9AA-CA8FE51A15E6}"/>
                </a:ext>
              </a:extLst>
            </p:cNvPr>
            <p:cNvPicPr>
              <a:picLocks noChangeAspect="1"/>
            </p:cNvPicPr>
            <p:nvPr/>
          </p:nvPicPr>
          <p:blipFill>
            <a:blip r:embed="rId7"/>
            <a:stretch>
              <a:fillRect/>
            </a:stretch>
          </p:blipFill>
          <p:spPr>
            <a:xfrm>
              <a:off x="389075" y="4654454"/>
              <a:ext cx="10393225" cy="342948"/>
            </a:xfrm>
            <a:prstGeom prst="rect">
              <a:avLst/>
            </a:prstGeom>
          </p:spPr>
        </p:pic>
        <p:pic>
          <p:nvPicPr>
            <p:cNvPr id="23" name="Image 22">
              <a:extLst>
                <a:ext uri="{FF2B5EF4-FFF2-40B4-BE49-F238E27FC236}">
                  <a16:creationId xmlns:a16="http://schemas.microsoft.com/office/drawing/2014/main" id="{718F5D05-8CC6-44A7-EE80-B29BEE27ACE0}"/>
                </a:ext>
              </a:extLst>
            </p:cNvPr>
            <p:cNvPicPr>
              <a:picLocks noChangeAspect="1"/>
            </p:cNvPicPr>
            <p:nvPr/>
          </p:nvPicPr>
          <p:blipFill>
            <a:blip r:embed="rId8"/>
            <a:stretch>
              <a:fillRect/>
            </a:stretch>
          </p:blipFill>
          <p:spPr>
            <a:xfrm>
              <a:off x="379549" y="4985251"/>
              <a:ext cx="10393225" cy="409632"/>
            </a:xfrm>
            <a:prstGeom prst="rect">
              <a:avLst/>
            </a:prstGeom>
          </p:spPr>
        </p:pic>
        <p:pic>
          <p:nvPicPr>
            <p:cNvPr id="25" name="Image 24">
              <a:extLst>
                <a:ext uri="{FF2B5EF4-FFF2-40B4-BE49-F238E27FC236}">
                  <a16:creationId xmlns:a16="http://schemas.microsoft.com/office/drawing/2014/main" id="{32BA17BD-2D75-A61C-FBFE-CB3CD0A82F5F}"/>
                </a:ext>
              </a:extLst>
            </p:cNvPr>
            <p:cNvPicPr>
              <a:picLocks noChangeAspect="1"/>
            </p:cNvPicPr>
            <p:nvPr/>
          </p:nvPicPr>
          <p:blipFill>
            <a:blip r:embed="rId9"/>
            <a:stretch>
              <a:fillRect/>
            </a:stretch>
          </p:blipFill>
          <p:spPr>
            <a:xfrm>
              <a:off x="388275" y="5400094"/>
              <a:ext cx="10307488" cy="390580"/>
            </a:xfrm>
            <a:prstGeom prst="rect">
              <a:avLst/>
            </a:prstGeom>
          </p:spPr>
        </p:pic>
        <p:pic>
          <p:nvPicPr>
            <p:cNvPr id="29" name="Image 28">
              <a:extLst>
                <a:ext uri="{FF2B5EF4-FFF2-40B4-BE49-F238E27FC236}">
                  <a16:creationId xmlns:a16="http://schemas.microsoft.com/office/drawing/2014/main" id="{750C095B-4339-3E3A-3D7F-DEB30E10ECE0}"/>
                </a:ext>
              </a:extLst>
            </p:cNvPr>
            <p:cNvPicPr>
              <a:picLocks noChangeAspect="1"/>
            </p:cNvPicPr>
            <p:nvPr/>
          </p:nvPicPr>
          <p:blipFill>
            <a:blip r:embed="rId10"/>
            <a:stretch>
              <a:fillRect/>
            </a:stretch>
          </p:blipFill>
          <p:spPr>
            <a:xfrm>
              <a:off x="4295776" y="4376644"/>
              <a:ext cx="390580" cy="266737"/>
            </a:xfrm>
            <a:prstGeom prst="rect">
              <a:avLst/>
            </a:prstGeom>
          </p:spPr>
        </p:pic>
        <p:pic>
          <p:nvPicPr>
            <p:cNvPr id="31" name="Image 30">
              <a:extLst>
                <a:ext uri="{FF2B5EF4-FFF2-40B4-BE49-F238E27FC236}">
                  <a16:creationId xmlns:a16="http://schemas.microsoft.com/office/drawing/2014/main" id="{705A6A8B-12B1-008D-103E-B1082CDA1739}"/>
                </a:ext>
              </a:extLst>
            </p:cNvPr>
            <p:cNvPicPr>
              <a:picLocks noChangeAspect="1"/>
            </p:cNvPicPr>
            <p:nvPr/>
          </p:nvPicPr>
          <p:blipFill>
            <a:blip r:embed="rId11"/>
            <a:stretch>
              <a:fillRect/>
            </a:stretch>
          </p:blipFill>
          <p:spPr>
            <a:xfrm>
              <a:off x="4243375" y="4679492"/>
              <a:ext cx="352474" cy="238158"/>
            </a:xfrm>
            <a:prstGeom prst="rect">
              <a:avLst/>
            </a:prstGeom>
          </p:spPr>
        </p:pic>
      </p:grpSp>
    </p:spTree>
    <p:extLst>
      <p:ext uri="{BB962C8B-B14F-4D97-AF65-F5344CB8AC3E}">
        <p14:creationId xmlns:p14="http://schemas.microsoft.com/office/powerpoint/2010/main" val="175016644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5746615-34E6-28DF-E0B3-8C368AA34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409" y="106879"/>
            <a:ext cx="1568598" cy="745084"/>
          </a:xfrm>
          <a:prstGeom prst="rect">
            <a:avLst/>
          </a:prstGeom>
        </p:spPr>
      </p:pic>
      <p:sp>
        <p:nvSpPr>
          <p:cNvPr id="2" name="Titre 1">
            <a:extLst>
              <a:ext uri="{FF2B5EF4-FFF2-40B4-BE49-F238E27FC236}">
                <a16:creationId xmlns:a16="http://schemas.microsoft.com/office/drawing/2014/main" id="{5B0EBF58-1626-DE21-61B5-1524074771BF}"/>
              </a:ext>
            </a:extLst>
          </p:cNvPr>
          <p:cNvSpPr>
            <a:spLocks noGrp="1"/>
          </p:cNvSpPr>
          <p:nvPr>
            <p:ph type="title"/>
          </p:nvPr>
        </p:nvSpPr>
        <p:spPr>
          <a:xfrm>
            <a:off x="838200" y="365126"/>
            <a:ext cx="9578788" cy="765710"/>
          </a:xfrm>
        </p:spPr>
        <p:txBody>
          <a:bodyPr/>
          <a:lstStyle/>
          <a:p>
            <a:r>
              <a:rPr kumimoji="0" lang="fr-CH" sz="4400" b="1" i="0" u="none" strike="noStrike" kern="1200" cap="none" spc="0" normalizeH="0" baseline="0" noProof="0" dirty="0">
                <a:ln>
                  <a:noFill/>
                </a:ln>
                <a:solidFill>
                  <a:prstClr val="black"/>
                </a:solidFill>
                <a:effectLst/>
                <a:uLnTx/>
                <a:uFillTx/>
                <a:latin typeface="Calibri" panose="020F0502020204030204"/>
                <a:ea typeface="+mj-ea"/>
                <a:cs typeface="+mj-cs"/>
              </a:rPr>
              <a:t>Compte de </a:t>
            </a:r>
            <a:r>
              <a:rPr lang="fr-CH" b="1" dirty="0">
                <a:solidFill>
                  <a:prstClr val="black"/>
                </a:solidFill>
                <a:latin typeface="Calibri" panose="020F0502020204030204"/>
              </a:rPr>
              <a:t>résultat</a:t>
            </a:r>
            <a:endParaRPr lang="fr-CH" dirty="0"/>
          </a:p>
        </p:txBody>
      </p:sp>
      <p:sp>
        <p:nvSpPr>
          <p:cNvPr id="4" name="Espace réservé du contenu 3">
            <a:extLst>
              <a:ext uri="{FF2B5EF4-FFF2-40B4-BE49-F238E27FC236}">
                <a16:creationId xmlns:a16="http://schemas.microsoft.com/office/drawing/2014/main" id="{2EF6AD1B-37E2-B59C-871B-0410B0B40AAA}"/>
              </a:ext>
            </a:extLst>
          </p:cNvPr>
          <p:cNvSpPr>
            <a:spLocks noGrp="1"/>
          </p:cNvSpPr>
          <p:nvPr>
            <p:ph idx="1"/>
          </p:nvPr>
        </p:nvSpPr>
        <p:spPr>
          <a:xfrm>
            <a:off x="782108" y="1130835"/>
            <a:ext cx="10515600" cy="533278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fr-CH" sz="2000" b="1" i="0" u="none" strike="noStrike" kern="1200" cap="none" spc="0" normalizeH="0" baseline="0" noProof="0" dirty="0">
                <a:ln>
                  <a:noFill/>
                </a:ln>
                <a:solidFill>
                  <a:prstClr val="black"/>
                </a:solidFill>
                <a:effectLst/>
                <a:uLnTx/>
                <a:uFillTx/>
                <a:latin typeface="Calibri" panose="020F0502020204030204"/>
                <a:ea typeface="+mn-ea"/>
                <a:cs typeface="+mn-cs"/>
              </a:rPr>
              <a:t>961 Intérêts 								</a:t>
            </a:r>
            <a:r>
              <a:rPr lang="fr-CH" sz="2000" b="1" dirty="0">
                <a:solidFill>
                  <a:prstClr val="black"/>
                </a:solidFill>
                <a:latin typeface="Calibri" panose="020F0502020204030204"/>
              </a:rPr>
              <a:t>          </a:t>
            </a:r>
            <a:r>
              <a:rPr kumimoji="0" lang="fr-CH" sz="2000" b="1" i="0" u="none" strike="noStrike" kern="1200" cap="none" spc="0" normalizeH="0" baseline="0" noProof="0" dirty="0">
                <a:ln>
                  <a:noFill/>
                </a:ln>
                <a:solidFill>
                  <a:prstClr val="black"/>
                </a:solidFill>
                <a:effectLst/>
                <a:uLnTx/>
                <a:uFillTx/>
                <a:latin typeface="Calibri" panose="020F0502020204030204"/>
                <a:ea typeface="+mn-ea"/>
                <a:cs typeface="+mn-cs"/>
              </a:rPr>
              <a:t>page 24 et 25</a:t>
            </a:r>
          </a:p>
          <a:p>
            <a:pPr algn="just"/>
            <a:r>
              <a:rPr lang="fr-CH" sz="1800" dirty="0"/>
              <a:t>Les intérêts des créances fiscales ont rapportés CHF 26’414.- tandis que les intérêts rémunératoires sur les impôts et sur les crédits de construction ont coûté CHF 10’369.92. Les autres intérêts sont répartis dans leurs domaines respectifs. </a:t>
            </a:r>
          </a:p>
          <a:p>
            <a:endParaRPr lang="fr-CH" sz="1600" dirty="0"/>
          </a:p>
          <a:p>
            <a:endParaRPr lang="fr-CH" dirty="0"/>
          </a:p>
          <a:p>
            <a:endParaRPr lang="fr-CH" dirty="0"/>
          </a:p>
          <a:p>
            <a:endParaRPr lang="fr-CH" dirty="0"/>
          </a:p>
          <a:p>
            <a:pPr>
              <a:buFont typeface="Wingdings" panose="05000000000000000000" pitchFamily="2" charset="2"/>
              <a:buChar char="v"/>
            </a:pPr>
            <a:r>
              <a:rPr lang="fr-CH" sz="2000" b="1" dirty="0">
                <a:latin typeface="Calibri" panose="020F0502020204030204" pitchFamily="34" charset="0"/>
                <a:ea typeface="Calibri" panose="020F0502020204030204" pitchFamily="34" charset="0"/>
                <a:cs typeface="Calibri" panose="020F0502020204030204" pitchFamily="34" charset="0"/>
              </a:rPr>
              <a:t>963 Immeubles du patrimoine financier                     			                    </a:t>
            </a:r>
          </a:p>
          <a:p>
            <a:pPr marL="0" indent="0">
              <a:buNone/>
            </a:pPr>
            <a:r>
              <a:rPr lang="fr-CH" sz="2400" dirty="0"/>
              <a:t>    </a:t>
            </a:r>
            <a:r>
              <a:rPr lang="fr-CH" sz="1800" dirty="0"/>
              <a:t>5 ans de MCH1 – nouvelle réévaluation du patrimoine financier</a:t>
            </a:r>
          </a:p>
          <a:p>
            <a:pPr>
              <a:buFontTx/>
              <a:buChar char="-"/>
            </a:pPr>
            <a:r>
              <a:rPr lang="fr-CH" sz="1800" dirty="0"/>
              <a:t>Dévaluation de la maison rue du Collège 31 (- CHF 68’900.-)</a:t>
            </a:r>
          </a:p>
          <a:p>
            <a:pPr>
              <a:buFontTx/>
              <a:buChar char="-"/>
            </a:pPr>
            <a:r>
              <a:rPr lang="fr-CH" sz="1800" dirty="0"/>
              <a:t>Vu cette dévaluation, </a:t>
            </a:r>
            <a:r>
              <a:rPr lang="fr-CH" sz="1800" b="1" dirty="0"/>
              <a:t>le total des immeubles du patrimoine </a:t>
            </a:r>
            <a:r>
              <a:rPr lang="fr-CH" sz="1800" dirty="0"/>
              <a:t>présente un déficit de CHF 62’771.30</a:t>
            </a:r>
          </a:p>
          <a:p>
            <a:pPr>
              <a:buFont typeface="Wingdings" panose="05000000000000000000" pitchFamily="2" charset="2"/>
              <a:buChar char="§"/>
            </a:pPr>
            <a:endParaRPr lang="fr-CH" sz="2000" b="1" dirty="0"/>
          </a:p>
        </p:txBody>
      </p:sp>
      <p:pic>
        <p:nvPicPr>
          <p:cNvPr id="13" name="Image 12">
            <a:extLst>
              <a:ext uri="{FF2B5EF4-FFF2-40B4-BE49-F238E27FC236}">
                <a16:creationId xmlns:a16="http://schemas.microsoft.com/office/drawing/2014/main" id="{F2A04E16-00F0-1F99-59B0-8DAB3A73023C}"/>
              </a:ext>
            </a:extLst>
          </p:cNvPr>
          <p:cNvPicPr>
            <a:picLocks noChangeAspect="1"/>
          </p:cNvPicPr>
          <p:nvPr/>
        </p:nvPicPr>
        <p:blipFill>
          <a:blip r:embed="rId3"/>
          <a:stretch>
            <a:fillRect/>
          </a:stretch>
        </p:blipFill>
        <p:spPr>
          <a:xfrm>
            <a:off x="-3102" y="6492875"/>
            <a:ext cx="10516511" cy="390178"/>
          </a:xfrm>
          <a:prstGeom prst="rect">
            <a:avLst/>
          </a:prstGeom>
        </p:spPr>
      </p:pic>
      <p:pic>
        <p:nvPicPr>
          <p:cNvPr id="14" name="Image 13">
            <a:extLst>
              <a:ext uri="{FF2B5EF4-FFF2-40B4-BE49-F238E27FC236}">
                <a16:creationId xmlns:a16="http://schemas.microsoft.com/office/drawing/2014/main" id="{C2786734-1E1D-29A6-9956-AC3A7BE3A823}"/>
              </a:ext>
            </a:extLst>
          </p:cNvPr>
          <p:cNvPicPr>
            <a:picLocks noChangeAspect="1"/>
          </p:cNvPicPr>
          <p:nvPr/>
        </p:nvPicPr>
        <p:blipFill>
          <a:blip r:embed="rId4"/>
          <a:stretch>
            <a:fillRect/>
          </a:stretch>
        </p:blipFill>
        <p:spPr>
          <a:xfrm>
            <a:off x="10513409" y="6493168"/>
            <a:ext cx="1682642" cy="390178"/>
          </a:xfrm>
          <a:prstGeom prst="rect">
            <a:avLst/>
          </a:prstGeom>
        </p:spPr>
      </p:pic>
      <p:sp>
        <p:nvSpPr>
          <p:cNvPr id="22" name="Espace réservé du numéro de diapositive 21">
            <a:extLst>
              <a:ext uri="{FF2B5EF4-FFF2-40B4-BE49-F238E27FC236}">
                <a16:creationId xmlns:a16="http://schemas.microsoft.com/office/drawing/2014/main" id="{356F0818-AEA3-1B75-090F-D8F37187E460}"/>
              </a:ext>
            </a:extLst>
          </p:cNvPr>
          <p:cNvSpPr>
            <a:spLocks noGrp="1"/>
          </p:cNvSpPr>
          <p:nvPr>
            <p:ph type="sldNum" sz="quarter" idx="12"/>
          </p:nvPr>
        </p:nvSpPr>
        <p:spPr>
          <a:xfrm>
            <a:off x="9448800" y="6517928"/>
            <a:ext cx="2743200" cy="365125"/>
          </a:xfrm>
        </p:spPr>
        <p:txBody>
          <a:bodyPr/>
          <a:lstStyle/>
          <a:p>
            <a:fld id="{E7A5252D-C49C-4006-A947-0F6A3FC24448}" type="slidenum">
              <a:rPr lang="fr-CH" sz="2000" smtClean="0">
                <a:solidFill>
                  <a:schemeClr val="bg1"/>
                </a:solidFill>
              </a:rPr>
              <a:t>18</a:t>
            </a:fld>
            <a:endParaRPr lang="fr-CH" sz="2000" dirty="0">
              <a:solidFill>
                <a:schemeClr val="bg1"/>
              </a:solidFill>
            </a:endParaRPr>
          </a:p>
        </p:txBody>
      </p:sp>
      <p:sp>
        <p:nvSpPr>
          <p:cNvPr id="5" name="ZoneTexte 4">
            <a:extLst>
              <a:ext uri="{FF2B5EF4-FFF2-40B4-BE49-F238E27FC236}">
                <a16:creationId xmlns:a16="http://schemas.microsoft.com/office/drawing/2014/main" id="{4C5382D1-E2FC-C062-F14B-725825F28287}"/>
              </a:ext>
            </a:extLst>
          </p:cNvPr>
          <p:cNvSpPr txBox="1"/>
          <p:nvPr/>
        </p:nvSpPr>
        <p:spPr>
          <a:xfrm>
            <a:off x="0" y="6488668"/>
            <a:ext cx="2375647" cy="400110"/>
          </a:xfrm>
          <a:prstGeom prst="rect">
            <a:avLst/>
          </a:prstGeom>
          <a:noFill/>
        </p:spPr>
        <p:txBody>
          <a:bodyPr wrap="square">
            <a:spAutoFit/>
          </a:bodyPr>
          <a:lstStyle/>
          <a:p>
            <a:r>
              <a:rPr lang="fr-CH" sz="2000" dirty="0">
                <a:solidFill>
                  <a:schemeClr val="bg1"/>
                </a:solidFill>
              </a:rPr>
              <a:t>Comptes 2025 </a:t>
            </a:r>
          </a:p>
        </p:txBody>
      </p:sp>
      <p:sp>
        <p:nvSpPr>
          <p:cNvPr id="7" name="ZoneTexte 6">
            <a:extLst>
              <a:ext uri="{FF2B5EF4-FFF2-40B4-BE49-F238E27FC236}">
                <a16:creationId xmlns:a16="http://schemas.microsoft.com/office/drawing/2014/main" id="{C57B7361-E4EE-08DD-3CC2-49824EEE9EDD}"/>
              </a:ext>
            </a:extLst>
          </p:cNvPr>
          <p:cNvSpPr txBox="1"/>
          <p:nvPr/>
        </p:nvSpPr>
        <p:spPr>
          <a:xfrm>
            <a:off x="3913145" y="6503298"/>
            <a:ext cx="6127376" cy="400110"/>
          </a:xfrm>
          <a:prstGeom prst="rect">
            <a:avLst/>
          </a:prstGeom>
          <a:noFill/>
        </p:spPr>
        <p:txBody>
          <a:bodyPr wrap="square">
            <a:spAutoFit/>
          </a:bodyPr>
          <a:lstStyle/>
          <a:p>
            <a:r>
              <a:rPr lang="fr-CH" sz="2000" dirty="0">
                <a:solidFill>
                  <a:schemeClr val="bg1"/>
                </a:solidFill>
              </a:rPr>
              <a:t>Assemblée communale 11 juin 2026</a:t>
            </a:r>
          </a:p>
        </p:txBody>
      </p:sp>
      <p:grpSp>
        <p:nvGrpSpPr>
          <p:cNvPr id="19" name="Groupe 18">
            <a:extLst>
              <a:ext uri="{FF2B5EF4-FFF2-40B4-BE49-F238E27FC236}">
                <a16:creationId xmlns:a16="http://schemas.microsoft.com/office/drawing/2014/main" id="{98D7FB29-D64B-5FEB-CDB0-585F612E1234}"/>
              </a:ext>
            </a:extLst>
          </p:cNvPr>
          <p:cNvGrpSpPr/>
          <p:nvPr/>
        </p:nvGrpSpPr>
        <p:grpSpPr>
          <a:xfrm>
            <a:off x="782108" y="2410882"/>
            <a:ext cx="10412278" cy="1640488"/>
            <a:chOff x="781374" y="2150834"/>
            <a:chExt cx="10412278" cy="1441404"/>
          </a:xfrm>
        </p:grpSpPr>
        <p:pic>
          <p:nvPicPr>
            <p:cNvPr id="12" name="Image 11">
              <a:extLst>
                <a:ext uri="{FF2B5EF4-FFF2-40B4-BE49-F238E27FC236}">
                  <a16:creationId xmlns:a16="http://schemas.microsoft.com/office/drawing/2014/main" id="{0C3ED481-92E6-EC26-801B-F025A504E0AD}"/>
                </a:ext>
              </a:extLst>
            </p:cNvPr>
            <p:cNvPicPr>
              <a:picLocks noChangeAspect="1"/>
            </p:cNvPicPr>
            <p:nvPr/>
          </p:nvPicPr>
          <p:blipFill>
            <a:blip r:embed="rId5"/>
            <a:stretch>
              <a:fillRect/>
            </a:stretch>
          </p:blipFill>
          <p:spPr>
            <a:xfrm>
              <a:off x="3005060" y="2536766"/>
              <a:ext cx="6181880" cy="499915"/>
            </a:xfrm>
            <a:prstGeom prst="rect">
              <a:avLst/>
            </a:prstGeom>
          </p:spPr>
        </p:pic>
        <p:pic>
          <p:nvPicPr>
            <p:cNvPr id="9" name="Image 8">
              <a:extLst>
                <a:ext uri="{FF2B5EF4-FFF2-40B4-BE49-F238E27FC236}">
                  <a16:creationId xmlns:a16="http://schemas.microsoft.com/office/drawing/2014/main" id="{99FFECD0-812C-74DA-5175-867C824A9DA0}"/>
                </a:ext>
              </a:extLst>
            </p:cNvPr>
            <p:cNvPicPr>
              <a:picLocks noChangeAspect="1"/>
            </p:cNvPicPr>
            <p:nvPr/>
          </p:nvPicPr>
          <p:blipFill>
            <a:blip r:embed="rId6"/>
            <a:stretch>
              <a:fillRect/>
            </a:stretch>
          </p:blipFill>
          <p:spPr>
            <a:xfrm>
              <a:off x="886164" y="2150834"/>
              <a:ext cx="10307488" cy="1028844"/>
            </a:xfrm>
            <a:prstGeom prst="rect">
              <a:avLst/>
            </a:prstGeom>
          </p:spPr>
        </p:pic>
        <p:pic>
          <p:nvPicPr>
            <p:cNvPr id="16" name="Image 15">
              <a:extLst>
                <a:ext uri="{FF2B5EF4-FFF2-40B4-BE49-F238E27FC236}">
                  <a16:creationId xmlns:a16="http://schemas.microsoft.com/office/drawing/2014/main" id="{5FBF8745-98BF-FD17-5A3B-AEA1FA3FF6C5}"/>
                </a:ext>
              </a:extLst>
            </p:cNvPr>
            <p:cNvPicPr>
              <a:picLocks noChangeAspect="1"/>
            </p:cNvPicPr>
            <p:nvPr/>
          </p:nvPicPr>
          <p:blipFill>
            <a:blip r:embed="rId7"/>
            <a:stretch>
              <a:fillRect/>
            </a:stretch>
          </p:blipFill>
          <p:spPr>
            <a:xfrm>
              <a:off x="781374" y="3087343"/>
              <a:ext cx="10412278" cy="504895"/>
            </a:xfrm>
            <a:prstGeom prst="rect">
              <a:avLst/>
            </a:prstGeom>
          </p:spPr>
        </p:pic>
      </p:grpSp>
      <p:pic>
        <p:nvPicPr>
          <p:cNvPr id="18" name="Image 17">
            <a:extLst>
              <a:ext uri="{FF2B5EF4-FFF2-40B4-BE49-F238E27FC236}">
                <a16:creationId xmlns:a16="http://schemas.microsoft.com/office/drawing/2014/main" id="{B2FE4B37-1C52-0159-FED7-3A2FF3A8F8BF}"/>
              </a:ext>
            </a:extLst>
          </p:cNvPr>
          <p:cNvPicPr>
            <a:picLocks noChangeAspect="1"/>
          </p:cNvPicPr>
          <p:nvPr/>
        </p:nvPicPr>
        <p:blipFill>
          <a:blip r:embed="rId8"/>
          <a:stretch>
            <a:fillRect/>
          </a:stretch>
        </p:blipFill>
        <p:spPr>
          <a:xfrm>
            <a:off x="670787" y="5889163"/>
            <a:ext cx="10393225" cy="369332"/>
          </a:xfrm>
          <a:prstGeom prst="rect">
            <a:avLst/>
          </a:prstGeom>
        </p:spPr>
      </p:pic>
    </p:spTree>
    <p:extLst>
      <p:ext uri="{BB962C8B-B14F-4D97-AF65-F5344CB8AC3E}">
        <p14:creationId xmlns:p14="http://schemas.microsoft.com/office/powerpoint/2010/main" val="305787668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7F7C14-C6DF-A242-D8B0-1282D8B62309}"/>
              </a:ext>
            </a:extLst>
          </p:cNvPr>
          <p:cNvSpPr>
            <a:spLocks noGrp="1"/>
          </p:cNvSpPr>
          <p:nvPr>
            <p:ph type="title"/>
          </p:nvPr>
        </p:nvSpPr>
        <p:spPr>
          <a:xfrm>
            <a:off x="838200" y="365126"/>
            <a:ext cx="8437605" cy="745084"/>
          </a:xfrm>
        </p:spPr>
        <p:txBody>
          <a:bodyPr/>
          <a:lstStyle/>
          <a:p>
            <a:r>
              <a:rPr lang="fr-CH" b="1" dirty="0"/>
              <a:t>Compte de résultat</a:t>
            </a:r>
            <a:endParaRPr lang="fr-CH" dirty="0"/>
          </a:p>
        </p:txBody>
      </p:sp>
      <p:sp>
        <p:nvSpPr>
          <p:cNvPr id="3" name="Espace réservé du contenu 2">
            <a:extLst>
              <a:ext uri="{FF2B5EF4-FFF2-40B4-BE49-F238E27FC236}">
                <a16:creationId xmlns:a16="http://schemas.microsoft.com/office/drawing/2014/main" id="{680098DD-3A2C-6E96-1490-5F9EB4815B44}"/>
              </a:ext>
            </a:extLst>
          </p:cNvPr>
          <p:cNvSpPr>
            <a:spLocks noGrp="1"/>
          </p:cNvSpPr>
          <p:nvPr>
            <p:ph idx="1"/>
          </p:nvPr>
        </p:nvSpPr>
        <p:spPr>
          <a:xfrm>
            <a:off x="838200" y="1266825"/>
            <a:ext cx="10515600" cy="5124450"/>
          </a:xfrm>
        </p:spPr>
        <p:txBody>
          <a:bodyPr>
            <a:normAutofit/>
          </a:bodyPr>
          <a:lstStyle/>
          <a:p>
            <a:pPr>
              <a:buFont typeface="Wingdings" panose="05000000000000000000" pitchFamily="2" charset="2"/>
              <a:buChar char="v"/>
            </a:pPr>
            <a:r>
              <a:rPr lang="fr-CH" sz="2000" b="1" dirty="0"/>
              <a:t>969 Patrimoine financier non mentionné					Page 25</a:t>
            </a:r>
          </a:p>
          <a:p>
            <a:pPr>
              <a:buFont typeface="Wingdings" panose="05000000000000000000" pitchFamily="2" charset="2"/>
              <a:buChar char="§"/>
            </a:pPr>
            <a:r>
              <a:rPr lang="fr-CH" sz="2000" dirty="0"/>
              <a:t>Action BKW (+ CHF 13’440.-)</a:t>
            </a:r>
          </a:p>
          <a:p>
            <a:pPr>
              <a:buFont typeface="Wingdings" panose="05000000000000000000" pitchFamily="2" charset="2"/>
              <a:buChar char="§"/>
            </a:pPr>
            <a:r>
              <a:rPr lang="fr-CH" sz="2000" b="1" dirty="0"/>
              <a:t>Total patrimoine financier non mentionné : </a:t>
            </a:r>
            <a:r>
              <a:rPr lang="fr-CH" sz="2000" dirty="0"/>
              <a:t>bénéfice de CHF 15’956.70 contre CHF 5’700.- au budget.</a:t>
            </a:r>
          </a:p>
          <a:p>
            <a:pPr>
              <a:buFont typeface="Wingdings" panose="05000000000000000000" pitchFamily="2" charset="2"/>
              <a:buChar char="§"/>
            </a:pPr>
            <a:endParaRPr lang="fr-CH" sz="2000" dirty="0"/>
          </a:p>
          <a:p>
            <a:pPr>
              <a:buFont typeface="Wingdings" panose="05000000000000000000" pitchFamily="2" charset="2"/>
              <a:buChar char="§"/>
            </a:pPr>
            <a:endParaRPr lang="fr-CH" sz="2000" dirty="0"/>
          </a:p>
          <a:p>
            <a:pPr>
              <a:buFont typeface="Wingdings" panose="05000000000000000000" pitchFamily="2" charset="2"/>
              <a:buChar char="§"/>
            </a:pPr>
            <a:endParaRPr lang="fr-CH" sz="2000" dirty="0"/>
          </a:p>
          <a:p>
            <a:pPr marL="0" indent="0">
              <a:buNone/>
            </a:pPr>
            <a:endParaRPr lang="fr-CH" sz="2000" dirty="0"/>
          </a:p>
          <a:p>
            <a:pPr marL="0" indent="0">
              <a:buNone/>
            </a:pPr>
            <a:endParaRPr lang="fr-CH" sz="2000" dirty="0"/>
          </a:p>
          <a:p>
            <a:pPr>
              <a:buFont typeface="Wingdings" panose="05000000000000000000" pitchFamily="2" charset="2"/>
              <a:buChar char="§"/>
            </a:pPr>
            <a:r>
              <a:rPr lang="fr-CH" sz="2000" b="1" dirty="0"/>
              <a:t>9</a:t>
            </a:r>
            <a:r>
              <a:rPr lang="fr-CH" sz="2000" dirty="0"/>
              <a:t> Le total des </a:t>
            </a:r>
            <a:r>
              <a:rPr lang="fr-CH" sz="2000" b="1" dirty="0"/>
              <a:t>comptes finances et impôts</a:t>
            </a:r>
            <a:r>
              <a:rPr lang="fr-CH" sz="2000" dirty="0"/>
              <a:t> boucle avec un déficit de CHF 86’000.- par rapport au budget </a:t>
            </a:r>
          </a:p>
          <a:p>
            <a:pPr marL="0" indent="0">
              <a:buNone/>
            </a:pPr>
            <a:r>
              <a:rPr lang="fr-CH" sz="2000" dirty="0"/>
              <a:t> </a:t>
            </a:r>
            <a:endParaRPr lang="fr-CH" sz="2000" b="1" dirty="0"/>
          </a:p>
        </p:txBody>
      </p:sp>
      <p:pic>
        <p:nvPicPr>
          <p:cNvPr id="4" name="Image 3">
            <a:extLst>
              <a:ext uri="{FF2B5EF4-FFF2-40B4-BE49-F238E27FC236}">
                <a16:creationId xmlns:a16="http://schemas.microsoft.com/office/drawing/2014/main" id="{68EEC336-9901-9361-75F3-9BB4DF78D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409" y="93117"/>
            <a:ext cx="1568598" cy="745084"/>
          </a:xfrm>
          <a:prstGeom prst="rect">
            <a:avLst/>
          </a:prstGeom>
        </p:spPr>
      </p:pic>
      <p:pic>
        <p:nvPicPr>
          <p:cNvPr id="5" name="Image 4">
            <a:extLst>
              <a:ext uri="{FF2B5EF4-FFF2-40B4-BE49-F238E27FC236}">
                <a16:creationId xmlns:a16="http://schemas.microsoft.com/office/drawing/2014/main" id="{E955BF57-2F97-E1E0-9B66-523E7D293554}"/>
              </a:ext>
            </a:extLst>
          </p:cNvPr>
          <p:cNvPicPr>
            <a:picLocks noChangeAspect="1"/>
          </p:cNvPicPr>
          <p:nvPr/>
        </p:nvPicPr>
        <p:blipFill>
          <a:blip r:embed="rId3"/>
          <a:stretch>
            <a:fillRect/>
          </a:stretch>
        </p:blipFill>
        <p:spPr>
          <a:xfrm>
            <a:off x="-3102" y="6492875"/>
            <a:ext cx="10516511" cy="390178"/>
          </a:xfrm>
          <a:prstGeom prst="rect">
            <a:avLst/>
          </a:prstGeom>
        </p:spPr>
      </p:pic>
      <p:sp>
        <p:nvSpPr>
          <p:cNvPr id="7" name="Rectangle 6">
            <a:extLst>
              <a:ext uri="{FF2B5EF4-FFF2-40B4-BE49-F238E27FC236}">
                <a16:creationId xmlns:a16="http://schemas.microsoft.com/office/drawing/2014/main" id="{A0E9DA2F-D644-486E-0503-3E3A04A1F746}"/>
              </a:ext>
            </a:extLst>
          </p:cNvPr>
          <p:cNvSpPr/>
          <p:nvPr/>
        </p:nvSpPr>
        <p:spPr>
          <a:xfrm rot="16200000">
            <a:off x="11156277" y="5847677"/>
            <a:ext cx="390525" cy="1680921"/>
          </a:xfrm>
          <a:prstGeom prst="rect">
            <a:avLst/>
          </a:prstGeom>
          <a:solidFill>
            <a:srgbClr val="279CB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r"/>
            <a:r>
              <a:rPr lang="fr-CH" sz="2000" dirty="0">
                <a:solidFill>
                  <a:schemeClr val="bg1"/>
                </a:solidFill>
              </a:rPr>
              <a:t>19</a:t>
            </a:r>
          </a:p>
        </p:txBody>
      </p:sp>
      <p:sp>
        <p:nvSpPr>
          <p:cNvPr id="8" name="ZoneTexte 7">
            <a:extLst>
              <a:ext uri="{FF2B5EF4-FFF2-40B4-BE49-F238E27FC236}">
                <a16:creationId xmlns:a16="http://schemas.microsoft.com/office/drawing/2014/main" id="{297FE5F7-99C8-FB63-3DB1-0A7F3F8883CB}"/>
              </a:ext>
            </a:extLst>
          </p:cNvPr>
          <p:cNvSpPr txBox="1"/>
          <p:nvPr/>
        </p:nvSpPr>
        <p:spPr>
          <a:xfrm>
            <a:off x="76200" y="6503298"/>
            <a:ext cx="2375647" cy="400110"/>
          </a:xfrm>
          <a:prstGeom prst="rect">
            <a:avLst/>
          </a:prstGeom>
          <a:noFill/>
        </p:spPr>
        <p:txBody>
          <a:bodyPr wrap="square">
            <a:spAutoFit/>
          </a:bodyPr>
          <a:lstStyle/>
          <a:p>
            <a:r>
              <a:rPr lang="fr-CH" sz="2000" dirty="0">
                <a:solidFill>
                  <a:schemeClr val="bg1"/>
                </a:solidFill>
              </a:rPr>
              <a:t>Comptes 2025 </a:t>
            </a:r>
          </a:p>
        </p:txBody>
      </p:sp>
      <p:sp>
        <p:nvSpPr>
          <p:cNvPr id="9" name="ZoneTexte 8">
            <a:extLst>
              <a:ext uri="{FF2B5EF4-FFF2-40B4-BE49-F238E27FC236}">
                <a16:creationId xmlns:a16="http://schemas.microsoft.com/office/drawing/2014/main" id="{BC1B82B3-0A29-67A4-132B-8DE6D71F9599}"/>
              </a:ext>
            </a:extLst>
          </p:cNvPr>
          <p:cNvSpPr txBox="1"/>
          <p:nvPr/>
        </p:nvSpPr>
        <p:spPr>
          <a:xfrm>
            <a:off x="4002742" y="6488668"/>
            <a:ext cx="6158752" cy="400110"/>
          </a:xfrm>
          <a:prstGeom prst="rect">
            <a:avLst/>
          </a:prstGeom>
          <a:noFill/>
        </p:spPr>
        <p:txBody>
          <a:bodyPr wrap="square">
            <a:spAutoFit/>
          </a:bodyPr>
          <a:lstStyle/>
          <a:p>
            <a:r>
              <a:rPr lang="fr-CH" sz="2000" dirty="0">
                <a:solidFill>
                  <a:schemeClr val="bg1"/>
                </a:solidFill>
              </a:rPr>
              <a:t>Assemblée communale 11 juin 2026</a:t>
            </a:r>
          </a:p>
        </p:txBody>
      </p:sp>
      <p:grpSp>
        <p:nvGrpSpPr>
          <p:cNvPr id="15" name="Groupe 14">
            <a:extLst>
              <a:ext uri="{FF2B5EF4-FFF2-40B4-BE49-F238E27FC236}">
                <a16:creationId xmlns:a16="http://schemas.microsoft.com/office/drawing/2014/main" id="{9ACFFD9F-789C-7853-CAE9-58F8323A8C0C}"/>
              </a:ext>
            </a:extLst>
          </p:cNvPr>
          <p:cNvGrpSpPr/>
          <p:nvPr/>
        </p:nvGrpSpPr>
        <p:grpSpPr>
          <a:xfrm>
            <a:off x="894991" y="2754748"/>
            <a:ext cx="10402018" cy="1778829"/>
            <a:chOff x="838200" y="3261202"/>
            <a:chExt cx="10402018" cy="1455651"/>
          </a:xfrm>
        </p:grpSpPr>
        <p:pic>
          <p:nvPicPr>
            <p:cNvPr id="10" name="Image 9">
              <a:extLst>
                <a:ext uri="{FF2B5EF4-FFF2-40B4-BE49-F238E27FC236}">
                  <a16:creationId xmlns:a16="http://schemas.microsoft.com/office/drawing/2014/main" id="{456A6D32-B061-7BD6-99B9-5C1687585430}"/>
                </a:ext>
              </a:extLst>
            </p:cNvPr>
            <p:cNvPicPr>
              <a:picLocks noChangeAspect="1"/>
            </p:cNvPicPr>
            <p:nvPr/>
          </p:nvPicPr>
          <p:blipFill>
            <a:blip r:embed="rId4"/>
            <a:stretch>
              <a:fillRect/>
            </a:stretch>
          </p:blipFill>
          <p:spPr>
            <a:xfrm>
              <a:off x="989888" y="3261202"/>
              <a:ext cx="10250330" cy="1076475"/>
            </a:xfrm>
            <a:prstGeom prst="rect">
              <a:avLst/>
            </a:prstGeom>
          </p:spPr>
        </p:pic>
        <p:pic>
          <p:nvPicPr>
            <p:cNvPr id="12" name="Image 11">
              <a:extLst>
                <a:ext uri="{FF2B5EF4-FFF2-40B4-BE49-F238E27FC236}">
                  <a16:creationId xmlns:a16="http://schemas.microsoft.com/office/drawing/2014/main" id="{65CB9AE2-1EDF-61F9-077A-5D2335BDA8B5}"/>
                </a:ext>
              </a:extLst>
            </p:cNvPr>
            <p:cNvPicPr>
              <a:picLocks noChangeAspect="1"/>
            </p:cNvPicPr>
            <p:nvPr/>
          </p:nvPicPr>
          <p:blipFill>
            <a:blip r:embed="rId5"/>
            <a:stretch>
              <a:fillRect/>
            </a:stretch>
          </p:blipFill>
          <p:spPr>
            <a:xfrm>
              <a:off x="838200" y="4297695"/>
              <a:ext cx="10288436" cy="419158"/>
            </a:xfrm>
            <a:prstGeom prst="rect">
              <a:avLst/>
            </a:prstGeom>
          </p:spPr>
        </p:pic>
      </p:grpSp>
      <p:pic>
        <p:nvPicPr>
          <p:cNvPr id="14" name="Image 13">
            <a:extLst>
              <a:ext uri="{FF2B5EF4-FFF2-40B4-BE49-F238E27FC236}">
                <a16:creationId xmlns:a16="http://schemas.microsoft.com/office/drawing/2014/main" id="{98B8AC2C-4762-42AD-36A0-1871689C9C92}"/>
              </a:ext>
            </a:extLst>
          </p:cNvPr>
          <p:cNvPicPr>
            <a:picLocks noChangeAspect="1"/>
          </p:cNvPicPr>
          <p:nvPr/>
        </p:nvPicPr>
        <p:blipFill>
          <a:blip r:embed="rId6"/>
          <a:stretch>
            <a:fillRect/>
          </a:stretch>
        </p:blipFill>
        <p:spPr>
          <a:xfrm>
            <a:off x="789835" y="5501299"/>
            <a:ext cx="10450383" cy="576725"/>
          </a:xfrm>
          <a:prstGeom prst="rect">
            <a:avLst/>
          </a:prstGeom>
        </p:spPr>
      </p:pic>
    </p:spTree>
    <p:extLst>
      <p:ext uri="{BB962C8B-B14F-4D97-AF65-F5344CB8AC3E}">
        <p14:creationId xmlns:p14="http://schemas.microsoft.com/office/powerpoint/2010/main" val="55736585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24A47CE-A5E9-198E-2542-5DA1F6514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409" y="93117"/>
            <a:ext cx="1568598" cy="745084"/>
          </a:xfrm>
          <a:prstGeom prst="rect">
            <a:avLst/>
          </a:prstGeom>
        </p:spPr>
      </p:pic>
      <p:sp>
        <p:nvSpPr>
          <p:cNvPr id="11" name="Rectangle 10">
            <a:extLst>
              <a:ext uri="{FF2B5EF4-FFF2-40B4-BE49-F238E27FC236}">
                <a16:creationId xmlns:a16="http://schemas.microsoft.com/office/drawing/2014/main" id="{E7B587C7-5EDC-34AB-FBDF-04C6A09F1E8B}"/>
              </a:ext>
            </a:extLst>
          </p:cNvPr>
          <p:cNvSpPr/>
          <p:nvPr/>
        </p:nvSpPr>
        <p:spPr>
          <a:xfrm rot="16200000">
            <a:off x="5902998" y="564477"/>
            <a:ext cx="390525" cy="12196521"/>
          </a:xfrm>
          <a:prstGeom prst="rect">
            <a:avLst/>
          </a:prstGeom>
          <a:solidFill>
            <a:srgbClr val="ED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2" name="Rectangle 11">
            <a:extLst>
              <a:ext uri="{FF2B5EF4-FFF2-40B4-BE49-F238E27FC236}">
                <a16:creationId xmlns:a16="http://schemas.microsoft.com/office/drawing/2014/main" id="{FA6BCFE7-9F98-1FEF-0D47-A1365B4C0F80}"/>
              </a:ext>
            </a:extLst>
          </p:cNvPr>
          <p:cNvSpPr/>
          <p:nvPr/>
        </p:nvSpPr>
        <p:spPr>
          <a:xfrm rot="16200000">
            <a:off x="11156277" y="5822277"/>
            <a:ext cx="390525" cy="1680921"/>
          </a:xfrm>
          <a:prstGeom prst="rect">
            <a:avLst/>
          </a:prstGeom>
          <a:solidFill>
            <a:srgbClr val="279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ZoneTexte 1">
            <a:extLst>
              <a:ext uri="{FF2B5EF4-FFF2-40B4-BE49-F238E27FC236}">
                <a16:creationId xmlns:a16="http://schemas.microsoft.com/office/drawing/2014/main" id="{9C90D12E-3BED-7CA9-03F1-C0ECEF4B5D9D}"/>
              </a:ext>
            </a:extLst>
          </p:cNvPr>
          <p:cNvSpPr txBox="1"/>
          <p:nvPr/>
        </p:nvSpPr>
        <p:spPr>
          <a:xfrm>
            <a:off x="0" y="6488668"/>
            <a:ext cx="3276600" cy="400110"/>
          </a:xfrm>
          <a:prstGeom prst="rect">
            <a:avLst/>
          </a:prstGeom>
          <a:noFill/>
        </p:spPr>
        <p:txBody>
          <a:bodyPr wrap="square" rtlCol="0">
            <a:spAutoFit/>
          </a:bodyPr>
          <a:lstStyle/>
          <a:p>
            <a:r>
              <a:rPr lang="fr-CH" sz="2000" dirty="0">
                <a:solidFill>
                  <a:schemeClr val="bg1"/>
                </a:solidFill>
                <a:latin typeface="Helvetica" pitchFamily="2" charset="0"/>
              </a:rPr>
              <a:t>Comptes 2025</a:t>
            </a:r>
          </a:p>
        </p:txBody>
      </p:sp>
      <p:sp>
        <p:nvSpPr>
          <p:cNvPr id="3" name="ZoneTexte 2">
            <a:extLst>
              <a:ext uri="{FF2B5EF4-FFF2-40B4-BE49-F238E27FC236}">
                <a16:creationId xmlns:a16="http://schemas.microsoft.com/office/drawing/2014/main" id="{6ED785E7-FB6D-AFDB-FB35-19BF98089AA1}"/>
              </a:ext>
            </a:extLst>
          </p:cNvPr>
          <p:cNvSpPr txBox="1"/>
          <p:nvPr/>
        </p:nvSpPr>
        <p:spPr>
          <a:xfrm>
            <a:off x="4457700" y="6488668"/>
            <a:ext cx="4771114" cy="400110"/>
          </a:xfrm>
          <a:prstGeom prst="rect">
            <a:avLst/>
          </a:prstGeom>
          <a:noFill/>
        </p:spPr>
        <p:txBody>
          <a:bodyPr wrap="square" rtlCol="0">
            <a:spAutoFit/>
          </a:bodyPr>
          <a:lstStyle/>
          <a:p>
            <a:pPr algn="ctr"/>
            <a:r>
              <a:rPr lang="fr-CH" sz="2000" dirty="0">
                <a:solidFill>
                  <a:schemeClr val="bg1"/>
                </a:solidFill>
                <a:latin typeface="Helvetica" pitchFamily="2" charset="0"/>
              </a:rPr>
              <a:t>Assemblée communale 11 juin 2026</a:t>
            </a:r>
          </a:p>
        </p:txBody>
      </p:sp>
      <p:sp>
        <p:nvSpPr>
          <p:cNvPr id="8" name="Espace réservé du numéro de diapositive 7">
            <a:extLst>
              <a:ext uri="{FF2B5EF4-FFF2-40B4-BE49-F238E27FC236}">
                <a16:creationId xmlns:a16="http://schemas.microsoft.com/office/drawing/2014/main" id="{8BE9FC28-A9CD-BD67-F37D-404BA11584C7}"/>
              </a:ext>
            </a:extLst>
          </p:cNvPr>
          <p:cNvSpPr>
            <a:spLocks noGrp="1"/>
          </p:cNvSpPr>
          <p:nvPr>
            <p:ph type="sldNum" sz="quarter" idx="12"/>
          </p:nvPr>
        </p:nvSpPr>
        <p:spPr>
          <a:xfrm>
            <a:off x="9338807" y="6467474"/>
            <a:ext cx="2743200" cy="365125"/>
          </a:xfrm>
        </p:spPr>
        <p:txBody>
          <a:bodyPr/>
          <a:lstStyle/>
          <a:p>
            <a:fld id="{E7A5252D-C49C-4006-A947-0F6A3FC24448}" type="slidenum">
              <a:rPr lang="fr-CH" sz="2000" smtClean="0">
                <a:solidFill>
                  <a:schemeClr val="bg1"/>
                </a:solidFill>
                <a:latin typeface="Helvetica" pitchFamily="2" charset="0"/>
              </a:rPr>
              <a:t>2</a:t>
            </a:fld>
            <a:endParaRPr lang="fr-CH" sz="2000" dirty="0">
              <a:solidFill>
                <a:schemeClr val="bg1"/>
              </a:solidFill>
              <a:latin typeface="Helvetica" pitchFamily="2" charset="0"/>
            </a:endParaRPr>
          </a:p>
        </p:txBody>
      </p:sp>
      <p:sp>
        <p:nvSpPr>
          <p:cNvPr id="10" name="ZoneTexte 9">
            <a:extLst>
              <a:ext uri="{FF2B5EF4-FFF2-40B4-BE49-F238E27FC236}">
                <a16:creationId xmlns:a16="http://schemas.microsoft.com/office/drawing/2014/main" id="{FFEC7D56-E129-C8CE-A887-A95133F9976D}"/>
              </a:ext>
            </a:extLst>
          </p:cNvPr>
          <p:cNvSpPr txBox="1"/>
          <p:nvPr/>
        </p:nvSpPr>
        <p:spPr>
          <a:xfrm>
            <a:off x="542924" y="817965"/>
            <a:ext cx="10720162" cy="769441"/>
          </a:xfrm>
          <a:prstGeom prst="rect">
            <a:avLst/>
          </a:prstGeom>
          <a:noFill/>
        </p:spPr>
        <p:txBody>
          <a:bodyPr wrap="square" rtlCol="0">
            <a:spAutoFit/>
          </a:bodyPr>
          <a:lstStyle/>
          <a:p>
            <a:r>
              <a:rPr lang="fr-CH" sz="4400" b="1" dirty="0">
                <a:latin typeface="Helvetica" pitchFamily="2" charset="0"/>
              </a:rPr>
              <a:t>Table des matières</a:t>
            </a:r>
          </a:p>
        </p:txBody>
      </p:sp>
      <p:sp>
        <p:nvSpPr>
          <p:cNvPr id="13" name="Espace réservé du contenu 2">
            <a:extLst>
              <a:ext uri="{FF2B5EF4-FFF2-40B4-BE49-F238E27FC236}">
                <a16:creationId xmlns:a16="http://schemas.microsoft.com/office/drawing/2014/main" id="{A78DC714-59DD-46F4-7B26-1EAF958CF514}"/>
              </a:ext>
            </a:extLst>
          </p:cNvPr>
          <p:cNvSpPr txBox="1">
            <a:spLocks/>
          </p:cNvSpPr>
          <p:nvPr/>
        </p:nvSpPr>
        <p:spPr>
          <a:xfrm>
            <a:off x="542925" y="2111663"/>
            <a:ext cx="9334500" cy="263467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buFont typeface="+mj-lt"/>
              <a:buAutoNum type="arabicPeriod"/>
            </a:pPr>
            <a:endParaRPr lang="fr-CH" dirty="0">
              <a:latin typeface="+mj-lt"/>
            </a:endParaRPr>
          </a:p>
          <a:p>
            <a:pPr marL="457200" indent="-457200" algn="just">
              <a:buFont typeface="+mj-lt"/>
              <a:buAutoNum type="arabicPeriod"/>
            </a:pPr>
            <a:r>
              <a:rPr lang="fr-CH" sz="2800" dirty="0">
                <a:latin typeface="Helvetica" pitchFamily="2" charset="0"/>
              </a:rPr>
              <a:t>Comptes en bref </a:t>
            </a:r>
          </a:p>
          <a:p>
            <a:pPr marL="457200" indent="-457200" algn="just">
              <a:buFont typeface="+mj-lt"/>
              <a:buAutoNum type="arabicPeriod"/>
            </a:pPr>
            <a:r>
              <a:rPr lang="fr-CH" sz="2800" dirty="0">
                <a:latin typeface="Helvetica" pitchFamily="2" charset="0"/>
              </a:rPr>
              <a:t>Compte de résultat</a:t>
            </a:r>
          </a:p>
          <a:p>
            <a:pPr marL="457200" indent="-457200" algn="just">
              <a:buFont typeface="+mj-lt"/>
              <a:buAutoNum type="arabicPeriod"/>
            </a:pPr>
            <a:r>
              <a:rPr lang="fr-CH" sz="2800" dirty="0">
                <a:latin typeface="Helvetica" pitchFamily="2" charset="0"/>
              </a:rPr>
              <a:t>Compte des investissements </a:t>
            </a:r>
          </a:p>
          <a:p>
            <a:pPr algn="just"/>
            <a:r>
              <a:rPr lang="fr-CH" sz="2800" dirty="0">
                <a:latin typeface="Helvetica" pitchFamily="2" charset="0"/>
              </a:rPr>
              <a:t>4.  Bilan </a:t>
            </a:r>
          </a:p>
        </p:txBody>
      </p:sp>
    </p:spTree>
    <p:extLst>
      <p:ext uri="{BB962C8B-B14F-4D97-AF65-F5344CB8AC3E}">
        <p14:creationId xmlns:p14="http://schemas.microsoft.com/office/powerpoint/2010/main" val="277909175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0FD52C5-85C9-7F65-CF07-E5F8609964C7}"/>
              </a:ext>
            </a:extLst>
          </p:cNvPr>
          <p:cNvSpPr txBox="1"/>
          <p:nvPr/>
        </p:nvSpPr>
        <p:spPr>
          <a:xfrm>
            <a:off x="831477" y="356845"/>
            <a:ext cx="9879106" cy="1200329"/>
          </a:xfrm>
          <a:prstGeom prst="rect">
            <a:avLst/>
          </a:prstGeom>
          <a:noFill/>
        </p:spPr>
        <p:txBody>
          <a:bodyPr wrap="square">
            <a:spAutoFit/>
          </a:bodyPr>
          <a:lstStyle/>
          <a:p>
            <a:pPr lvl="8" algn="just"/>
            <a:r>
              <a:rPr lang="fr-CH" b="1" dirty="0"/>
              <a:t>					Page 28</a:t>
            </a:r>
          </a:p>
          <a:p>
            <a:pPr algn="just">
              <a:buFont typeface="Wingdings" panose="05000000000000000000" pitchFamily="2" charset="2"/>
              <a:buChar char="§"/>
            </a:pPr>
            <a:r>
              <a:rPr lang="fr-CH" sz="1800" b="1" dirty="0"/>
              <a:t> 999 </a:t>
            </a:r>
            <a:r>
              <a:rPr lang="fr-CH" dirty="0"/>
              <a:t>Pour terminer, le compte de résultat présente un excédent de revenus de CHF 71’275.30 auquel on ajoute le bénéfice des financements spéciaux de CHF 10’917.90 soit un bénéfice total de l’exercice 2025 de CHF 82’193.20. </a:t>
            </a:r>
          </a:p>
        </p:txBody>
      </p:sp>
      <p:pic>
        <p:nvPicPr>
          <p:cNvPr id="6" name="Image 5">
            <a:extLst>
              <a:ext uri="{FF2B5EF4-FFF2-40B4-BE49-F238E27FC236}">
                <a16:creationId xmlns:a16="http://schemas.microsoft.com/office/drawing/2014/main" id="{C022F3CB-B537-5257-7791-5952EF2E4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409" y="93117"/>
            <a:ext cx="1568598" cy="745084"/>
          </a:xfrm>
          <a:prstGeom prst="rect">
            <a:avLst/>
          </a:prstGeom>
        </p:spPr>
      </p:pic>
      <p:pic>
        <p:nvPicPr>
          <p:cNvPr id="7" name="Image 6">
            <a:extLst>
              <a:ext uri="{FF2B5EF4-FFF2-40B4-BE49-F238E27FC236}">
                <a16:creationId xmlns:a16="http://schemas.microsoft.com/office/drawing/2014/main" id="{40A9A334-90AD-9A0A-BDC9-114187C01C8B}"/>
              </a:ext>
            </a:extLst>
          </p:cNvPr>
          <p:cNvPicPr>
            <a:picLocks noChangeAspect="1"/>
          </p:cNvPicPr>
          <p:nvPr/>
        </p:nvPicPr>
        <p:blipFill>
          <a:blip r:embed="rId3"/>
          <a:stretch>
            <a:fillRect/>
          </a:stretch>
        </p:blipFill>
        <p:spPr>
          <a:xfrm>
            <a:off x="10509358" y="6467822"/>
            <a:ext cx="1682642" cy="390178"/>
          </a:xfrm>
          <a:prstGeom prst="rect">
            <a:avLst/>
          </a:prstGeom>
        </p:spPr>
      </p:pic>
      <p:pic>
        <p:nvPicPr>
          <p:cNvPr id="8" name="Image 7">
            <a:extLst>
              <a:ext uri="{FF2B5EF4-FFF2-40B4-BE49-F238E27FC236}">
                <a16:creationId xmlns:a16="http://schemas.microsoft.com/office/drawing/2014/main" id="{DF48A906-FF91-6A90-4121-067CAB796358}"/>
              </a:ext>
            </a:extLst>
          </p:cNvPr>
          <p:cNvPicPr>
            <a:picLocks noChangeAspect="1"/>
          </p:cNvPicPr>
          <p:nvPr/>
        </p:nvPicPr>
        <p:blipFill>
          <a:blip r:embed="rId4"/>
          <a:stretch>
            <a:fillRect/>
          </a:stretch>
        </p:blipFill>
        <p:spPr>
          <a:xfrm>
            <a:off x="0" y="6468051"/>
            <a:ext cx="10509358" cy="389949"/>
          </a:xfrm>
          <a:prstGeom prst="rect">
            <a:avLst/>
          </a:prstGeom>
        </p:spPr>
      </p:pic>
      <p:sp>
        <p:nvSpPr>
          <p:cNvPr id="2" name="Espace réservé du numéro de diapositive 1">
            <a:extLst>
              <a:ext uri="{FF2B5EF4-FFF2-40B4-BE49-F238E27FC236}">
                <a16:creationId xmlns:a16="http://schemas.microsoft.com/office/drawing/2014/main" id="{DAED5B4A-F77A-561A-58AF-1F4E936775D6}"/>
              </a:ext>
            </a:extLst>
          </p:cNvPr>
          <p:cNvSpPr>
            <a:spLocks noGrp="1"/>
          </p:cNvSpPr>
          <p:nvPr>
            <p:ph type="sldNum" sz="quarter" idx="12"/>
          </p:nvPr>
        </p:nvSpPr>
        <p:spPr>
          <a:xfrm>
            <a:off x="9448800" y="6482452"/>
            <a:ext cx="2743200" cy="365125"/>
          </a:xfrm>
        </p:spPr>
        <p:txBody>
          <a:bodyPr/>
          <a:lstStyle/>
          <a:p>
            <a:fld id="{E7A5252D-C49C-4006-A947-0F6A3FC24448}" type="slidenum">
              <a:rPr lang="fr-CH" sz="2000" smtClean="0">
                <a:solidFill>
                  <a:schemeClr val="bg1"/>
                </a:solidFill>
              </a:rPr>
              <a:t>20</a:t>
            </a:fld>
            <a:endParaRPr lang="fr-CH" sz="2000" dirty="0">
              <a:solidFill>
                <a:schemeClr val="bg1"/>
              </a:solidFill>
            </a:endParaRPr>
          </a:p>
        </p:txBody>
      </p:sp>
      <p:sp>
        <p:nvSpPr>
          <p:cNvPr id="4" name="ZoneTexte 3">
            <a:extLst>
              <a:ext uri="{FF2B5EF4-FFF2-40B4-BE49-F238E27FC236}">
                <a16:creationId xmlns:a16="http://schemas.microsoft.com/office/drawing/2014/main" id="{5F85740D-9440-4E55-3ABC-79FC50A6B150}"/>
              </a:ext>
            </a:extLst>
          </p:cNvPr>
          <p:cNvSpPr txBox="1"/>
          <p:nvPr/>
        </p:nvSpPr>
        <p:spPr>
          <a:xfrm>
            <a:off x="0" y="6488668"/>
            <a:ext cx="2375647" cy="400110"/>
          </a:xfrm>
          <a:prstGeom prst="rect">
            <a:avLst/>
          </a:prstGeom>
          <a:noFill/>
        </p:spPr>
        <p:txBody>
          <a:bodyPr wrap="square">
            <a:spAutoFit/>
          </a:bodyPr>
          <a:lstStyle/>
          <a:p>
            <a:r>
              <a:rPr lang="fr-CH" sz="2000" dirty="0">
                <a:solidFill>
                  <a:schemeClr val="bg1"/>
                </a:solidFill>
              </a:rPr>
              <a:t>Comptes 2025 </a:t>
            </a:r>
          </a:p>
        </p:txBody>
      </p:sp>
      <p:sp>
        <p:nvSpPr>
          <p:cNvPr id="9" name="ZoneTexte 8">
            <a:extLst>
              <a:ext uri="{FF2B5EF4-FFF2-40B4-BE49-F238E27FC236}">
                <a16:creationId xmlns:a16="http://schemas.microsoft.com/office/drawing/2014/main" id="{EF6328B7-15D9-A9E3-0F73-D67F2ECB8C86}"/>
              </a:ext>
            </a:extLst>
          </p:cNvPr>
          <p:cNvSpPr txBox="1"/>
          <p:nvPr/>
        </p:nvSpPr>
        <p:spPr>
          <a:xfrm>
            <a:off x="4059866" y="6497740"/>
            <a:ext cx="6127376" cy="400110"/>
          </a:xfrm>
          <a:prstGeom prst="rect">
            <a:avLst/>
          </a:prstGeom>
          <a:noFill/>
        </p:spPr>
        <p:txBody>
          <a:bodyPr wrap="square">
            <a:spAutoFit/>
          </a:bodyPr>
          <a:lstStyle/>
          <a:p>
            <a:r>
              <a:rPr lang="fr-CH" sz="2000" dirty="0">
                <a:solidFill>
                  <a:schemeClr val="bg1"/>
                </a:solidFill>
              </a:rPr>
              <a:t>Assemblée communale 11 juin 2026</a:t>
            </a:r>
          </a:p>
        </p:txBody>
      </p:sp>
      <p:pic>
        <p:nvPicPr>
          <p:cNvPr id="14" name="Espace réservé du contenu 13">
            <a:extLst>
              <a:ext uri="{FF2B5EF4-FFF2-40B4-BE49-F238E27FC236}">
                <a16:creationId xmlns:a16="http://schemas.microsoft.com/office/drawing/2014/main" id="{FA649AB9-D99A-55E6-01CF-E04B62921F63}"/>
              </a:ext>
            </a:extLst>
          </p:cNvPr>
          <p:cNvPicPr>
            <a:picLocks noGrp="1" noChangeAspect="1"/>
          </p:cNvPicPr>
          <p:nvPr>
            <p:ph idx="1"/>
          </p:nvPr>
        </p:nvPicPr>
        <p:blipFill>
          <a:blip r:embed="rId5"/>
          <a:stretch>
            <a:fillRect/>
          </a:stretch>
        </p:blipFill>
        <p:spPr>
          <a:xfrm>
            <a:off x="1362075" y="1557338"/>
            <a:ext cx="9134916" cy="4776787"/>
          </a:xfrm>
          <a:prstGeom prst="rect">
            <a:avLst/>
          </a:prstGeom>
        </p:spPr>
      </p:pic>
    </p:spTree>
    <p:extLst>
      <p:ext uri="{BB962C8B-B14F-4D97-AF65-F5344CB8AC3E}">
        <p14:creationId xmlns:p14="http://schemas.microsoft.com/office/powerpoint/2010/main" val="398666194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50EDCF-0AB7-467C-7AED-0201135BDA58}"/>
              </a:ext>
            </a:extLst>
          </p:cNvPr>
          <p:cNvSpPr>
            <a:spLocks noGrp="1"/>
          </p:cNvSpPr>
          <p:nvPr>
            <p:ph type="title"/>
          </p:nvPr>
        </p:nvSpPr>
        <p:spPr>
          <a:xfrm>
            <a:off x="838200" y="172385"/>
            <a:ext cx="8323729" cy="665816"/>
          </a:xfrm>
        </p:spPr>
        <p:txBody>
          <a:bodyPr>
            <a:normAutofit fontScale="90000"/>
          </a:bodyPr>
          <a:lstStyle/>
          <a:p>
            <a:br>
              <a:rPr lang="fr-CH" b="1" dirty="0">
                <a:latin typeface="Helvetica" pitchFamily="2" charset="0"/>
                <a:cs typeface="Helvetica" panose="020B0604020202020204" pitchFamily="34" charset="0"/>
              </a:rPr>
            </a:br>
            <a:r>
              <a:rPr lang="fr-CH" b="1" dirty="0">
                <a:latin typeface="Helvetica" pitchFamily="2" charset="0"/>
                <a:cs typeface="Helvetica" panose="020B0604020202020204" pitchFamily="34" charset="0"/>
              </a:rPr>
              <a:t>3</a:t>
            </a:r>
            <a:r>
              <a:rPr lang="fr-CH" b="1" dirty="0">
                <a:latin typeface="Helvetica" pitchFamily="2" charset="0"/>
              </a:rPr>
              <a:t>. </a:t>
            </a:r>
            <a:r>
              <a:rPr lang="fr-CH" b="1" dirty="0">
                <a:latin typeface="+mn-lt"/>
              </a:rPr>
              <a:t>Compte d’investissements</a:t>
            </a:r>
            <a:br>
              <a:rPr lang="fr-CH" b="1" dirty="0"/>
            </a:br>
            <a:endParaRPr lang="fr-CH" dirty="0"/>
          </a:p>
        </p:txBody>
      </p:sp>
      <p:sp>
        <p:nvSpPr>
          <p:cNvPr id="3" name="Espace réservé du contenu 2">
            <a:extLst>
              <a:ext uri="{FF2B5EF4-FFF2-40B4-BE49-F238E27FC236}">
                <a16:creationId xmlns:a16="http://schemas.microsoft.com/office/drawing/2014/main" id="{FD3885E6-C4DA-A867-2074-63443AF40A84}"/>
              </a:ext>
            </a:extLst>
          </p:cNvPr>
          <p:cNvSpPr>
            <a:spLocks noGrp="1"/>
          </p:cNvSpPr>
          <p:nvPr>
            <p:ph idx="1"/>
          </p:nvPr>
        </p:nvSpPr>
        <p:spPr>
          <a:xfrm>
            <a:off x="782108" y="838202"/>
            <a:ext cx="10515600" cy="5499846"/>
          </a:xfrm>
        </p:spPr>
        <p:txBody>
          <a:bodyPr>
            <a:normAutofit fontScale="92500"/>
          </a:bodyPr>
          <a:lstStyle/>
          <a:p>
            <a:pPr>
              <a:buFont typeface="Wingdings" panose="05000000000000000000" pitchFamily="2" charset="2"/>
              <a:buChar char="v"/>
            </a:pPr>
            <a:r>
              <a:rPr lang="fr-CH" sz="2200" b="1" dirty="0"/>
              <a:t> </a:t>
            </a:r>
            <a:r>
              <a:rPr lang="fr-CH" sz="2200" b="1" dirty="0">
                <a:highlight>
                  <a:srgbClr val="EDCD00"/>
                </a:highlight>
              </a:rPr>
              <a:t>Projets </a:t>
            </a:r>
            <a:r>
              <a:rPr lang="fr-CH" sz="2200" b="1" u="sng" dirty="0">
                <a:highlight>
                  <a:srgbClr val="EDCD00"/>
                </a:highlight>
              </a:rPr>
              <a:t>partiellement réalisés</a:t>
            </a:r>
            <a:r>
              <a:rPr lang="fr-CH" sz="2200" b="1" dirty="0">
                <a:highlight>
                  <a:srgbClr val="EDCD00"/>
                </a:highlight>
              </a:rPr>
              <a:t> en 2025 : </a:t>
            </a:r>
          </a:p>
          <a:p>
            <a:pPr lvl="0" algn="just">
              <a:buFont typeface="Wingdings" panose="05000000000000000000" pitchFamily="2" charset="2"/>
              <a:buChar char="§"/>
            </a:pPr>
            <a:r>
              <a:rPr lang="fr-CH" sz="2200" dirty="0"/>
              <a:t>Aménagement </a:t>
            </a:r>
            <a:r>
              <a:rPr lang="fr-CH" sz="2200" dirty="0" err="1"/>
              <a:t>Clôtre</a:t>
            </a:r>
            <a:r>
              <a:rPr lang="fr-CH" sz="2200" dirty="0"/>
              <a:t>/Combatte/23-Juin tous comptes confondus CHF 344’121.30 en 2025.La subvention ECA qui avait mise en 2024 a été ventilée différemment, uniquement dans le compte 7100 car elle ne concerne que les conduites d’eau potable (CHF 19’992.20).</a:t>
            </a:r>
          </a:p>
          <a:p>
            <a:pPr lvl="0">
              <a:buFont typeface="Wingdings" panose="05000000000000000000" pitchFamily="2" charset="2"/>
              <a:buChar char="§"/>
            </a:pPr>
            <a:r>
              <a:rPr lang="fr-CH" sz="2200" dirty="0"/>
              <a:t>Révision du PAL : CHF 21’214.15 réalisés en 2025 </a:t>
            </a:r>
          </a:p>
          <a:p>
            <a:pPr lvl="0">
              <a:buFont typeface="Wingdings" panose="05000000000000000000" pitchFamily="2" charset="2"/>
              <a:buChar char="§"/>
            </a:pPr>
            <a:r>
              <a:rPr lang="fr-CH" sz="2200" b="1" dirty="0">
                <a:highlight>
                  <a:srgbClr val="EDCD00"/>
                </a:highlight>
              </a:rPr>
              <a:t>Projets </a:t>
            </a:r>
            <a:r>
              <a:rPr lang="fr-CH" sz="2200" b="1" u="sng" dirty="0">
                <a:highlight>
                  <a:srgbClr val="EDCD00"/>
                </a:highlight>
              </a:rPr>
              <a:t>terminés</a:t>
            </a:r>
            <a:r>
              <a:rPr lang="fr-CH" sz="2200" b="1" dirty="0">
                <a:highlight>
                  <a:srgbClr val="EDCD00"/>
                </a:highlight>
              </a:rPr>
              <a:t> en 2025 : </a:t>
            </a:r>
          </a:p>
          <a:p>
            <a:pPr lvl="0" algn="just">
              <a:buFont typeface="Wingdings" panose="05000000000000000000" pitchFamily="2" charset="2"/>
              <a:buChar char="§"/>
            </a:pPr>
            <a:r>
              <a:rPr lang="fr-CH" sz="2200" dirty="0"/>
              <a:t>Aménagement de la Grange : solde travaux CHF 122’327.10 – subvention ECA 37’600.-  et recette extraordinaires CHF 1’988.90. Coût total des travaux CHF 1’705’938.92 – expliqué lors de l’assemblée du 24.06.2025. </a:t>
            </a:r>
          </a:p>
          <a:p>
            <a:pPr lvl="0" algn="just">
              <a:buFont typeface="Wingdings" panose="05000000000000000000" pitchFamily="2" charset="2"/>
              <a:buChar char="§"/>
            </a:pPr>
            <a:r>
              <a:rPr lang="fr-CH" sz="2200" dirty="0"/>
              <a:t>Aménagement intérieur de la Grange : solde travaux CHF 20’107.30. Coût total des travaux CHF 65’001.90.</a:t>
            </a:r>
          </a:p>
          <a:p>
            <a:pPr lvl="0" algn="just">
              <a:buFont typeface="Wingdings" panose="05000000000000000000" pitchFamily="2" charset="2"/>
              <a:buChar char="§"/>
            </a:pPr>
            <a:r>
              <a:rPr lang="fr-CH" sz="2200" dirty="0"/>
              <a:t>Bassin de rétention Pierre-Pelée : solde travaux CHF 14’613.30. Coût total des travaux CHF 85’826.05.</a:t>
            </a:r>
          </a:p>
          <a:p>
            <a:pPr lvl="0" algn="just">
              <a:buFont typeface="Wingdings" panose="05000000000000000000" pitchFamily="2" charset="2"/>
              <a:buChar char="§"/>
            </a:pPr>
            <a:r>
              <a:rPr lang="fr-CH" sz="2200" dirty="0"/>
              <a:t>Il ne s’agit pas d’un projet d’investissement mais de la parcelle N°4 Champs de la Croix qui a été réévaluée et déplacée du patrimoine financier au patrimoine administratif car il s’agit d’une route (CHF 21’380.-).</a:t>
            </a:r>
          </a:p>
          <a:p>
            <a:endParaRPr lang="fr-CH" dirty="0"/>
          </a:p>
        </p:txBody>
      </p:sp>
      <p:pic>
        <p:nvPicPr>
          <p:cNvPr id="4" name="Image 3">
            <a:extLst>
              <a:ext uri="{FF2B5EF4-FFF2-40B4-BE49-F238E27FC236}">
                <a16:creationId xmlns:a16="http://schemas.microsoft.com/office/drawing/2014/main" id="{9A4D0205-B1CF-B615-B0F1-CD2A67F09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409" y="93117"/>
            <a:ext cx="1568598" cy="745084"/>
          </a:xfrm>
          <a:prstGeom prst="rect">
            <a:avLst/>
          </a:prstGeom>
        </p:spPr>
      </p:pic>
      <p:pic>
        <p:nvPicPr>
          <p:cNvPr id="5" name="Image 4">
            <a:extLst>
              <a:ext uri="{FF2B5EF4-FFF2-40B4-BE49-F238E27FC236}">
                <a16:creationId xmlns:a16="http://schemas.microsoft.com/office/drawing/2014/main" id="{DCAAB543-DB24-0915-9027-0A932864C5D5}"/>
              </a:ext>
            </a:extLst>
          </p:cNvPr>
          <p:cNvPicPr>
            <a:picLocks noChangeAspect="1"/>
          </p:cNvPicPr>
          <p:nvPr/>
        </p:nvPicPr>
        <p:blipFill>
          <a:blip r:embed="rId3"/>
          <a:stretch>
            <a:fillRect/>
          </a:stretch>
        </p:blipFill>
        <p:spPr>
          <a:xfrm>
            <a:off x="0" y="6467822"/>
            <a:ext cx="10516511" cy="390178"/>
          </a:xfrm>
          <a:prstGeom prst="rect">
            <a:avLst/>
          </a:prstGeom>
        </p:spPr>
      </p:pic>
      <p:pic>
        <p:nvPicPr>
          <p:cNvPr id="6" name="Image 5">
            <a:extLst>
              <a:ext uri="{FF2B5EF4-FFF2-40B4-BE49-F238E27FC236}">
                <a16:creationId xmlns:a16="http://schemas.microsoft.com/office/drawing/2014/main" id="{6D29FB9B-8980-9209-8675-FCE6ABB0E6E1}"/>
              </a:ext>
            </a:extLst>
          </p:cNvPr>
          <p:cNvPicPr>
            <a:picLocks noChangeAspect="1"/>
          </p:cNvPicPr>
          <p:nvPr/>
        </p:nvPicPr>
        <p:blipFill>
          <a:blip r:embed="rId4"/>
          <a:stretch>
            <a:fillRect/>
          </a:stretch>
        </p:blipFill>
        <p:spPr>
          <a:xfrm>
            <a:off x="10509358" y="6484124"/>
            <a:ext cx="1682642" cy="390178"/>
          </a:xfrm>
          <a:prstGeom prst="rect">
            <a:avLst/>
          </a:prstGeom>
        </p:spPr>
      </p:pic>
      <p:sp>
        <p:nvSpPr>
          <p:cNvPr id="10" name="ZoneTexte 9">
            <a:extLst>
              <a:ext uri="{FF2B5EF4-FFF2-40B4-BE49-F238E27FC236}">
                <a16:creationId xmlns:a16="http://schemas.microsoft.com/office/drawing/2014/main" id="{A9105293-AAC0-E2CD-9A2D-4F62BA418B30}"/>
              </a:ext>
            </a:extLst>
          </p:cNvPr>
          <p:cNvSpPr txBox="1"/>
          <p:nvPr/>
        </p:nvSpPr>
        <p:spPr>
          <a:xfrm>
            <a:off x="7153" y="6467822"/>
            <a:ext cx="1838246" cy="400110"/>
          </a:xfrm>
          <a:prstGeom prst="rect">
            <a:avLst/>
          </a:prstGeom>
          <a:noFill/>
        </p:spPr>
        <p:txBody>
          <a:bodyPr wrap="square">
            <a:spAutoFit/>
          </a:bodyPr>
          <a:lstStyle/>
          <a:p>
            <a:r>
              <a:rPr lang="fr-CH" sz="2000" dirty="0">
                <a:solidFill>
                  <a:schemeClr val="bg1"/>
                </a:solidFill>
              </a:rPr>
              <a:t>Comptes 2025</a:t>
            </a:r>
          </a:p>
        </p:txBody>
      </p:sp>
      <p:sp>
        <p:nvSpPr>
          <p:cNvPr id="12" name="ZoneTexte 11">
            <a:extLst>
              <a:ext uri="{FF2B5EF4-FFF2-40B4-BE49-F238E27FC236}">
                <a16:creationId xmlns:a16="http://schemas.microsoft.com/office/drawing/2014/main" id="{C6A5E3E2-2370-C40C-7BC3-01B2515665DF}"/>
              </a:ext>
            </a:extLst>
          </p:cNvPr>
          <p:cNvSpPr txBox="1"/>
          <p:nvPr/>
        </p:nvSpPr>
        <p:spPr>
          <a:xfrm>
            <a:off x="2713646" y="6474192"/>
            <a:ext cx="6127376" cy="400110"/>
          </a:xfrm>
          <a:prstGeom prst="rect">
            <a:avLst/>
          </a:prstGeom>
          <a:noFill/>
        </p:spPr>
        <p:txBody>
          <a:bodyPr wrap="square">
            <a:spAutoFit/>
          </a:bodyPr>
          <a:lstStyle/>
          <a:p>
            <a:pPr algn="ctr"/>
            <a:r>
              <a:rPr lang="fr-CH" sz="2000" dirty="0">
                <a:solidFill>
                  <a:schemeClr val="bg1"/>
                </a:solidFill>
                <a:latin typeface="Helvetica" pitchFamily="2" charset="0"/>
              </a:rPr>
              <a:t>Assemblée communale 11  juin 2026  </a:t>
            </a:r>
          </a:p>
        </p:txBody>
      </p:sp>
      <p:sp>
        <p:nvSpPr>
          <p:cNvPr id="7" name="Espace réservé du numéro de diapositive 6">
            <a:extLst>
              <a:ext uri="{FF2B5EF4-FFF2-40B4-BE49-F238E27FC236}">
                <a16:creationId xmlns:a16="http://schemas.microsoft.com/office/drawing/2014/main" id="{1AA36319-81D8-DE36-F267-3B375278100B}"/>
              </a:ext>
            </a:extLst>
          </p:cNvPr>
          <p:cNvSpPr>
            <a:spLocks noGrp="1"/>
          </p:cNvSpPr>
          <p:nvPr>
            <p:ph type="sldNum" sz="quarter" idx="12"/>
          </p:nvPr>
        </p:nvSpPr>
        <p:spPr>
          <a:xfrm>
            <a:off x="9441647" y="6503536"/>
            <a:ext cx="2743200" cy="365125"/>
          </a:xfrm>
        </p:spPr>
        <p:txBody>
          <a:bodyPr/>
          <a:lstStyle/>
          <a:p>
            <a:fld id="{E7A5252D-C49C-4006-A947-0F6A3FC24448}" type="slidenum">
              <a:rPr lang="fr-CH" sz="2000" smtClean="0">
                <a:solidFill>
                  <a:schemeClr val="bg1"/>
                </a:solidFill>
              </a:rPr>
              <a:t>21</a:t>
            </a:fld>
            <a:endParaRPr lang="fr-CH" sz="2000" dirty="0">
              <a:solidFill>
                <a:schemeClr val="bg1"/>
              </a:solidFill>
            </a:endParaRPr>
          </a:p>
        </p:txBody>
      </p:sp>
    </p:spTree>
    <p:extLst>
      <p:ext uri="{BB962C8B-B14F-4D97-AF65-F5344CB8AC3E}">
        <p14:creationId xmlns:p14="http://schemas.microsoft.com/office/powerpoint/2010/main" val="147871734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1C371CCB-149E-87D9-A524-F70499007374}"/>
              </a:ext>
            </a:extLst>
          </p:cNvPr>
          <p:cNvSpPr>
            <a:spLocks noGrp="1"/>
          </p:cNvSpPr>
          <p:nvPr>
            <p:ph type="ctrTitle"/>
          </p:nvPr>
        </p:nvSpPr>
        <p:spPr>
          <a:xfrm>
            <a:off x="1040356" y="508077"/>
            <a:ext cx="7171765" cy="898814"/>
          </a:xfrm>
        </p:spPr>
        <p:txBody>
          <a:bodyPr>
            <a:normAutofit/>
          </a:bodyPr>
          <a:lstStyle/>
          <a:p>
            <a:pPr algn="l"/>
            <a:r>
              <a:rPr lang="fr-CH" sz="4000" b="1" dirty="0">
                <a:latin typeface="+mn-lt"/>
              </a:rPr>
              <a:t>Compte d’investissements </a:t>
            </a:r>
          </a:p>
        </p:txBody>
      </p:sp>
      <p:sp>
        <p:nvSpPr>
          <p:cNvPr id="20" name="Sous-titre 19">
            <a:extLst>
              <a:ext uri="{FF2B5EF4-FFF2-40B4-BE49-F238E27FC236}">
                <a16:creationId xmlns:a16="http://schemas.microsoft.com/office/drawing/2014/main" id="{E194B097-D643-24F0-4C0D-FEC898D6CF05}"/>
              </a:ext>
            </a:extLst>
          </p:cNvPr>
          <p:cNvSpPr>
            <a:spLocks noGrp="1"/>
          </p:cNvSpPr>
          <p:nvPr>
            <p:ph type="subTitle" idx="1"/>
          </p:nvPr>
        </p:nvSpPr>
        <p:spPr>
          <a:xfrm>
            <a:off x="699223" y="1631575"/>
            <a:ext cx="10797451" cy="1267329"/>
          </a:xfrm>
        </p:spPr>
        <p:txBody>
          <a:bodyPr/>
          <a:lstStyle/>
          <a:p>
            <a:pPr marL="342900" indent="-342900" algn="l">
              <a:buFont typeface="Wingdings" panose="05000000000000000000" pitchFamily="2" charset="2"/>
              <a:buChar char="v"/>
            </a:pPr>
            <a:r>
              <a:rPr lang="fr-CH" b="1" dirty="0"/>
              <a:t>Total des dépenses et recettes d’investissements 		                 page 5</a:t>
            </a:r>
          </a:p>
          <a:p>
            <a:pPr marL="342900" indent="-342900" algn="l">
              <a:buFont typeface="Wingdings" panose="05000000000000000000" pitchFamily="2" charset="2"/>
              <a:buChar char="§"/>
            </a:pPr>
            <a:r>
              <a:rPr lang="fr-CH" b="1" dirty="0"/>
              <a:t>Aucun dépassement budgétaire à voter </a:t>
            </a:r>
          </a:p>
          <a:p>
            <a:pPr algn="l"/>
            <a:endParaRPr lang="fr-CH" b="1" dirty="0"/>
          </a:p>
        </p:txBody>
      </p:sp>
      <p:pic>
        <p:nvPicPr>
          <p:cNvPr id="7" name="Espace réservé du contenu 6">
            <a:extLst>
              <a:ext uri="{FF2B5EF4-FFF2-40B4-BE49-F238E27FC236}">
                <a16:creationId xmlns:a16="http://schemas.microsoft.com/office/drawing/2014/main" id="{5E473AA2-54F6-CB12-E2D6-98221C76634F}"/>
              </a:ext>
            </a:extLst>
          </p:cNvPr>
          <p:cNvPicPr>
            <a:picLocks noGrp="1" noChangeAspect="1"/>
          </p:cNvPicPr>
          <p:nvPr>
            <p:ph idx="4294967295"/>
          </p:nvPr>
        </p:nvPicPr>
        <p:blipFill>
          <a:blip r:embed="rId2"/>
          <a:stretch>
            <a:fillRect/>
          </a:stretch>
        </p:blipFill>
        <p:spPr>
          <a:xfrm>
            <a:off x="0" y="3751263"/>
            <a:ext cx="1889125" cy="500062"/>
          </a:xfrm>
          <a:prstGeom prst="rect">
            <a:avLst/>
          </a:prstGeom>
        </p:spPr>
      </p:pic>
      <p:pic>
        <p:nvPicPr>
          <p:cNvPr id="4" name="Image 3">
            <a:extLst>
              <a:ext uri="{FF2B5EF4-FFF2-40B4-BE49-F238E27FC236}">
                <a16:creationId xmlns:a16="http://schemas.microsoft.com/office/drawing/2014/main" id="{06739F56-FD89-1949-2D5B-42FAACE15092}"/>
              </a:ext>
            </a:extLst>
          </p:cNvPr>
          <p:cNvPicPr>
            <a:picLocks noChangeAspect="1"/>
          </p:cNvPicPr>
          <p:nvPr/>
        </p:nvPicPr>
        <p:blipFill>
          <a:blip r:embed="rId3"/>
          <a:stretch>
            <a:fillRect/>
          </a:stretch>
        </p:blipFill>
        <p:spPr>
          <a:xfrm>
            <a:off x="10503161" y="82632"/>
            <a:ext cx="1566808" cy="749873"/>
          </a:xfrm>
          <a:prstGeom prst="rect">
            <a:avLst/>
          </a:prstGeom>
        </p:spPr>
      </p:pic>
      <p:pic>
        <p:nvPicPr>
          <p:cNvPr id="6" name="Image 5">
            <a:extLst>
              <a:ext uri="{FF2B5EF4-FFF2-40B4-BE49-F238E27FC236}">
                <a16:creationId xmlns:a16="http://schemas.microsoft.com/office/drawing/2014/main" id="{85824734-64C5-102C-C4EF-DF79AFEA09B7}"/>
              </a:ext>
            </a:extLst>
          </p:cNvPr>
          <p:cNvPicPr>
            <a:picLocks noChangeAspect="1"/>
          </p:cNvPicPr>
          <p:nvPr/>
        </p:nvPicPr>
        <p:blipFill>
          <a:blip r:embed="rId4"/>
          <a:stretch>
            <a:fillRect/>
          </a:stretch>
        </p:blipFill>
        <p:spPr>
          <a:xfrm>
            <a:off x="10503161" y="6497740"/>
            <a:ext cx="1682642" cy="390178"/>
          </a:xfrm>
          <a:prstGeom prst="rect">
            <a:avLst/>
          </a:prstGeom>
        </p:spPr>
      </p:pic>
      <p:sp>
        <p:nvSpPr>
          <p:cNvPr id="25" name="Espace réservé du numéro de diapositive 24">
            <a:extLst>
              <a:ext uri="{FF2B5EF4-FFF2-40B4-BE49-F238E27FC236}">
                <a16:creationId xmlns:a16="http://schemas.microsoft.com/office/drawing/2014/main" id="{A2BC726F-7E3C-5F10-ADD8-D8076CA42BAB}"/>
              </a:ext>
            </a:extLst>
          </p:cNvPr>
          <p:cNvSpPr>
            <a:spLocks noGrp="1"/>
          </p:cNvSpPr>
          <p:nvPr>
            <p:ph type="sldNum" sz="quarter" idx="12"/>
          </p:nvPr>
        </p:nvSpPr>
        <p:spPr>
          <a:xfrm>
            <a:off x="9455953" y="6480348"/>
            <a:ext cx="2743200" cy="365125"/>
          </a:xfrm>
        </p:spPr>
        <p:txBody>
          <a:bodyPr/>
          <a:lstStyle/>
          <a:p>
            <a:fld id="{E7A5252D-C49C-4006-A947-0F6A3FC24448}" type="slidenum">
              <a:rPr lang="fr-CH" sz="2000" smtClean="0">
                <a:solidFill>
                  <a:schemeClr val="bg1"/>
                </a:solidFill>
              </a:rPr>
              <a:t>22</a:t>
            </a:fld>
            <a:endParaRPr lang="fr-CH" sz="2000" dirty="0">
              <a:solidFill>
                <a:schemeClr val="bg1"/>
              </a:solidFill>
            </a:endParaRPr>
          </a:p>
        </p:txBody>
      </p:sp>
      <p:pic>
        <p:nvPicPr>
          <p:cNvPr id="3" name="Image 2">
            <a:extLst>
              <a:ext uri="{FF2B5EF4-FFF2-40B4-BE49-F238E27FC236}">
                <a16:creationId xmlns:a16="http://schemas.microsoft.com/office/drawing/2014/main" id="{ABF2094E-2FD7-998C-ABB0-A208125C466C}"/>
              </a:ext>
            </a:extLst>
          </p:cNvPr>
          <p:cNvPicPr>
            <a:picLocks noChangeAspect="1"/>
          </p:cNvPicPr>
          <p:nvPr/>
        </p:nvPicPr>
        <p:blipFill>
          <a:blip r:embed="rId5"/>
          <a:stretch>
            <a:fillRect/>
          </a:stretch>
        </p:blipFill>
        <p:spPr>
          <a:xfrm>
            <a:off x="-3102" y="6492875"/>
            <a:ext cx="10516511" cy="390178"/>
          </a:xfrm>
          <a:prstGeom prst="rect">
            <a:avLst/>
          </a:prstGeom>
        </p:spPr>
      </p:pic>
      <p:sp>
        <p:nvSpPr>
          <p:cNvPr id="8" name="ZoneTexte 7">
            <a:extLst>
              <a:ext uri="{FF2B5EF4-FFF2-40B4-BE49-F238E27FC236}">
                <a16:creationId xmlns:a16="http://schemas.microsoft.com/office/drawing/2014/main" id="{4E99F0E2-4237-31F4-8C94-ADCEAC30C39E}"/>
              </a:ext>
            </a:extLst>
          </p:cNvPr>
          <p:cNvSpPr txBox="1"/>
          <p:nvPr/>
        </p:nvSpPr>
        <p:spPr>
          <a:xfrm>
            <a:off x="0" y="6488668"/>
            <a:ext cx="2375647" cy="400110"/>
          </a:xfrm>
          <a:prstGeom prst="rect">
            <a:avLst/>
          </a:prstGeom>
          <a:noFill/>
        </p:spPr>
        <p:txBody>
          <a:bodyPr wrap="square">
            <a:spAutoFit/>
          </a:bodyPr>
          <a:lstStyle/>
          <a:p>
            <a:r>
              <a:rPr lang="fr-CH" sz="2000" dirty="0">
                <a:solidFill>
                  <a:schemeClr val="bg1"/>
                </a:solidFill>
              </a:rPr>
              <a:t>Comptes 2025 </a:t>
            </a:r>
          </a:p>
        </p:txBody>
      </p:sp>
      <p:sp>
        <p:nvSpPr>
          <p:cNvPr id="9" name="ZoneTexte 8">
            <a:extLst>
              <a:ext uri="{FF2B5EF4-FFF2-40B4-BE49-F238E27FC236}">
                <a16:creationId xmlns:a16="http://schemas.microsoft.com/office/drawing/2014/main" id="{8C8A45F3-F223-9C2D-38F6-21B653414556}"/>
              </a:ext>
            </a:extLst>
          </p:cNvPr>
          <p:cNvSpPr txBox="1"/>
          <p:nvPr/>
        </p:nvSpPr>
        <p:spPr>
          <a:xfrm>
            <a:off x="4059866" y="6497740"/>
            <a:ext cx="6127376" cy="400110"/>
          </a:xfrm>
          <a:prstGeom prst="rect">
            <a:avLst/>
          </a:prstGeom>
          <a:noFill/>
        </p:spPr>
        <p:txBody>
          <a:bodyPr wrap="square">
            <a:spAutoFit/>
          </a:bodyPr>
          <a:lstStyle/>
          <a:p>
            <a:r>
              <a:rPr lang="fr-CH" sz="2000" dirty="0">
                <a:solidFill>
                  <a:schemeClr val="bg1"/>
                </a:solidFill>
              </a:rPr>
              <a:t>Assemblée communale 11 juin 2026</a:t>
            </a:r>
          </a:p>
        </p:txBody>
      </p:sp>
      <p:grpSp>
        <p:nvGrpSpPr>
          <p:cNvPr id="14" name="Groupe 13">
            <a:extLst>
              <a:ext uri="{FF2B5EF4-FFF2-40B4-BE49-F238E27FC236}">
                <a16:creationId xmlns:a16="http://schemas.microsoft.com/office/drawing/2014/main" id="{5FAA0816-C863-68EF-2B99-92472F3FCB8A}"/>
              </a:ext>
            </a:extLst>
          </p:cNvPr>
          <p:cNvGrpSpPr/>
          <p:nvPr/>
        </p:nvGrpSpPr>
        <p:grpSpPr>
          <a:xfrm>
            <a:off x="647700" y="3133684"/>
            <a:ext cx="10661508" cy="2828966"/>
            <a:chOff x="944562" y="3133684"/>
            <a:chExt cx="10364646" cy="2589549"/>
          </a:xfrm>
        </p:grpSpPr>
        <p:pic>
          <p:nvPicPr>
            <p:cNvPr id="11" name="Image 10">
              <a:extLst>
                <a:ext uri="{FF2B5EF4-FFF2-40B4-BE49-F238E27FC236}">
                  <a16:creationId xmlns:a16="http://schemas.microsoft.com/office/drawing/2014/main" id="{C2FA53DE-A091-669A-427B-74ECF12449C2}"/>
                </a:ext>
              </a:extLst>
            </p:cNvPr>
            <p:cNvPicPr>
              <a:picLocks noChangeAspect="1"/>
            </p:cNvPicPr>
            <p:nvPr/>
          </p:nvPicPr>
          <p:blipFill>
            <a:blip r:embed="rId6"/>
            <a:stretch>
              <a:fillRect/>
            </a:stretch>
          </p:blipFill>
          <p:spPr>
            <a:xfrm>
              <a:off x="994650" y="3133684"/>
              <a:ext cx="10202699" cy="590632"/>
            </a:xfrm>
            <a:prstGeom prst="rect">
              <a:avLst/>
            </a:prstGeom>
          </p:spPr>
        </p:pic>
        <p:pic>
          <p:nvPicPr>
            <p:cNvPr id="13" name="Image 12">
              <a:extLst>
                <a:ext uri="{FF2B5EF4-FFF2-40B4-BE49-F238E27FC236}">
                  <a16:creationId xmlns:a16="http://schemas.microsoft.com/office/drawing/2014/main" id="{1A67C58A-A40D-7085-4582-F66E3C33A65A}"/>
                </a:ext>
              </a:extLst>
            </p:cNvPr>
            <p:cNvPicPr>
              <a:picLocks noChangeAspect="1"/>
            </p:cNvPicPr>
            <p:nvPr/>
          </p:nvPicPr>
          <p:blipFill>
            <a:blip r:embed="rId7"/>
            <a:stretch>
              <a:fillRect/>
            </a:stretch>
          </p:blipFill>
          <p:spPr>
            <a:xfrm>
              <a:off x="944562" y="3656020"/>
              <a:ext cx="10364646" cy="2067213"/>
            </a:xfrm>
            <a:prstGeom prst="rect">
              <a:avLst/>
            </a:prstGeom>
          </p:spPr>
        </p:pic>
      </p:grpSp>
    </p:spTree>
    <p:extLst>
      <p:ext uri="{BB962C8B-B14F-4D97-AF65-F5344CB8AC3E}">
        <p14:creationId xmlns:p14="http://schemas.microsoft.com/office/powerpoint/2010/main" val="292973469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A50A7D-D4FD-E456-E90D-FB0697CB749A}"/>
              </a:ext>
            </a:extLst>
          </p:cNvPr>
          <p:cNvSpPr>
            <a:spLocks noGrp="1"/>
          </p:cNvSpPr>
          <p:nvPr>
            <p:ph type="title"/>
          </p:nvPr>
        </p:nvSpPr>
        <p:spPr>
          <a:xfrm>
            <a:off x="838200" y="93118"/>
            <a:ext cx="7758953" cy="576924"/>
          </a:xfrm>
        </p:spPr>
        <p:txBody>
          <a:bodyPr>
            <a:normAutofit fontScale="90000"/>
          </a:bodyPr>
          <a:lstStyle/>
          <a:p>
            <a:r>
              <a:rPr kumimoji="0" lang="fr-CH" sz="4000" b="1" i="0" u="none" strike="noStrike" kern="1200" cap="none" spc="0" normalizeH="0" baseline="0" noProof="0" dirty="0">
                <a:ln>
                  <a:noFill/>
                </a:ln>
                <a:solidFill>
                  <a:prstClr val="black"/>
                </a:solidFill>
                <a:effectLst/>
                <a:uLnTx/>
                <a:uFillTx/>
                <a:latin typeface="Calibri" panose="020F0502020204030204"/>
                <a:ea typeface="+mj-ea"/>
                <a:cs typeface="+mj-cs"/>
              </a:rPr>
              <a:t>4. Bilan </a:t>
            </a:r>
            <a:endParaRPr lang="fr-CH" dirty="0"/>
          </a:p>
        </p:txBody>
      </p:sp>
      <p:sp>
        <p:nvSpPr>
          <p:cNvPr id="3" name="Espace réservé du contenu 2">
            <a:extLst>
              <a:ext uri="{FF2B5EF4-FFF2-40B4-BE49-F238E27FC236}">
                <a16:creationId xmlns:a16="http://schemas.microsoft.com/office/drawing/2014/main" id="{C52D3058-784D-79AD-96A0-59F3EDEBB5B1}"/>
              </a:ext>
            </a:extLst>
          </p:cNvPr>
          <p:cNvSpPr>
            <a:spLocks noGrp="1"/>
          </p:cNvSpPr>
          <p:nvPr>
            <p:ph idx="1"/>
          </p:nvPr>
        </p:nvSpPr>
        <p:spPr>
          <a:xfrm>
            <a:off x="782108" y="688358"/>
            <a:ext cx="10515600" cy="5799455"/>
          </a:xfrm>
        </p:spPr>
        <p:txBody>
          <a:bodyPr>
            <a:normAutofit/>
          </a:bodyPr>
          <a:lstStyle/>
          <a:p>
            <a:pPr algn="just">
              <a:buFont typeface="Wingdings" panose="05000000000000000000" pitchFamily="2" charset="2"/>
              <a:buChar char="v"/>
            </a:pPr>
            <a:r>
              <a:rPr lang="fr-CH" sz="2000" b="1" dirty="0"/>
              <a:t>Actif 		</a:t>
            </a:r>
          </a:p>
          <a:p>
            <a:pPr algn="just">
              <a:buFont typeface="Wingdings" panose="05000000000000000000" pitchFamily="2" charset="2"/>
              <a:buChar char="Ø"/>
            </a:pPr>
            <a:r>
              <a:rPr lang="fr-CH" sz="2000" b="1" dirty="0"/>
              <a:t>Patrimoine financier 							               </a:t>
            </a:r>
            <a:r>
              <a:rPr lang="fr-CH" sz="1800" b="1" dirty="0"/>
              <a:t>page 1 et 2 </a:t>
            </a:r>
          </a:p>
          <a:p>
            <a:pPr algn="just">
              <a:buFont typeface="Wingdings" panose="05000000000000000000" pitchFamily="2" charset="2"/>
              <a:buChar char="§"/>
            </a:pPr>
            <a:r>
              <a:rPr lang="fr-CH" sz="1800" b="1" dirty="0"/>
              <a:t>1010</a:t>
            </a:r>
            <a:r>
              <a:rPr lang="fr-CH" sz="1800" dirty="0"/>
              <a:t> Les débiteurs sont en baisse par rapport à 2024 d’environ CHF 30’000.-</a:t>
            </a:r>
          </a:p>
          <a:p>
            <a:pPr algn="just">
              <a:buFont typeface="Wingdings" panose="05000000000000000000" pitchFamily="2" charset="2"/>
              <a:buChar char="§"/>
            </a:pPr>
            <a:endParaRPr lang="fr-CH" sz="1800" dirty="0"/>
          </a:p>
          <a:p>
            <a:pPr algn="just">
              <a:buFont typeface="Wingdings" panose="05000000000000000000" pitchFamily="2" charset="2"/>
              <a:buChar char="§"/>
            </a:pPr>
            <a:endParaRPr lang="fr-CH" sz="1800" dirty="0"/>
          </a:p>
          <a:p>
            <a:pPr marL="0" indent="0" algn="just">
              <a:buNone/>
            </a:pPr>
            <a:endParaRPr lang="fr-CH" sz="1800" dirty="0"/>
          </a:p>
          <a:p>
            <a:pPr algn="just">
              <a:buFont typeface="Wingdings" panose="05000000000000000000" pitchFamily="2" charset="2"/>
              <a:buChar char="§"/>
            </a:pPr>
            <a:r>
              <a:rPr lang="fr-CH" sz="1800" b="1" dirty="0"/>
              <a:t>1012</a:t>
            </a:r>
            <a:r>
              <a:rPr lang="fr-CH" sz="1800" dirty="0"/>
              <a:t>   Les créances fiscales ont également diminué de CHF 100’000.-  par rapport à 2024.                                </a:t>
            </a:r>
            <a:endParaRPr lang="fr-CH" sz="1800" b="1" dirty="0">
              <a:solidFill>
                <a:srgbClr val="FF0000"/>
              </a:solidFill>
            </a:endParaRPr>
          </a:p>
          <a:p>
            <a:pPr algn="just">
              <a:buFont typeface="Wingdings" panose="05000000000000000000" pitchFamily="2" charset="2"/>
              <a:buChar char="§"/>
            </a:pPr>
            <a:endParaRPr lang="fr-CH" sz="1800" dirty="0"/>
          </a:p>
          <a:p>
            <a:pPr algn="just">
              <a:buFont typeface="Wingdings" panose="05000000000000000000" pitchFamily="2" charset="2"/>
              <a:buChar char="§"/>
            </a:pPr>
            <a:r>
              <a:rPr lang="fr-CH" sz="1800" dirty="0"/>
              <a:t>Réévaluation patrimoine financier 						                       </a:t>
            </a:r>
            <a:endParaRPr lang="fr-CH" sz="1800" b="1" dirty="0"/>
          </a:p>
          <a:p>
            <a:pPr lvl="1" algn="just">
              <a:buFontTx/>
              <a:buChar char="-"/>
            </a:pPr>
            <a:r>
              <a:rPr lang="fr-CH" sz="1400" dirty="0"/>
              <a:t>10800.00 Champs de la Croix déplacé dans patrimoine administratif (CHF 21’380.-)</a:t>
            </a:r>
          </a:p>
          <a:p>
            <a:pPr lvl="1" algn="just">
              <a:buFontTx/>
              <a:buChar char="-"/>
            </a:pPr>
            <a:r>
              <a:rPr lang="fr-CH" sz="1400" dirty="0"/>
              <a:t>10800.01/02 Lotissements Rue du Collège et La </a:t>
            </a:r>
            <a:r>
              <a:rPr lang="fr-CH" sz="1400" dirty="0" err="1"/>
              <a:t>Banderatte</a:t>
            </a:r>
            <a:r>
              <a:rPr lang="fr-CH" sz="1400" dirty="0"/>
              <a:t> non réévalués – en attente de révision du PAL</a:t>
            </a:r>
          </a:p>
          <a:p>
            <a:pPr lvl="1" algn="just">
              <a:buFontTx/>
              <a:buChar char="-"/>
            </a:pPr>
            <a:r>
              <a:rPr lang="fr-CH" sz="1400" dirty="0"/>
              <a:t>10840.00 Bâtiment Rue du Collège 31 dévalué de CHF 68’900.- pour passer à CHF 347’700.-</a:t>
            </a:r>
          </a:p>
          <a:p>
            <a:pPr marL="457200" lvl="1" indent="0" algn="just">
              <a:buNone/>
            </a:pPr>
            <a:r>
              <a:rPr lang="fr-CH" sz="1600" b="1" dirty="0"/>
              <a:t>																			</a:t>
            </a:r>
            <a:endParaRPr lang="fr-CH" sz="1800" dirty="0"/>
          </a:p>
          <a:p>
            <a:pPr algn="just">
              <a:buFont typeface="Wingdings" panose="05000000000000000000" pitchFamily="2" charset="2"/>
              <a:buChar char="§"/>
            </a:pPr>
            <a:endParaRPr lang="fr-CH" sz="1800" dirty="0"/>
          </a:p>
          <a:p>
            <a:pPr algn="just">
              <a:buFont typeface="Wingdings" panose="05000000000000000000" pitchFamily="2" charset="2"/>
              <a:buChar char="§"/>
            </a:pPr>
            <a:endParaRPr lang="fr-CH" sz="1800" dirty="0"/>
          </a:p>
        </p:txBody>
      </p:sp>
      <p:pic>
        <p:nvPicPr>
          <p:cNvPr id="4" name="Image 3">
            <a:extLst>
              <a:ext uri="{FF2B5EF4-FFF2-40B4-BE49-F238E27FC236}">
                <a16:creationId xmlns:a16="http://schemas.microsoft.com/office/drawing/2014/main" id="{E432CF90-4CBC-2C76-D6A5-2C4FCCC67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409" y="93117"/>
            <a:ext cx="1568598" cy="745084"/>
          </a:xfrm>
          <a:prstGeom prst="rect">
            <a:avLst/>
          </a:prstGeom>
        </p:spPr>
      </p:pic>
      <p:pic>
        <p:nvPicPr>
          <p:cNvPr id="5" name="Image 4">
            <a:extLst>
              <a:ext uri="{FF2B5EF4-FFF2-40B4-BE49-F238E27FC236}">
                <a16:creationId xmlns:a16="http://schemas.microsoft.com/office/drawing/2014/main" id="{3E4E8978-6321-C104-5834-B6495C5E73D2}"/>
              </a:ext>
            </a:extLst>
          </p:cNvPr>
          <p:cNvPicPr>
            <a:picLocks noChangeAspect="1"/>
          </p:cNvPicPr>
          <p:nvPr/>
        </p:nvPicPr>
        <p:blipFill>
          <a:blip r:embed="rId3"/>
          <a:stretch>
            <a:fillRect/>
          </a:stretch>
        </p:blipFill>
        <p:spPr>
          <a:xfrm>
            <a:off x="-3102" y="6492875"/>
            <a:ext cx="10516511" cy="390178"/>
          </a:xfrm>
          <a:prstGeom prst="rect">
            <a:avLst/>
          </a:prstGeom>
        </p:spPr>
      </p:pic>
      <p:pic>
        <p:nvPicPr>
          <p:cNvPr id="6" name="Image 5">
            <a:extLst>
              <a:ext uri="{FF2B5EF4-FFF2-40B4-BE49-F238E27FC236}">
                <a16:creationId xmlns:a16="http://schemas.microsoft.com/office/drawing/2014/main" id="{BAE59BD3-994F-0F7A-7BCD-C8A9A841C4E7}"/>
              </a:ext>
            </a:extLst>
          </p:cNvPr>
          <p:cNvPicPr>
            <a:picLocks noChangeAspect="1"/>
          </p:cNvPicPr>
          <p:nvPr/>
        </p:nvPicPr>
        <p:blipFill>
          <a:blip r:embed="rId4"/>
          <a:stretch>
            <a:fillRect/>
          </a:stretch>
        </p:blipFill>
        <p:spPr>
          <a:xfrm>
            <a:off x="10513409" y="6487813"/>
            <a:ext cx="1682642" cy="390178"/>
          </a:xfrm>
          <a:prstGeom prst="rect">
            <a:avLst/>
          </a:prstGeom>
        </p:spPr>
      </p:pic>
      <p:sp>
        <p:nvSpPr>
          <p:cNvPr id="10" name="ZoneTexte 9">
            <a:extLst>
              <a:ext uri="{FF2B5EF4-FFF2-40B4-BE49-F238E27FC236}">
                <a16:creationId xmlns:a16="http://schemas.microsoft.com/office/drawing/2014/main" id="{DD29ABAE-8653-6625-9BCF-8A40E19E7962}"/>
              </a:ext>
            </a:extLst>
          </p:cNvPr>
          <p:cNvSpPr txBox="1"/>
          <p:nvPr/>
        </p:nvSpPr>
        <p:spPr>
          <a:xfrm>
            <a:off x="-3102" y="6487813"/>
            <a:ext cx="2574852" cy="400110"/>
          </a:xfrm>
          <a:prstGeom prst="rect">
            <a:avLst/>
          </a:prstGeom>
          <a:noFill/>
        </p:spPr>
        <p:txBody>
          <a:bodyPr wrap="square">
            <a:spAutoFit/>
          </a:bodyPr>
          <a:lstStyle/>
          <a:p>
            <a:r>
              <a:rPr lang="fr-CH" sz="2000" dirty="0">
                <a:solidFill>
                  <a:schemeClr val="bg1"/>
                </a:solidFill>
              </a:rPr>
              <a:t>Comptes 2025</a:t>
            </a:r>
          </a:p>
        </p:txBody>
      </p:sp>
      <p:sp>
        <p:nvSpPr>
          <p:cNvPr id="19" name="ZoneTexte 18">
            <a:extLst>
              <a:ext uri="{FF2B5EF4-FFF2-40B4-BE49-F238E27FC236}">
                <a16:creationId xmlns:a16="http://schemas.microsoft.com/office/drawing/2014/main" id="{F6322D94-F54A-F16B-0B51-136E92FF5BBD}"/>
              </a:ext>
            </a:extLst>
          </p:cNvPr>
          <p:cNvSpPr txBox="1"/>
          <p:nvPr/>
        </p:nvSpPr>
        <p:spPr>
          <a:xfrm>
            <a:off x="4166346" y="6511190"/>
            <a:ext cx="6127376" cy="400110"/>
          </a:xfrm>
          <a:prstGeom prst="rect">
            <a:avLst/>
          </a:prstGeom>
          <a:noFill/>
        </p:spPr>
        <p:txBody>
          <a:bodyPr wrap="square">
            <a:spAutoFit/>
          </a:bodyPr>
          <a:lstStyle/>
          <a:p>
            <a:r>
              <a:rPr lang="fr-CH" sz="2000" dirty="0">
                <a:solidFill>
                  <a:schemeClr val="bg1"/>
                </a:solidFill>
              </a:rPr>
              <a:t>Assemblée communale 11 juin 2026</a:t>
            </a:r>
          </a:p>
        </p:txBody>
      </p:sp>
      <p:sp>
        <p:nvSpPr>
          <p:cNvPr id="15" name="Espace réservé du numéro de diapositive 14">
            <a:extLst>
              <a:ext uri="{FF2B5EF4-FFF2-40B4-BE49-F238E27FC236}">
                <a16:creationId xmlns:a16="http://schemas.microsoft.com/office/drawing/2014/main" id="{486A128B-0DED-78DD-4556-6909E28D0193}"/>
              </a:ext>
            </a:extLst>
          </p:cNvPr>
          <p:cNvSpPr>
            <a:spLocks noGrp="1"/>
          </p:cNvSpPr>
          <p:nvPr>
            <p:ph type="sldNum" sz="quarter" idx="12"/>
          </p:nvPr>
        </p:nvSpPr>
        <p:spPr>
          <a:xfrm>
            <a:off x="9448800" y="6482751"/>
            <a:ext cx="2743200" cy="365125"/>
          </a:xfrm>
        </p:spPr>
        <p:txBody>
          <a:bodyPr/>
          <a:lstStyle/>
          <a:p>
            <a:fld id="{E7A5252D-C49C-4006-A947-0F6A3FC24448}" type="slidenum">
              <a:rPr lang="fr-CH" sz="2000" smtClean="0">
                <a:solidFill>
                  <a:schemeClr val="bg1"/>
                </a:solidFill>
              </a:rPr>
              <a:t>23</a:t>
            </a:fld>
            <a:endParaRPr lang="fr-CH" sz="2000" dirty="0">
              <a:solidFill>
                <a:schemeClr val="bg1"/>
              </a:solidFill>
            </a:endParaRPr>
          </a:p>
        </p:txBody>
      </p:sp>
      <p:pic>
        <p:nvPicPr>
          <p:cNvPr id="8" name="Image 7">
            <a:extLst>
              <a:ext uri="{FF2B5EF4-FFF2-40B4-BE49-F238E27FC236}">
                <a16:creationId xmlns:a16="http://schemas.microsoft.com/office/drawing/2014/main" id="{4783642B-BC5B-148A-C44A-E51740E83480}"/>
              </a:ext>
            </a:extLst>
          </p:cNvPr>
          <p:cNvPicPr>
            <a:picLocks noChangeAspect="1"/>
          </p:cNvPicPr>
          <p:nvPr/>
        </p:nvPicPr>
        <p:blipFill>
          <a:blip r:embed="rId5"/>
          <a:stretch>
            <a:fillRect/>
          </a:stretch>
        </p:blipFill>
        <p:spPr>
          <a:xfrm>
            <a:off x="782108" y="3324689"/>
            <a:ext cx="10536120" cy="288641"/>
          </a:xfrm>
          <a:prstGeom prst="rect">
            <a:avLst/>
          </a:prstGeom>
        </p:spPr>
      </p:pic>
      <p:pic>
        <p:nvPicPr>
          <p:cNvPr id="28" name="Image 27">
            <a:extLst>
              <a:ext uri="{FF2B5EF4-FFF2-40B4-BE49-F238E27FC236}">
                <a16:creationId xmlns:a16="http://schemas.microsoft.com/office/drawing/2014/main" id="{81B50C4B-C6ED-B7B5-6B80-85E0F59BB62C}"/>
              </a:ext>
            </a:extLst>
          </p:cNvPr>
          <p:cNvPicPr>
            <a:picLocks noChangeAspect="1"/>
          </p:cNvPicPr>
          <p:nvPr/>
        </p:nvPicPr>
        <p:blipFill>
          <a:blip r:embed="rId6"/>
          <a:stretch>
            <a:fillRect/>
          </a:stretch>
        </p:blipFill>
        <p:spPr>
          <a:xfrm>
            <a:off x="866779" y="2280432"/>
            <a:ext cx="10507541" cy="314369"/>
          </a:xfrm>
          <a:prstGeom prst="rect">
            <a:avLst/>
          </a:prstGeom>
        </p:spPr>
      </p:pic>
      <p:pic>
        <p:nvPicPr>
          <p:cNvPr id="26" name="Image 25">
            <a:extLst>
              <a:ext uri="{FF2B5EF4-FFF2-40B4-BE49-F238E27FC236}">
                <a16:creationId xmlns:a16="http://schemas.microsoft.com/office/drawing/2014/main" id="{84BF7FC5-C9C3-E747-D4D0-5DFACAA51FC2}"/>
              </a:ext>
            </a:extLst>
          </p:cNvPr>
          <p:cNvPicPr>
            <a:picLocks noChangeAspect="1"/>
          </p:cNvPicPr>
          <p:nvPr/>
        </p:nvPicPr>
        <p:blipFill>
          <a:blip r:embed="rId7"/>
          <a:stretch>
            <a:fillRect/>
          </a:stretch>
        </p:blipFill>
        <p:spPr>
          <a:xfrm>
            <a:off x="1038252" y="1784755"/>
            <a:ext cx="10164594" cy="581106"/>
          </a:xfrm>
          <a:prstGeom prst="rect">
            <a:avLst/>
          </a:prstGeom>
        </p:spPr>
      </p:pic>
      <p:pic>
        <p:nvPicPr>
          <p:cNvPr id="30" name="Image 29">
            <a:extLst>
              <a:ext uri="{FF2B5EF4-FFF2-40B4-BE49-F238E27FC236}">
                <a16:creationId xmlns:a16="http://schemas.microsoft.com/office/drawing/2014/main" id="{00BF2CB1-AFAE-9784-30B1-481BAAED2867}"/>
              </a:ext>
            </a:extLst>
          </p:cNvPr>
          <p:cNvPicPr>
            <a:picLocks noChangeAspect="1"/>
          </p:cNvPicPr>
          <p:nvPr/>
        </p:nvPicPr>
        <p:blipFill>
          <a:blip r:embed="rId8"/>
          <a:stretch>
            <a:fillRect/>
          </a:stretch>
        </p:blipFill>
        <p:spPr>
          <a:xfrm>
            <a:off x="985857" y="2589985"/>
            <a:ext cx="10269383" cy="323895"/>
          </a:xfrm>
          <a:prstGeom prst="rect">
            <a:avLst/>
          </a:prstGeom>
        </p:spPr>
      </p:pic>
      <p:grpSp>
        <p:nvGrpSpPr>
          <p:cNvPr id="34" name="Groupe 33">
            <a:extLst>
              <a:ext uri="{FF2B5EF4-FFF2-40B4-BE49-F238E27FC236}">
                <a16:creationId xmlns:a16="http://schemas.microsoft.com/office/drawing/2014/main" id="{BB65AE1C-360B-2978-A1EB-068FC5D0F116}"/>
              </a:ext>
            </a:extLst>
          </p:cNvPr>
          <p:cNvGrpSpPr/>
          <p:nvPr/>
        </p:nvGrpSpPr>
        <p:grpSpPr>
          <a:xfrm>
            <a:off x="914743" y="4844804"/>
            <a:ext cx="10250330" cy="1496500"/>
            <a:chOff x="928700" y="4931937"/>
            <a:chExt cx="10250330" cy="1496500"/>
          </a:xfrm>
        </p:grpSpPr>
        <p:pic>
          <p:nvPicPr>
            <p:cNvPr id="22" name="Image 21">
              <a:extLst>
                <a:ext uri="{FF2B5EF4-FFF2-40B4-BE49-F238E27FC236}">
                  <a16:creationId xmlns:a16="http://schemas.microsoft.com/office/drawing/2014/main" id="{865D79C0-0E43-949E-190A-BEC5E5744ED3}"/>
                </a:ext>
              </a:extLst>
            </p:cNvPr>
            <p:cNvPicPr>
              <a:picLocks noChangeAspect="1"/>
            </p:cNvPicPr>
            <p:nvPr/>
          </p:nvPicPr>
          <p:blipFill>
            <a:blip r:embed="rId9"/>
            <a:stretch>
              <a:fillRect/>
            </a:stretch>
          </p:blipFill>
          <p:spPr>
            <a:xfrm>
              <a:off x="985857" y="4931937"/>
              <a:ext cx="10193173" cy="1076475"/>
            </a:xfrm>
            <a:prstGeom prst="rect">
              <a:avLst/>
            </a:prstGeom>
          </p:spPr>
        </p:pic>
        <p:pic>
          <p:nvPicPr>
            <p:cNvPr id="33" name="Image 32">
              <a:extLst>
                <a:ext uri="{FF2B5EF4-FFF2-40B4-BE49-F238E27FC236}">
                  <a16:creationId xmlns:a16="http://schemas.microsoft.com/office/drawing/2014/main" id="{BE1AA14C-6298-C2A5-16F5-67F7151CE80E}"/>
                </a:ext>
              </a:extLst>
            </p:cNvPr>
            <p:cNvPicPr>
              <a:picLocks noChangeAspect="1"/>
            </p:cNvPicPr>
            <p:nvPr/>
          </p:nvPicPr>
          <p:blipFill>
            <a:blip r:embed="rId10"/>
            <a:stretch>
              <a:fillRect/>
            </a:stretch>
          </p:blipFill>
          <p:spPr>
            <a:xfrm>
              <a:off x="928700" y="6028331"/>
              <a:ext cx="10250330" cy="400106"/>
            </a:xfrm>
            <a:prstGeom prst="rect">
              <a:avLst/>
            </a:prstGeom>
          </p:spPr>
        </p:pic>
      </p:grpSp>
    </p:spTree>
    <p:extLst>
      <p:ext uri="{BB962C8B-B14F-4D97-AF65-F5344CB8AC3E}">
        <p14:creationId xmlns:p14="http://schemas.microsoft.com/office/powerpoint/2010/main" val="338412812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997C0B-EF03-A640-3E51-BC501DB9DB19}"/>
              </a:ext>
            </a:extLst>
          </p:cNvPr>
          <p:cNvSpPr>
            <a:spLocks noGrp="1"/>
          </p:cNvSpPr>
          <p:nvPr>
            <p:ph type="title"/>
          </p:nvPr>
        </p:nvSpPr>
        <p:spPr>
          <a:xfrm>
            <a:off x="838200" y="365126"/>
            <a:ext cx="8303367" cy="444500"/>
          </a:xfrm>
        </p:spPr>
        <p:txBody>
          <a:bodyPr>
            <a:normAutofit fontScale="90000"/>
          </a:bodyPr>
          <a:lstStyle/>
          <a:p>
            <a:r>
              <a:rPr lang="fr-CH" dirty="0"/>
              <a:t>Bilan </a:t>
            </a:r>
          </a:p>
        </p:txBody>
      </p:sp>
      <p:pic>
        <p:nvPicPr>
          <p:cNvPr id="4" name="Espace réservé du contenu 3">
            <a:extLst>
              <a:ext uri="{FF2B5EF4-FFF2-40B4-BE49-F238E27FC236}">
                <a16:creationId xmlns:a16="http://schemas.microsoft.com/office/drawing/2014/main" id="{7E0F31C9-4CE5-91CC-2674-C98FFEDE4C61}"/>
              </a:ext>
            </a:extLst>
          </p:cNvPr>
          <p:cNvPicPr>
            <a:picLocks noGrp="1" noChangeAspect="1"/>
          </p:cNvPicPr>
          <p:nvPr>
            <p:ph idx="1"/>
          </p:nvPr>
        </p:nvPicPr>
        <p:blipFill>
          <a:blip r:embed="rId2"/>
          <a:stretch>
            <a:fillRect/>
          </a:stretch>
        </p:blipFill>
        <p:spPr>
          <a:xfrm>
            <a:off x="957261" y="4880384"/>
            <a:ext cx="10397251" cy="478953"/>
          </a:xfrm>
          <a:prstGeom prst="rect">
            <a:avLst/>
          </a:prstGeom>
        </p:spPr>
      </p:pic>
      <p:sp>
        <p:nvSpPr>
          <p:cNvPr id="6" name="ZoneTexte 5">
            <a:extLst>
              <a:ext uri="{FF2B5EF4-FFF2-40B4-BE49-F238E27FC236}">
                <a16:creationId xmlns:a16="http://schemas.microsoft.com/office/drawing/2014/main" id="{01645A20-5BB6-25A8-B3C9-1E9485FAF0F9}"/>
              </a:ext>
            </a:extLst>
          </p:cNvPr>
          <p:cNvSpPr txBox="1"/>
          <p:nvPr/>
        </p:nvSpPr>
        <p:spPr>
          <a:xfrm>
            <a:off x="691274" y="4071461"/>
            <a:ext cx="10929226" cy="369332"/>
          </a:xfrm>
          <a:prstGeom prst="rect">
            <a:avLst/>
          </a:prstGeom>
          <a:noFill/>
        </p:spPr>
        <p:txBody>
          <a:bodyPr wrap="square">
            <a:spAutoFit/>
          </a:bodyPr>
          <a:lstStyle/>
          <a:p>
            <a:pPr marL="285750" indent="-285750">
              <a:buFont typeface="Wingdings" panose="05000000000000000000" pitchFamily="2" charset="2"/>
              <a:buChar char="§"/>
            </a:pPr>
            <a:r>
              <a:rPr lang="fr-CH" sz="1800" dirty="0"/>
              <a:t>La commune a acheté des actions Energie du district de Porrentruy pour CHF 12’700.-. </a:t>
            </a:r>
            <a:endParaRPr lang="fr-CH" dirty="0"/>
          </a:p>
        </p:txBody>
      </p:sp>
      <p:pic>
        <p:nvPicPr>
          <p:cNvPr id="14" name="Image 13">
            <a:extLst>
              <a:ext uri="{FF2B5EF4-FFF2-40B4-BE49-F238E27FC236}">
                <a16:creationId xmlns:a16="http://schemas.microsoft.com/office/drawing/2014/main" id="{2D86ECB5-26BC-CA09-AD70-132BCFB8FA3D}"/>
              </a:ext>
            </a:extLst>
          </p:cNvPr>
          <p:cNvPicPr>
            <a:picLocks noChangeAspect="1"/>
          </p:cNvPicPr>
          <p:nvPr/>
        </p:nvPicPr>
        <p:blipFill>
          <a:blip r:embed="rId3"/>
          <a:stretch>
            <a:fillRect/>
          </a:stretch>
        </p:blipFill>
        <p:spPr>
          <a:xfrm>
            <a:off x="894624" y="3489910"/>
            <a:ext cx="10402752" cy="352474"/>
          </a:xfrm>
          <a:prstGeom prst="rect">
            <a:avLst/>
          </a:prstGeom>
        </p:spPr>
      </p:pic>
      <p:sp>
        <p:nvSpPr>
          <p:cNvPr id="8" name="ZoneTexte 7">
            <a:extLst>
              <a:ext uri="{FF2B5EF4-FFF2-40B4-BE49-F238E27FC236}">
                <a16:creationId xmlns:a16="http://schemas.microsoft.com/office/drawing/2014/main" id="{C0045092-E572-7877-A52D-0948E7F1316E}"/>
              </a:ext>
            </a:extLst>
          </p:cNvPr>
          <p:cNvSpPr txBox="1"/>
          <p:nvPr/>
        </p:nvSpPr>
        <p:spPr>
          <a:xfrm>
            <a:off x="691274" y="1064325"/>
            <a:ext cx="11062575" cy="2677656"/>
          </a:xfrm>
          <a:prstGeom prst="rect">
            <a:avLst/>
          </a:prstGeom>
          <a:noFill/>
        </p:spPr>
        <p:txBody>
          <a:bodyPr wrap="square">
            <a:spAutoFit/>
          </a:bodyPr>
          <a:lstStyle/>
          <a:p>
            <a:pPr marL="285750" indent="-285750" algn="just">
              <a:buFont typeface="Wingdings" panose="05000000000000000000" pitchFamily="2" charset="2"/>
              <a:buChar char="v"/>
            </a:pPr>
            <a:r>
              <a:rPr lang="fr-CH" sz="2000" b="1" dirty="0"/>
              <a:t>Actif 										Pages 3 et 4 </a:t>
            </a:r>
          </a:p>
          <a:p>
            <a:pPr algn="just"/>
            <a:endParaRPr lang="fr-CH" sz="2000" b="1" dirty="0"/>
          </a:p>
          <a:p>
            <a:pPr marL="285750" indent="-285750" algn="just">
              <a:buFont typeface="Wingdings" panose="05000000000000000000" pitchFamily="2" charset="2"/>
              <a:buChar char="Ø"/>
            </a:pPr>
            <a:r>
              <a:rPr lang="fr-CH" sz="2000" b="1" dirty="0"/>
              <a:t>Patrimoine administratif 							</a:t>
            </a:r>
          </a:p>
          <a:p>
            <a:pPr marL="285750" indent="-285750" algn="just">
              <a:buFont typeface="Wingdings" panose="05000000000000000000" pitchFamily="2" charset="2"/>
              <a:buChar char="§"/>
            </a:pPr>
            <a:r>
              <a:rPr lang="fr-CH" dirty="0"/>
              <a:t>Les immobilisations corporelles ont été amorties de façon linéaire pour CHF 186’469.42 (comptes 1401-1406 et 1429)</a:t>
            </a:r>
          </a:p>
          <a:p>
            <a:pPr marL="285750" indent="-285750" algn="just">
              <a:buFont typeface="Wingdings" panose="05000000000000000000" pitchFamily="2" charset="2"/>
              <a:buChar char="§"/>
            </a:pPr>
            <a:endParaRPr lang="fr-CH" dirty="0"/>
          </a:p>
          <a:p>
            <a:pPr marL="285750" indent="-285750" algn="just">
              <a:buFont typeface="Wingdings" panose="05000000000000000000" pitchFamily="2" charset="2"/>
              <a:buChar char="§"/>
            </a:pPr>
            <a:r>
              <a:rPr lang="fr-CH" sz="1800" b="1" dirty="0"/>
              <a:t>1407</a:t>
            </a:r>
            <a:r>
              <a:rPr lang="fr-CH" sz="1800" dirty="0"/>
              <a:t> Les installations en cours de construction ont beaucoup diminué, dues au fait que les travaux de La Grange et ceux du bassin de rétention de Pierre-Pelée ont été déplacés dans leurs domaines respectifs.</a:t>
            </a:r>
          </a:p>
          <a:p>
            <a:pPr marL="285750" indent="-285750" algn="just">
              <a:buFont typeface="Wingdings" panose="05000000000000000000" pitchFamily="2" charset="2"/>
              <a:buChar char="§"/>
            </a:pPr>
            <a:endParaRPr lang="fr-CH" sz="1800" dirty="0"/>
          </a:p>
        </p:txBody>
      </p:sp>
      <p:pic>
        <p:nvPicPr>
          <p:cNvPr id="9" name="Image 8">
            <a:extLst>
              <a:ext uri="{FF2B5EF4-FFF2-40B4-BE49-F238E27FC236}">
                <a16:creationId xmlns:a16="http://schemas.microsoft.com/office/drawing/2014/main" id="{882D8AD6-3E6A-690A-62AE-81E01756389A}"/>
              </a:ext>
            </a:extLst>
          </p:cNvPr>
          <p:cNvPicPr>
            <a:picLocks noChangeAspect="1"/>
          </p:cNvPicPr>
          <p:nvPr/>
        </p:nvPicPr>
        <p:blipFill>
          <a:blip r:embed="rId4"/>
          <a:stretch>
            <a:fillRect/>
          </a:stretch>
        </p:blipFill>
        <p:spPr>
          <a:xfrm>
            <a:off x="-3102" y="6492875"/>
            <a:ext cx="10516511" cy="390178"/>
          </a:xfrm>
          <a:prstGeom prst="rect">
            <a:avLst/>
          </a:prstGeom>
        </p:spPr>
      </p:pic>
      <p:pic>
        <p:nvPicPr>
          <p:cNvPr id="10" name="Image 9">
            <a:extLst>
              <a:ext uri="{FF2B5EF4-FFF2-40B4-BE49-F238E27FC236}">
                <a16:creationId xmlns:a16="http://schemas.microsoft.com/office/drawing/2014/main" id="{A10774C8-DDEF-8C08-7AF6-8E11F5DAC9BE}"/>
              </a:ext>
            </a:extLst>
          </p:cNvPr>
          <p:cNvPicPr>
            <a:picLocks noChangeAspect="1"/>
          </p:cNvPicPr>
          <p:nvPr/>
        </p:nvPicPr>
        <p:blipFill>
          <a:blip r:embed="rId5"/>
          <a:stretch>
            <a:fillRect/>
          </a:stretch>
        </p:blipFill>
        <p:spPr>
          <a:xfrm>
            <a:off x="10503161" y="6497740"/>
            <a:ext cx="1682642" cy="390178"/>
          </a:xfrm>
          <a:prstGeom prst="rect">
            <a:avLst/>
          </a:prstGeom>
        </p:spPr>
      </p:pic>
      <p:sp>
        <p:nvSpPr>
          <p:cNvPr id="11" name="ZoneTexte 10">
            <a:extLst>
              <a:ext uri="{FF2B5EF4-FFF2-40B4-BE49-F238E27FC236}">
                <a16:creationId xmlns:a16="http://schemas.microsoft.com/office/drawing/2014/main" id="{D6ABB5BA-A022-2C11-AEF0-29264C818FAD}"/>
              </a:ext>
            </a:extLst>
          </p:cNvPr>
          <p:cNvSpPr txBox="1"/>
          <p:nvPr/>
        </p:nvSpPr>
        <p:spPr>
          <a:xfrm>
            <a:off x="0" y="6488668"/>
            <a:ext cx="2375647" cy="400110"/>
          </a:xfrm>
          <a:prstGeom prst="rect">
            <a:avLst/>
          </a:prstGeom>
          <a:noFill/>
        </p:spPr>
        <p:txBody>
          <a:bodyPr wrap="square">
            <a:spAutoFit/>
          </a:bodyPr>
          <a:lstStyle/>
          <a:p>
            <a:r>
              <a:rPr lang="fr-CH" sz="2000" dirty="0">
                <a:solidFill>
                  <a:schemeClr val="bg1"/>
                </a:solidFill>
              </a:rPr>
              <a:t>Comptes 2025 </a:t>
            </a:r>
          </a:p>
        </p:txBody>
      </p:sp>
      <p:sp>
        <p:nvSpPr>
          <p:cNvPr id="12" name="ZoneTexte 11">
            <a:extLst>
              <a:ext uri="{FF2B5EF4-FFF2-40B4-BE49-F238E27FC236}">
                <a16:creationId xmlns:a16="http://schemas.microsoft.com/office/drawing/2014/main" id="{A85E3A83-0E32-9267-583F-25AC16A7BF84}"/>
              </a:ext>
            </a:extLst>
          </p:cNvPr>
          <p:cNvSpPr txBox="1"/>
          <p:nvPr/>
        </p:nvSpPr>
        <p:spPr>
          <a:xfrm>
            <a:off x="4059866" y="6497740"/>
            <a:ext cx="6127376" cy="400110"/>
          </a:xfrm>
          <a:prstGeom prst="rect">
            <a:avLst/>
          </a:prstGeom>
          <a:noFill/>
        </p:spPr>
        <p:txBody>
          <a:bodyPr wrap="square">
            <a:spAutoFit/>
          </a:bodyPr>
          <a:lstStyle/>
          <a:p>
            <a:r>
              <a:rPr lang="fr-CH" sz="2000" dirty="0">
                <a:solidFill>
                  <a:schemeClr val="bg1"/>
                </a:solidFill>
              </a:rPr>
              <a:t>Assemblée communale 11 juin 2026</a:t>
            </a:r>
          </a:p>
        </p:txBody>
      </p:sp>
      <p:pic>
        <p:nvPicPr>
          <p:cNvPr id="13" name="Image 12">
            <a:extLst>
              <a:ext uri="{FF2B5EF4-FFF2-40B4-BE49-F238E27FC236}">
                <a16:creationId xmlns:a16="http://schemas.microsoft.com/office/drawing/2014/main" id="{F25B1338-948E-B12F-2ECB-7583F32D1A81}"/>
              </a:ext>
            </a:extLst>
          </p:cNvPr>
          <p:cNvPicPr>
            <a:picLocks noChangeAspect="1"/>
          </p:cNvPicPr>
          <p:nvPr/>
        </p:nvPicPr>
        <p:blipFill>
          <a:blip r:embed="rId6"/>
          <a:stretch>
            <a:fillRect/>
          </a:stretch>
        </p:blipFill>
        <p:spPr>
          <a:xfrm>
            <a:off x="10503161" y="82632"/>
            <a:ext cx="1566808" cy="749873"/>
          </a:xfrm>
          <a:prstGeom prst="rect">
            <a:avLst/>
          </a:prstGeom>
        </p:spPr>
      </p:pic>
      <p:sp>
        <p:nvSpPr>
          <p:cNvPr id="15" name="ZoneTexte 14">
            <a:extLst>
              <a:ext uri="{FF2B5EF4-FFF2-40B4-BE49-F238E27FC236}">
                <a16:creationId xmlns:a16="http://schemas.microsoft.com/office/drawing/2014/main" id="{EDA098F8-AB6B-1B9D-6645-D04EA5017F14}"/>
              </a:ext>
            </a:extLst>
          </p:cNvPr>
          <p:cNvSpPr txBox="1"/>
          <p:nvPr/>
        </p:nvSpPr>
        <p:spPr>
          <a:xfrm>
            <a:off x="11728627" y="6497740"/>
            <a:ext cx="457176" cy="400110"/>
          </a:xfrm>
          <a:prstGeom prst="rect">
            <a:avLst/>
          </a:prstGeom>
          <a:noFill/>
        </p:spPr>
        <p:txBody>
          <a:bodyPr wrap="none" rtlCol="0">
            <a:spAutoFit/>
          </a:bodyPr>
          <a:lstStyle/>
          <a:p>
            <a:r>
              <a:rPr lang="fr-CH" sz="2000" dirty="0">
                <a:solidFill>
                  <a:schemeClr val="bg1"/>
                </a:solidFill>
              </a:rPr>
              <a:t>24</a:t>
            </a:r>
          </a:p>
        </p:txBody>
      </p:sp>
    </p:spTree>
    <p:extLst>
      <p:ext uri="{BB962C8B-B14F-4D97-AF65-F5344CB8AC3E}">
        <p14:creationId xmlns:p14="http://schemas.microsoft.com/office/powerpoint/2010/main" val="427706975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F2A34C4-FC6E-795E-9F24-8EEC1F946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3409" y="93117"/>
            <a:ext cx="1568598" cy="745084"/>
          </a:xfrm>
          <a:prstGeom prst="rect">
            <a:avLst/>
          </a:prstGeom>
        </p:spPr>
      </p:pic>
      <p:pic>
        <p:nvPicPr>
          <p:cNvPr id="2" name="Image 1">
            <a:extLst>
              <a:ext uri="{FF2B5EF4-FFF2-40B4-BE49-F238E27FC236}">
                <a16:creationId xmlns:a16="http://schemas.microsoft.com/office/drawing/2014/main" id="{5629E483-5FE1-2951-6003-6B77F8CB924A}"/>
              </a:ext>
            </a:extLst>
          </p:cNvPr>
          <p:cNvPicPr>
            <a:picLocks noChangeAspect="1"/>
          </p:cNvPicPr>
          <p:nvPr/>
        </p:nvPicPr>
        <p:blipFill>
          <a:blip r:embed="rId4"/>
          <a:stretch>
            <a:fillRect/>
          </a:stretch>
        </p:blipFill>
        <p:spPr>
          <a:xfrm>
            <a:off x="-9199" y="6486388"/>
            <a:ext cx="10522608" cy="390178"/>
          </a:xfrm>
          <a:prstGeom prst="rect">
            <a:avLst/>
          </a:prstGeom>
        </p:spPr>
      </p:pic>
      <p:pic>
        <p:nvPicPr>
          <p:cNvPr id="4" name="Image 3">
            <a:extLst>
              <a:ext uri="{FF2B5EF4-FFF2-40B4-BE49-F238E27FC236}">
                <a16:creationId xmlns:a16="http://schemas.microsoft.com/office/drawing/2014/main" id="{8A6C1CC8-454B-1C56-E251-ADB59FEC3C8C}"/>
              </a:ext>
            </a:extLst>
          </p:cNvPr>
          <p:cNvPicPr>
            <a:picLocks noChangeAspect="1"/>
          </p:cNvPicPr>
          <p:nvPr/>
        </p:nvPicPr>
        <p:blipFill>
          <a:blip r:embed="rId5"/>
          <a:stretch>
            <a:fillRect/>
          </a:stretch>
        </p:blipFill>
        <p:spPr>
          <a:xfrm>
            <a:off x="10522608" y="6479558"/>
            <a:ext cx="1682642" cy="397008"/>
          </a:xfrm>
          <a:prstGeom prst="rect">
            <a:avLst/>
          </a:prstGeom>
        </p:spPr>
      </p:pic>
      <p:pic>
        <p:nvPicPr>
          <p:cNvPr id="7" name="Image 6">
            <a:extLst>
              <a:ext uri="{FF2B5EF4-FFF2-40B4-BE49-F238E27FC236}">
                <a16:creationId xmlns:a16="http://schemas.microsoft.com/office/drawing/2014/main" id="{B92C3A99-B04A-CADE-3EBE-FE1D99D416C9}"/>
              </a:ext>
            </a:extLst>
          </p:cNvPr>
          <p:cNvPicPr>
            <a:picLocks noChangeAspect="1"/>
          </p:cNvPicPr>
          <p:nvPr/>
        </p:nvPicPr>
        <p:blipFill>
          <a:blip r:embed="rId6"/>
          <a:stretch>
            <a:fillRect/>
          </a:stretch>
        </p:blipFill>
        <p:spPr>
          <a:xfrm>
            <a:off x="0" y="6467822"/>
            <a:ext cx="1731414" cy="493819"/>
          </a:xfrm>
          <a:prstGeom prst="rect">
            <a:avLst/>
          </a:prstGeom>
        </p:spPr>
      </p:pic>
      <p:pic>
        <p:nvPicPr>
          <p:cNvPr id="8" name="Image 7">
            <a:extLst>
              <a:ext uri="{FF2B5EF4-FFF2-40B4-BE49-F238E27FC236}">
                <a16:creationId xmlns:a16="http://schemas.microsoft.com/office/drawing/2014/main" id="{8FF96DE8-04C5-EA91-C0C7-A833CB29360B}"/>
              </a:ext>
            </a:extLst>
          </p:cNvPr>
          <p:cNvPicPr>
            <a:picLocks noChangeAspect="1"/>
          </p:cNvPicPr>
          <p:nvPr/>
        </p:nvPicPr>
        <p:blipFill>
          <a:blip r:embed="rId7"/>
          <a:stretch>
            <a:fillRect/>
          </a:stretch>
        </p:blipFill>
        <p:spPr>
          <a:xfrm>
            <a:off x="3713272" y="6460992"/>
            <a:ext cx="6181880" cy="493819"/>
          </a:xfrm>
          <a:prstGeom prst="rect">
            <a:avLst/>
          </a:prstGeom>
        </p:spPr>
      </p:pic>
      <p:sp>
        <p:nvSpPr>
          <p:cNvPr id="9" name="Titre 8">
            <a:extLst>
              <a:ext uri="{FF2B5EF4-FFF2-40B4-BE49-F238E27FC236}">
                <a16:creationId xmlns:a16="http://schemas.microsoft.com/office/drawing/2014/main" id="{D5664D18-64FC-A3AB-8366-A0E163785746}"/>
              </a:ext>
            </a:extLst>
          </p:cNvPr>
          <p:cNvSpPr>
            <a:spLocks noGrp="1"/>
          </p:cNvSpPr>
          <p:nvPr>
            <p:ph type="title"/>
          </p:nvPr>
        </p:nvSpPr>
        <p:spPr>
          <a:xfrm>
            <a:off x="838200" y="166186"/>
            <a:ext cx="9444318" cy="827181"/>
          </a:xfrm>
        </p:spPr>
        <p:txBody>
          <a:bodyPr/>
          <a:lstStyle/>
          <a:p>
            <a:r>
              <a:rPr kumimoji="0" lang="fr-CH" sz="4000" b="1" i="0" u="none" strike="noStrike" kern="1200" cap="none" spc="0" normalizeH="0" baseline="0" noProof="0" dirty="0">
                <a:ln>
                  <a:noFill/>
                </a:ln>
                <a:solidFill>
                  <a:prstClr val="black"/>
                </a:solidFill>
                <a:effectLst/>
                <a:uLnTx/>
                <a:uFillTx/>
                <a:latin typeface="Calibri" panose="020F0502020204030204"/>
                <a:ea typeface="+mj-ea"/>
                <a:cs typeface="+mj-cs"/>
              </a:rPr>
              <a:t>4. Bilan </a:t>
            </a:r>
            <a:endParaRPr lang="fr-CH" dirty="0"/>
          </a:p>
        </p:txBody>
      </p:sp>
      <p:sp>
        <p:nvSpPr>
          <p:cNvPr id="22" name="Espace réservé du numéro de diapositive 21">
            <a:extLst>
              <a:ext uri="{FF2B5EF4-FFF2-40B4-BE49-F238E27FC236}">
                <a16:creationId xmlns:a16="http://schemas.microsoft.com/office/drawing/2014/main" id="{EB5986F2-561F-36AE-9570-4311B2823FEE}"/>
              </a:ext>
            </a:extLst>
          </p:cNvPr>
          <p:cNvSpPr>
            <a:spLocks noGrp="1"/>
          </p:cNvSpPr>
          <p:nvPr>
            <p:ph type="sldNum" sz="quarter" idx="12"/>
          </p:nvPr>
        </p:nvSpPr>
        <p:spPr>
          <a:xfrm>
            <a:off x="9463543" y="6509251"/>
            <a:ext cx="2743200" cy="365125"/>
          </a:xfrm>
        </p:spPr>
        <p:txBody>
          <a:bodyPr/>
          <a:lstStyle/>
          <a:p>
            <a:fld id="{E7A5252D-C49C-4006-A947-0F6A3FC24448}" type="slidenum">
              <a:rPr lang="fr-CH" sz="2000" smtClean="0">
                <a:solidFill>
                  <a:schemeClr val="bg1"/>
                </a:solidFill>
              </a:rPr>
              <a:t>25</a:t>
            </a:fld>
            <a:endParaRPr lang="fr-CH" sz="2000" dirty="0">
              <a:solidFill>
                <a:schemeClr val="bg1"/>
              </a:solidFill>
            </a:endParaRPr>
          </a:p>
        </p:txBody>
      </p:sp>
      <p:pic>
        <p:nvPicPr>
          <p:cNvPr id="3" name="Image 2">
            <a:extLst>
              <a:ext uri="{FF2B5EF4-FFF2-40B4-BE49-F238E27FC236}">
                <a16:creationId xmlns:a16="http://schemas.microsoft.com/office/drawing/2014/main" id="{467B3CD6-B8F8-87EC-CAF2-7137EB71CCF8}"/>
              </a:ext>
            </a:extLst>
          </p:cNvPr>
          <p:cNvPicPr>
            <a:picLocks noChangeAspect="1"/>
          </p:cNvPicPr>
          <p:nvPr/>
        </p:nvPicPr>
        <p:blipFill>
          <a:blip r:embed="rId6"/>
          <a:stretch>
            <a:fillRect/>
          </a:stretch>
        </p:blipFill>
        <p:spPr>
          <a:xfrm>
            <a:off x="0" y="6452330"/>
            <a:ext cx="1731414" cy="493819"/>
          </a:xfrm>
          <a:prstGeom prst="rect">
            <a:avLst/>
          </a:prstGeom>
        </p:spPr>
      </p:pic>
      <p:sp>
        <p:nvSpPr>
          <p:cNvPr id="5" name="Espace réservé du contenu 9">
            <a:extLst>
              <a:ext uri="{FF2B5EF4-FFF2-40B4-BE49-F238E27FC236}">
                <a16:creationId xmlns:a16="http://schemas.microsoft.com/office/drawing/2014/main" id="{1017FEA6-FC6E-E5EF-5310-4C48F5D12770}"/>
              </a:ext>
            </a:extLst>
          </p:cNvPr>
          <p:cNvSpPr txBox="1">
            <a:spLocks/>
          </p:cNvSpPr>
          <p:nvPr/>
        </p:nvSpPr>
        <p:spPr>
          <a:xfrm>
            <a:off x="655732" y="955268"/>
            <a:ext cx="10515600" cy="54815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fr-CH" dirty="0"/>
              <a:t> </a:t>
            </a:r>
            <a:r>
              <a:rPr lang="fr-CH" sz="2000" b="1" dirty="0"/>
              <a:t>Passif 								      pages 5,6 et 7</a:t>
            </a:r>
          </a:p>
          <a:p>
            <a:pPr algn="just">
              <a:buFont typeface="Wingdings" panose="05000000000000000000" pitchFamily="2" charset="2"/>
              <a:buChar char="§"/>
              <a:defRPr/>
            </a:pPr>
            <a:r>
              <a:rPr lang="fr-CH" sz="1800" b="1" dirty="0">
                <a:solidFill>
                  <a:prstClr val="black"/>
                </a:solidFill>
                <a:latin typeface="Calibri" panose="020F0502020204030204"/>
              </a:rPr>
              <a:t>2 </a:t>
            </a:r>
            <a:r>
              <a:rPr lang="fr-CH" sz="1800" dirty="0">
                <a:solidFill>
                  <a:prstClr val="black"/>
                </a:solidFill>
                <a:latin typeface="Calibri" panose="020F0502020204030204"/>
              </a:rPr>
              <a:t>La part à court terme des engagements à long terme a été réévaluée à la hausse de CHF 42’000.-. Il s’agit de l’amortissement bancaire annuel de la Grange. On est passé de CHF 147’300.- à CHF 189’300.-. </a:t>
            </a:r>
          </a:p>
          <a:p>
            <a:pPr algn="just">
              <a:buFont typeface="Wingdings" panose="05000000000000000000" pitchFamily="2" charset="2"/>
              <a:buChar char="§"/>
              <a:defRPr/>
            </a:pPr>
            <a:endParaRPr lang="fr-CH" sz="1800" dirty="0">
              <a:solidFill>
                <a:prstClr val="black"/>
              </a:solidFill>
              <a:latin typeface="Calibri" panose="020F0502020204030204"/>
            </a:endParaRPr>
          </a:p>
          <a:p>
            <a:pPr algn="just">
              <a:buFont typeface="Wingdings" panose="05000000000000000000" pitchFamily="2" charset="2"/>
              <a:buChar char="§"/>
              <a:defRPr/>
            </a:pPr>
            <a:endParaRPr lang="fr-CH" sz="1800" dirty="0">
              <a:solidFill>
                <a:prstClr val="black"/>
              </a:solidFill>
              <a:latin typeface="Calibri" panose="020F0502020204030204"/>
            </a:endParaRPr>
          </a:p>
          <a:p>
            <a:pPr algn="just">
              <a:buFont typeface="Wingdings" panose="05000000000000000000" pitchFamily="2" charset="2"/>
              <a:buChar char="§"/>
              <a:defRPr/>
            </a:pPr>
            <a:endParaRPr lang="fr-CH" sz="1800" dirty="0">
              <a:solidFill>
                <a:prstClr val="black"/>
              </a:solidFill>
              <a:latin typeface="Calibri" panose="020F0502020204030204"/>
            </a:endParaRPr>
          </a:p>
          <a:p>
            <a:pPr marL="0" indent="0" algn="just">
              <a:buNone/>
              <a:defRPr/>
            </a:pPr>
            <a:endParaRPr lang="fr-CH" sz="1200" dirty="0">
              <a:solidFill>
                <a:prstClr val="black"/>
              </a:solidFill>
              <a:latin typeface="Calibri" panose="020F0502020204030204"/>
            </a:endParaRPr>
          </a:p>
          <a:p>
            <a:pPr algn="just">
              <a:buFont typeface="Wingdings" panose="05000000000000000000" pitchFamily="2" charset="2"/>
              <a:buChar char="§"/>
              <a:defRPr/>
            </a:pPr>
            <a:r>
              <a:rPr lang="fr-CH" sz="1800" b="1" dirty="0">
                <a:solidFill>
                  <a:prstClr val="black"/>
                </a:solidFill>
                <a:latin typeface="Calibri" panose="020F0502020204030204"/>
              </a:rPr>
              <a:t>2064</a:t>
            </a:r>
            <a:r>
              <a:rPr lang="fr-CH" sz="1800" dirty="0">
                <a:solidFill>
                  <a:prstClr val="black"/>
                </a:solidFill>
                <a:latin typeface="Calibri" panose="020F0502020204030204"/>
              </a:rPr>
              <a:t> Le total des emprunts a augmenté de CHF 1’237’060.- en lien avec la rénovation du bâtiment de la Grange.</a:t>
            </a:r>
          </a:p>
          <a:p>
            <a:pPr marL="0" indent="0" algn="just">
              <a:buNone/>
              <a:defRPr/>
            </a:pPr>
            <a:r>
              <a:rPr lang="fr-CH" sz="1800" dirty="0">
                <a:solidFill>
                  <a:prstClr val="black"/>
                </a:solidFill>
                <a:latin typeface="Calibri" panose="020F0502020204030204"/>
              </a:rPr>
              <a:t>    CHF 168’300.- d’amortissements bancaires dont CHF 5’360.- de prêts LIM</a:t>
            </a:r>
          </a:p>
          <a:p>
            <a:pPr marL="0" indent="0" algn="just">
              <a:buNone/>
              <a:defRPr/>
            </a:pPr>
            <a:endParaRPr lang="fr-CH" sz="1000" dirty="0">
              <a:solidFill>
                <a:prstClr val="black"/>
              </a:solidFill>
              <a:latin typeface="Calibri" panose="020F0502020204030204"/>
            </a:endParaRPr>
          </a:p>
          <a:p>
            <a:pPr algn="just">
              <a:buFont typeface="Wingdings" panose="05000000000000000000" pitchFamily="2" charset="2"/>
              <a:buChar char="§"/>
              <a:defRPr/>
            </a:pPr>
            <a:endParaRPr lang="fr-CH" sz="1800" dirty="0">
              <a:solidFill>
                <a:prstClr val="black"/>
              </a:solidFill>
              <a:latin typeface="Calibri" panose="020F0502020204030204"/>
            </a:endParaRPr>
          </a:p>
          <a:p>
            <a:pPr algn="just">
              <a:buFont typeface="Wingdings" panose="05000000000000000000" pitchFamily="2" charset="2"/>
              <a:buChar char="§"/>
              <a:defRPr/>
            </a:pPr>
            <a:r>
              <a:rPr lang="fr-CH" sz="1800" b="1" dirty="0">
                <a:solidFill>
                  <a:prstClr val="black"/>
                </a:solidFill>
                <a:latin typeface="Calibri" panose="020F0502020204030204"/>
              </a:rPr>
              <a:t>2940</a:t>
            </a:r>
            <a:r>
              <a:rPr lang="fr-CH" sz="1800" dirty="0">
                <a:solidFill>
                  <a:prstClr val="black"/>
                </a:solidFill>
                <a:latin typeface="Calibri" panose="020F0502020204030204"/>
              </a:rPr>
              <a:t> La réserve de politique budgétaire reste inchangée à CHF 1’030’000.-.</a:t>
            </a:r>
          </a:p>
          <a:p>
            <a:pPr>
              <a:buFont typeface="Wingdings" panose="05000000000000000000" pitchFamily="2" charset="2"/>
              <a:buChar char="§"/>
              <a:defRPr/>
            </a:pPr>
            <a:endParaRPr lang="fr-CH" sz="2000" b="1" dirty="0">
              <a:solidFill>
                <a:prstClr val="black"/>
              </a:solidFill>
              <a:latin typeface="Calibri" panose="020F0502020204030204"/>
            </a:endParaRPr>
          </a:p>
          <a:p>
            <a:pPr algn="just">
              <a:buFont typeface="Wingdings" panose="05000000000000000000" pitchFamily="2" charset="2"/>
              <a:buChar char="§"/>
              <a:defRPr/>
            </a:pPr>
            <a:endParaRPr lang="fr-CH" sz="2000" b="1" dirty="0">
              <a:solidFill>
                <a:prstClr val="black"/>
              </a:solidFill>
              <a:latin typeface="Calibri" panose="020F0502020204030204"/>
            </a:endParaRPr>
          </a:p>
          <a:p>
            <a:pPr>
              <a:buFont typeface="Wingdings" panose="05000000000000000000" pitchFamily="2" charset="2"/>
              <a:buChar char="v"/>
            </a:pPr>
            <a:endParaRPr lang="fr-CH" sz="2000" b="1" dirty="0"/>
          </a:p>
        </p:txBody>
      </p:sp>
      <p:pic>
        <p:nvPicPr>
          <p:cNvPr id="12" name="Image 11">
            <a:extLst>
              <a:ext uri="{FF2B5EF4-FFF2-40B4-BE49-F238E27FC236}">
                <a16:creationId xmlns:a16="http://schemas.microsoft.com/office/drawing/2014/main" id="{44048EC3-4529-F1D8-A03A-F01425690131}"/>
              </a:ext>
            </a:extLst>
          </p:cNvPr>
          <p:cNvPicPr>
            <a:picLocks noChangeAspect="1"/>
          </p:cNvPicPr>
          <p:nvPr/>
        </p:nvPicPr>
        <p:blipFill>
          <a:blip r:embed="rId8"/>
          <a:stretch>
            <a:fillRect/>
          </a:stretch>
        </p:blipFill>
        <p:spPr>
          <a:xfrm>
            <a:off x="15572" y="6530634"/>
            <a:ext cx="8830907" cy="276264"/>
          </a:xfrm>
          <a:prstGeom prst="rect">
            <a:avLst/>
          </a:prstGeom>
        </p:spPr>
      </p:pic>
      <p:grpSp>
        <p:nvGrpSpPr>
          <p:cNvPr id="19" name="Groupe 18">
            <a:extLst>
              <a:ext uri="{FF2B5EF4-FFF2-40B4-BE49-F238E27FC236}">
                <a16:creationId xmlns:a16="http://schemas.microsoft.com/office/drawing/2014/main" id="{48D446BC-8EFF-8F2E-8B9A-0A128751A2F3}"/>
              </a:ext>
            </a:extLst>
          </p:cNvPr>
          <p:cNvGrpSpPr/>
          <p:nvPr/>
        </p:nvGrpSpPr>
        <p:grpSpPr>
          <a:xfrm>
            <a:off x="797893" y="2065035"/>
            <a:ext cx="10231278" cy="1302319"/>
            <a:chOff x="838200" y="2449857"/>
            <a:chExt cx="10231278" cy="1302319"/>
          </a:xfrm>
        </p:grpSpPr>
        <p:pic>
          <p:nvPicPr>
            <p:cNvPr id="11" name="Image 10">
              <a:extLst>
                <a:ext uri="{FF2B5EF4-FFF2-40B4-BE49-F238E27FC236}">
                  <a16:creationId xmlns:a16="http://schemas.microsoft.com/office/drawing/2014/main" id="{58B0D7F1-7C41-7F7E-456A-31B07A9BCFB0}"/>
                </a:ext>
              </a:extLst>
            </p:cNvPr>
            <p:cNvPicPr>
              <a:picLocks noChangeAspect="1"/>
            </p:cNvPicPr>
            <p:nvPr/>
          </p:nvPicPr>
          <p:blipFill>
            <a:blip r:embed="rId9"/>
            <a:stretch>
              <a:fillRect/>
            </a:stretch>
          </p:blipFill>
          <p:spPr>
            <a:xfrm>
              <a:off x="838200" y="3494965"/>
              <a:ext cx="10231278" cy="257211"/>
            </a:xfrm>
            <a:prstGeom prst="rect">
              <a:avLst/>
            </a:prstGeom>
          </p:spPr>
        </p:pic>
        <p:pic>
          <p:nvPicPr>
            <p:cNvPr id="14" name="Image 13">
              <a:extLst>
                <a:ext uri="{FF2B5EF4-FFF2-40B4-BE49-F238E27FC236}">
                  <a16:creationId xmlns:a16="http://schemas.microsoft.com/office/drawing/2014/main" id="{1959FE70-D0ED-681E-1893-F98249446770}"/>
                </a:ext>
              </a:extLst>
            </p:cNvPr>
            <p:cNvPicPr>
              <a:picLocks noChangeAspect="1"/>
            </p:cNvPicPr>
            <p:nvPr/>
          </p:nvPicPr>
          <p:blipFill>
            <a:blip r:embed="rId10"/>
            <a:stretch>
              <a:fillRect/>
            </a:stretch>
          </p:blipFill>
          <p:spPr>
            <a:xfrm>
              <a:off x="904884" y="2449857"/>
              <a:ext cx="10164594" cy="1083206"/>
            </a:xfrm>
            <a:prstGeom prst="rect">
              <a:avLst/>
            </a:prstGeom>
          </p:spPr>
        </p:pic>
      </p:grpSp>
      <p:pic>
        <p:nvPicPr>
          <p:cNvPr id="16" name="Image 15">
            <a:extLst>
              <a:ext uri="{FF2B5EF4-FFF2-40B4-BE49-F238E27FC236}">
                <a16:creationId xmlns:a16="http://schemas.microsoft.com/office/drawing/2014/main" id="{7BA84509-6A9D-8C8C-C114-6A480A962BD4}"/>
              </a:ext>
            </a:extLst>
          </p:cNvPr>
          <p:cNvPicPr>
            <a:picLocks noChangeAspect="1"/>
          </p:cNvPicPr>
          <p:nvPr/>
        </p:nvPicPr>
        <p:blipFill>
          <a:blip r:embed="rId11"/>
          <a:stretch>
            <a:fillRect/>
          </a:stretch>
        </p:blipFill>
        <p:spPr>
          <a:xfrm>
            <a:off x="797893" y="4556101"/>
            <a:ext cx="10355120" cy="352474"/>
          </a:xfrm>
          <a:prstGeom prst="rect">
            <a:avLst/>
          </a:prstGeom>
        </p:spPr>
      </p:pic>
      <p:pic>
        <p:nvPicPr>
          <p:cNvPr id="18" name="Image 17">
            <a:extLst>
              <a:ext uri="{FF2B5EF4-FFF2-40B4-BE49-F238E27FC236}">
                <a16:creationId xmlns:a16="http://schemas.microsoft.com/office/drawing/2014/main" id="{9B49A6D5-CF00-29D4-A9FC-1798D6E716F7}"/>
              </a:ext>
            </a:extLst>
          </p:cNvPr>
          <p:cNvPicPr>
            <a:picLocks noChangeAspect="1"/>
          </p:cNvPicPr>
          <p:nvPr/>
        </p:nvPicPr>
        <p:blipFill>
          <a:blip r:embed="rId12"/>
          <a:stretch>
            <a:fillRect/>
          </a:stretch>
        </p:blipFill>
        <p:spPr>
          <a:xfrm>
            <a:off x="864577" y="5474689"/>
            <a:ext cx="10221751" cy="276264"/>
          </a:xfrm>
          <a:prstGeom prst="rect">
            <a:avLst/>
          </a:prstGeom>
        </p:spPr>
      </p:pic>
      <p:pic>
        <p:nvPicPr>
          <p:cNvPr id="21" name="Image 20">
            <a:extLst>
              <a:ext uri="{FF2B5EF4-FFF2-40B4-BE49-F238E27FC236}">
                <a16:creationId xmlns:a16="http://schemas.microsoft.com/office/drawing/2014/main" id="{DA9CA62B-5B2B-4F23-77E3-65CB27BD866E}"/>
              </a:ext>
            </a:extLst>
          </p:cNvPr>
          <p:cNvPicPr>
            <a:picLocks noChangeAspect="1"/>
          </p:cNvPicPr>
          <p:nvPr/>
        </p:nvPicPr>
        <p:blipFill>
          <a:blip r:embed="rId13"/>
          <a:stretch>
            <a:fillRect/>
          </a:stretch>
        </p:blipFill>
        <p:spPr>
          <a:xfrm>
            <a:off x="826471" y="5800726"/>
            <a:ext cx="10297962" cy="483060"/>
          </a:xfrm>
          <a:prstGeom prst="rect">
            <a:avLst/>
          </a:prstGeom>
        </p:spPr>
      </p:pic>
    </p:spTree>
    <p:extLst>
      <p:ext uri="{BB962C8B-B14F-4D97-AF65-F5344CB8AC3E}">
        <p14:creationId xmlns:p14="http://schemas.microsoft.com/office/powerpoint/2010/main" val="39740500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B857AA-B85D-1B73-0A59-04BB9916645E}"/>
              </a:ext>
            </a:extLst>
          </p:cNvPr>
          <p:cNvSpPr>
            <a:spLocks noGrp="1"/>
          </p:cNvSpPr>
          <p:nvPr>
            <p:ph type="title"/>
          </p:nvPr>
        </p:nvSpPr>
        <p:spPr>
          <a:xfrm>
            <a:off x="429683" y="264600"/>
            <a:ext cx="8830169" cy="619312"/>
          </a:xfrm>
        </p:spPr>
        <p:txBody>
          <a:bodyPr>
            <a:normAutofit fontScale="90000"/>
          </a:bodyPr>
          <a:lstStyle/>
          <a:p>
            <a:br>
              <a:rPr lang="fr-CH" b="1" dirty="0"/>
            </a:br>
            <a:br>
              <a:rPr lang="fr-CH" b="1" dirty="0"/>
            </a:br>
            <a:r>
              <a:rPr lang="fr-CH" b="1" dirty="0"/>
              <a:t>Etat des fonds</a:t>
            </a:r>
            <a:br>
              <a:rPr lang="fr-CH" b="1" dirty="0"/>
            </a:br>
            <a:br>
              <a:rPr lang="fr-CH" dirty="0"/>
            </a:br>
            <a:endParaRPr lang="fr-CH" b="1" dirty="0"/>
          </a:p>
        </p:txBody>
      </p:sp>
      <p:pic>
        <p:nvPicPr>
          <p:cNvPr id="3" name="Image 2">
            <a:extLst>
              <a:ext uri="{FF2B5EF4-FFF2-40B4-BE49-F238E27FC236}">
                <a16:creationId xmlns:a16="http://schemas.microsoft.com/office/drawing/2014/main" id="{134A9D3F-033B-4112-2BFD-E8CF6FB8BDCC}"/>
              </a:ext>
            </a:extLst>
          </p:cNvPr>
          <p:cNvPicPr>
            <a:picLocks noChangeAspect="1"/>
          </p:cNvPicPr>
          <p:nvPr/>
        </p:nvPicPr>
        <p:blipFill>
          <a:blip r:embed="rId2"/>
          <a:stretch>
            <a:fillRect/>
          </a:stretch>
        </p:blipFill>
        <p:spPr>
          <a:xfrm>
            <a:off x="10509358" y="6488393"/>
            <a:ext cx="1682642" cy="390178"/>
          </a:xfrm>
          <a:prstGeom prst="rect">
            <a:avLst/>
          </a:prstGeom>
        </p:spPr>
      </p:pic>
      <p:pic>
        <p:nvPicPr>
          <p:cNvPr id="5" name="Image 4">
            <a:extLst>
              <a:ext uri="{FF2B5EF4-FFF2-40B4-BE49-F238E27FC236}">
                <a16:creationId xmlns:a16="http://schemas.microsoft.com/office/drawing/2014/main" id="{DA23EA69-7689-6251-82DB-07D018923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3409" y="93117"/>
            <a:ext cx="1568598" cy="745084"/>
          </a:xfrm>
          <a:prstGeom prst="rect">
            <a:avLst/>
          </a:prstGeom>
        </p:spPr>
      </p:pic>
      <p:pic>
        <p:nvPicPr>
          <p:cNvPr id="6" name="Image 5">
            <a:extLst>
              <a:ext uri="{FF2B5EF4-FFF2-40B4-BE49-F238E27FC236}">
                <a16:creationId xmlns:a16="http://schemas.microsoft.com/office/drawing/2014/main" id="{1B300203-1CC0-B4D6-C537-2BE15B694573}"/>
              </a:ext>
            </a:extLst>
          </p:cNvPr>
          <p:cNvPicPr>
            <a:picLocks noChangeAspect="1"/>
          </p:cNvPicPr>
          <p:nvPr/>
        </p:nvPicPr>
        <p:blipFill>
          <a:blip r:embed="rId4"/>
          <a:stretch>
            <a:fillRect/>
          </a:stretch>
        </p:blipFill>
        <p:spPr>
          <a:xfrm>
            <a:off x="0" y="6488393"/>
            <a:ext cx="10595766" cy="390178"/>
          </a:xfrm>
          <a:prstGeom prst="rect">
            <a:avLst/>
          </a:prstGeom>
        </p:spPr>
      </p:pic>
      <p:sp>
        <p:nvSpPr>
          <p:cNvPr id="9" name="ZoneTexte 8">
            <a:extLst>
              <a:ext uri="{FF2B5EF4-FFF2-40B4-BE49-F238E27FC236}">
                <a16:creationId xmlns:a16="http://schemas.microsoft.com/office/drawing/2014/main" id="{B0719EDF-A3CE-6636-8337-E59BD017F329}"/>
              </a:ext>
            </a:extLst>
          </p:cNvPr>
          <p:cNvSpPr txBox="1"/>
          <p:nvPr/>
        </p:nvSpPr>
        <p:spPr>
          <a:xfrm>
            <a:off x="137403" y="6488393"/>
            <a:ext cx="1979721" cy="400110"/>
          </a:xfrm>
          <a:prstGeom prst="rect">
            <a:avLst/>
          </a:prstGeom>
          <a:noFill/>
        </p:spPr>
        <p:txBody>
          <a:bodyPr wrap="square">
            <a:spAutoFit/>
          </a:bodyPr>
          <a:lstStyle/>
          <a:p>
            <a:r>
              <a:rPr lang="fr-CH" sz="2000" dirty="0">
                <a:solidFill>
                  <a:schemeClr val="bg1"/>
                </a:solidFill>
              </a:rPr>
              <a:t>Comptes 2025</a:t>
            </a:r>
          </a:p>
        </p:txBody>
      </p:sp>
      <p:sp>
        <p:nvSpPr>
          <p:cNvPr id="11" name="ZoneTexte 10">
            <a:extLst>
              <a:ext uri="{FF2B5EF4-FFF2-40B4-BE49-F238E27FC236}">
                <a16:creationId xmlns:a16="http://schemas.microsoft.com/office/drawing/2014/main" id="{D0B7C244-D775-4499-9FB4-68F6FCAC6825}"/>
              </a:ext>
            </a:extLst>
          </p:cNvPr>
          <p:cNvSpPr txBox="1"/>
          <p:nvPr/>
        </p:nvSpPr>
        <p:spPr>
          <a:xfrm>
            <a:off x="4148900" y="6509238"/>
            <a:ext cx="6131858" cy="400110"/>
          </a:xfrm>
          <a:prstGeom prst="rect">
            <a:avLst/>
          </a:prstGeom>
          <a:noFill/>
        </p:spPr>
        <p:txBody>
          <a:bodyPr wrap="square">
            <a:spAutoFit/>
          </a:bodyPr>
          <a:lstStyle/>
          <a:p>
            <a:r>
              <a:rPr lang="fr-CH" sz="2000" dirty="0">
                <a:solidFill>
                  <a:schemeClr val="bg1"/>
                </a:solidFill>
              </a:rPr>
              <a:t>Assemblée communale 11 juin 2026</a:t>
            </a:r>
          </a:p>
        </p:txBody>
      </p:sp>
      <p:sp>
        <p:nvSpPr>
          <p:cNvPr id="8" name="Espace réservé du numéro de diapositive 7">
            <a:extLst>
              <a:ext uri="{FF2B5EF4-FFF2-40B4-BE49-F238E27FC236}">
                <a16:creationId xmlns:a16="http://schemas.microsoft.com/office/drawing/2014/main" id="{175EBB65-E2E2-1087-EAF5-29B1BF8547D4}"/>
              </a:ext>
            </a:extLst>
          </p:cNvPr>
          <p:cNvSpPr>
            <a:spLocks noGrp="1"/>
          </p:cNvSpPr>
          <p:nvPr>
            <p:ph type="sldNum" sz="quarter" idx="12"/>
          </p:nvPr>
        </p:nvSpPr>
        <p:spPr>
          <a:xfrm>
            <a:off x="9448800" y="6500919"/>
            <a:ext cx="2743200" cy="365125"/>
          </a:xfrm>
        </p:spPr>
        <p:txBody>
          <a:bodyPr/>
          <a:lstStyle/>
          <a:p>
            <a:fld id="{E7A5252D-C49C-4006-A947-0F6A3FC24448}" type="slidenum">
              <a:rPr lang="fr-CH" sz="2000" smtClean="0">
                <a:solidFill>
                  <a:schemeClr val="bg1"/>
                </a:solidFill>
              </a:rPr>
              <a:t>26</a:t>
            </a:fld>
            <a:endParaRPr lang="fr-CH" sz="2000" dirty="0">
              <a:solidFill>
                <a:schemeClr val="bg1"/>
              </a:solidFill>
            </a:endParaRPr>
          </a:p>
        </p:txBody>
      </p:sp>
      <p:graphicFrame>
        <p:nvGraphicFramePr>
          <p:cNvPr id="10" name="Espace réservé du contenu 9">
            <a:extLst>
              <a:ext uri="{FF2B5EF4-FFF2-40B4-BE49-F238E27FC236}">
                <a16:creationId xmlns:a16="http://schemas.microsoft.com/office/drawing/2014/main" id="{27E424A6-F40A-5A55-3985-AB2050559B79}"/>
              </a:ext>
            </a:extLst>
          </p:cNvPr>
          <p:cNvGraphicFramePr>
            <a:graphicFrameLocks noGrp="1"/>
          </p:cNvGraphicFramePr>
          <p:nvPr>
            <p:ph idx="1"/>
            <p:extLst>
              <p:ext uri="{D42A27DB-BD31-4B8C-83A1-F6EECF244321}">
                <p14:modId xmlns:p14="http://schemas.microsoft.com/office/powerpoint/2010/main" val="3836917265"/>
              </p:ext>
            </p:extLst>
          </p:nvPr>
        </p:nvGraphicFramePr>
        <p:xfrm>
          <a:off x="429683" y="929623"/>
          <a:ext cx="11520417" cy="5314947"/>
        </p:xfrm>
        <a:graphic>
          <a:graphicData uri="http://schemas.openxmlformats.org/drawingml/2006/table">
            <a:tbl>
              <a:tblPr/>
              <a:tblGrid>
                <a:gridCol w="2983470">
                  <a:extLst>
                    <a:ext uri="{9D8B030D-6E8A-4147-A177-3AD203B41FA5}">
                      <a16:colId xmlns:a16="http://schemas.microsoft.com/office/drawing/2014/main" val="490225055"/>
                    </a:ext>
                  </a:extLst>
                </a:gridCol>
                <a:gridCol w="2005013">
                  <a:extLst>
                    <a:ext uri="{9D8B030D-6E8A-4147-A177-3AD203B41FA5}">
                      <a16:colId xmlns:a16="http://schemas.microsoft.com/office/drawing/2014/main" val="2530290714"/>
                    </a:ext>
                  </a:extLst>
                </a:gridCol>
                <a:gridCol w="2293309">
                  <a:extLst>
                    <a:ext uri="{9D8B030D-6E8A-4147-A177-3AD203B41FA5}">
                      <a16:colId xmlns:a16="http://schemas.microsoft.com/office/drawing/2014/main" val="1379724714"/>
                    </a:ext>
                  </a:extLst>
                </a:gridCol>
                <a:gridCol w="44450">
                  <a:extLst>
                    <a:ext uri="{9D8B030D-6E8A-4147-A177-3AD203B41FA5}">
                      <a16:colId xmlns:a16="http://schemas.microsoft.com/office/drawing/2014/main" val="3905062549"/>
                    </a:ext>
                  </a:extLst>
                </a:gridCol>
                <a:gridCol w="2180823">
                  <a:extLst>
                    <a:ext uri="{9D8B030D-6E8A-4147-A177-3AD203B41FA5}">
                      <a16:colId xmlns:a16="http://schemas.microsoft.com/office/drawing/2014/main" val="1898742530"/>
                    </a:ext>
                  </a:extLst>
                </a:gridCol>
                <a:gridCol w="2013352">
                  <a:extLst>
                    <a:ext uri="{9D8B030D-6E8A-4147-A177-3AD203B41FA5}">
                      <a16:colId xmlns:a16="http://schemas.microsoft.com/office/drawing/2014/main" val="784016286"/>
                    </a:ext>
                  </a:extLst>
                </a:gridCol>
              </a:tblGrid>
              <a:tr h="528740">
                <a:tc>
                  <a:txBody>
                    <a:bodyPr/>
                    <a:lstStyle/>
                    <a:p>
                      <a:pPr algn="l" fontAlgn="ctr">
                        <a:buNone/>
                      </a:pPr>
                      <a:r>
                        <a:rPr lang="fr-CH" sz="1800" b="1" i="0" u="none" strike="noStrike" dirty="0">
                          <a:solidFill>
                            <a:srgbClr val="000000"/>
                          </a:solidFill>
                          <a:effectLst/>
                          <a:latin typeface="Aptos Narrow" panose="020B0004020202020204" pitchFamily="34" charset="0"/>
                        </a:rPr>
                        <a:t>Comptes 209-290 -291-293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l" fontAlgn="ctr">
                        <a:buNone/>
                      </a:pPr>
                      <a:r>
                        <a:rPr lang="fr-CH" sz="1800" b="1" i="0" u="none" strike="noStrike" dirty="0">
                          <a:solidFill>
                            <a:srgbClr val="000000"/>
                          </a:solidFill>
                          <a:effectLst/>
                          <a:latin typeface="Aptos Narrow" panose="020B0004020202020204" pitchFamily="34" charset="0"/>
                        </a:rPr>
                        <a:t>Solde au  31.12.2024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l" fontAlgn="ctr">
                        <a:buNone/>
                      </a:pPr>
                      <a:r>
                        <a:rPr lang="fr-CH" sz="1800" b="1" i="0" u="none" strike="noStrike" dirty="0">
                          <a:solidFill>
                            <a:srgbClr val="000000"/>
                          </a:solidFill>
                          <a:effectLst/>
                          <a:latin typeface="Aptos Narrow" panose="020B0004020202020204" pitchFamily="34" charset="0"/>
                        </a:rPr>
                        <a:t>Variation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l" fontAlgn="ctr">
                        <a:buNone/>
                      </a:pPr>
                      <a:r>
                        <a:rPr lang="fr-CH" sz="1800" b="1" i="0" u="none" strike="noStrike">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l" fontAlgn="ctr">
                        <a:buNone/>
                      </a:pPr>
                      <a:r>
                        <a:rPr lang="fr-CH" sz="1800" b="1" i="0" u="none" strike="noStrike" dirty="0">
                          <a:solidFill>
                            <a:srgbClr val="000000"/>
                          </a:solidFill>
                          <a:effectLst/>
                          <a:latin typeface="Aptos Narrow" panose="020B0004020202020204" pitchFamily="34" charset="0"/>
                        </a:rPr>
                        <a:t>Solde au 31.12.2025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l" fontAlgn="b">
                        <a:buNone/>
                      </a:pPr>
                      <a:endParaRPr lang="fr-CH" sz="1100" b="0" i="0" u="none" strike="noStrike">
                        <a:solidFill>
                          <a:srgbClr val="000000"/>
                        </a:solidFill>
                        <a:effectLst/>
                        <a:latin typeface="Aptos Narrow" panose="020B00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34278989"/>
                  </a:ext>
                </a:extLst>
              </a:tr>
              <a:tr h="485894">
                <a:tc>
                  <a:txBody>
                    <a:bodyPr/>
                    <a:lstStyle/>
                    <a:p>
                      <a:pPr algn="l" fontAlgn="ctr">
                        <a:buNone/>
                      </a:pPr>
                      <a:r>
                        <a:rPr lang="fr-CH" sz="1600" b="1" i="0" u="none" strike="noStrike" dirty="0">
                          <a:solidFill>
                            <a:srgbClr val="000000"/>
                          </a:solidFill>
                          <a:effectLst/>
                          <a:latin typeface="Aptos Narrow" panose="020B0004020202020204" pitchFamily="34" charset="0"/>
                        </a:rPr>
                        <a:t>Abri </a:t>
                      </a:r>
                      <a:r>
                        <a:rPr lang="fr-CH" sz="1800" b="1" i="0" u="none" strike="noStrike" dirty="0">
                          <a:solidFill>
                            <a:srgbClr val="000000"/>
                          </a:solidFill>
                          <a:effectLst/>
                          <a:latin typeface="Aptos Narrow" panose="020B0004020202020204" pitchFamily="34" charset="0"/>
                        </a:rPr>
                        <a:t>PC</a:t>
                      </a:r>
                      <a:r>
                        <a:rPr lang="fr-CH" sz="1600" b="1" i="0" u="none" strike="noStrike" dirty="0">
                          <a:solidFill>
                            <a:srgbClr val="000000"/>
                          </a:solidFill>
                          <a:effectLst/>
                          <a:latin typeface="Aptos Narrow" panose="020B00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fr-CH" sz="1800" b="1" i="0" u="none" strike="noStrike" dirty="0">
                          <a:solidFill>
                            <a:srgbClr val="000000"/>
                          </a:solidFill>
                          <a:effectLst/>
                          <a:latin typeface="Aptos Narrow" panose="020B0004020202020204" pitchFamily="34" charset="0"/>
                        </a:rPr>
                        <a:t>108'194.75 CHF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fr-CH" sz="1800" b="1" i="0" u="none" strike="noStrike" dirty="0">
                          <a:solidFill>
                            <a:srgbClr val="000000"/>
                          </a:solidFill>
                          <a:effectLst/>
                          <a:latin typeface="Aptos Narrow" panose="020B0004020202020204" pitchFamily="34" charset="0"/>
                        </a:rPr>
                        <a:t>0.00 CHF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fr-CH" sz="1800" b="1" i="0" u="none" strike="noStrike" dirty="0">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fr-CH" sz="1800" b="1" i="0" u="none" strike="noStrike" dirty="0">
                          <a:solidFill>
                            <a:srgbClr val="000000"/>
                          </a:solidFill>
                          <a:effectLst/>
                          <a:latin typeface="Aptos Narrow" panose="020B0004020202020204" pitchFamily="34" charset="0"/>
                        </a:rPr>
                        <a:t>108'194.75 CHF</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b">
                        <a:buNone/>
                      </a:pPr>
                      <a:endParaRPr lang="fr-CH" sz="1800" b="0" i="0" u="none" strike="noStrike">
                        <a:solidFill>
                          <a:srgbClr val="000000"/>
                        </a:solidFill>
                        <a:effectLst/>
                        <a:latin typeface="Aptos Narrow" panose="020B00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160663795"/>
                  </a:ext>
                </a:extLst>
              </a:tr>
              <a:tr h="485894">
                <a:tc>
                  <a:txBody>
                    <a:bodyPr/>
                    <a:lstStyle/>
                    <a:p>
                      <a:pPr algn="l" fontAlgn="b">
                        <a:buNone/>
                      </a:pPr>
                      <a:r>
                        <a:rPr lang="fr-CH" sz="1800" b="1" i="0" u="none" strike="noStrike" dirty="0">
                          <a:solidFill>
                            <a:srgbClr val="000000"/>
                          </a:solidFill>
                          <a:effectLst/>
                          <a:latin typeface="Aptos Narrow" panose="020B0004020202020204" pitchFamily="34" charset="0"/>
                        </a:rPr>
                        <a:t>Assainissement des eaux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a:solidFill>
                            <a:srgbClr val="000000"/>
                          </a:solidFill>
                          <a:effectLst/>
                          <a:latin typeface="Aptos Narrow" panose="020B0004020202020204" pitchFamily="34" charset="0"/>
                        </a:rPr>
                        <a:t>459'058.65 CHF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a:solidFill>
                            <a:srgbClr val="00B050"/>
                          </a:solidFill>
                          <a:effectLst/>
                          <a:latin typeface="Aptos Narrow" panose="020B0004020202020204" pitchFamily="34" charset="0"/>
                        </a:rPr>
                        <a:t>3'007.60 CHF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fr-CH" sz="1800" b="1" i="0" u="none" strike="noStrike">
                          <a:solidFill>
                            <a:srgbClr val="FF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dirty="0">
                          <a:solidFill>
                            <a:srgbClr val="000000"/>
                          </a:solidFill>
                          <a:effectLst/>
                          <a:latin typeface="Aptos Narrow" panose="020B0004020202020204" pitchFamily="34" charset="0"/>
                        </a:rPr>
                        <a:t>462'066.25 CHF</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b">
                        <a:buNone/>
                      </a:pPr>
                      <a:endParaRPr lang="fr-CH" sz="1800" b="0" i="0" u="none" strike="noStrike">
                        <a:solidFill>
                          <a:srgbClr val="000000"/>
                        </a:solidFill>
                        <a:effectLst/>
                        <a:latin typeface="Aptos Narrow" panose="020B00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443101511"/>
                  </a:ext>
                </a:extLst>
              </a:tr>
              <a:tr h="485894">
                <a:tc>
                  <a:txBody>
                    <a:bodyPr/>
                    <a:lstStyle/>
                    <a:p>
                      <a:pPr algn="l" fontAlgn="b">
                        <a:buNone/>
                      </a:pPr>
                      <a:r>
                        <a:rPr lang="fr-CH" sz="1800" b="1" i="0" u="none" strike="noStrike" dirty="0">
                          <a:solidFill>
                            <a:srgbClr val="000000"/>
                          </a:solidFill>
                          <a:effectLst/>
                          <a:latin typeface="Aptos Narrow" panose="020B0004020202020204" pitchFamily="34" charset="0"/>
                        </a:rPr>
                        <a:t>Approvisionnement en eau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dirty="0">
                          <a:solidFill>
                            <a:srgbClr val="000000"/>
                          </a:solidFill>
                          <a:effectLst/>
                          <a:latin typeface="Aptos Narrow" panose="020B0004020202020204" pitchFamily="34" charset="0"/>
                        </a:rPr>
                        <a:t>276'635.00 CHF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a:solidFill>
                            <a:srgbClr val="FF0000"/>
                          </a:solidFill>
                          <a:effectLst/>
                          <a:latin typeface="Aptos Narrow" panose="020B0004020202020204" pitchFamily="34" charset="0"/>
                        </a:rPr>
                        <a:t>26'389.24 CHF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fr-CH" sz="1800" b="1" i="0" u="none" strike="noStrike">
                          <a:solidFill>
                            <a:srgbClr val="00B05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dirty="0">
                          <a:solidFill>
                            <a:srgbClr val="000000"/>
                          </a:solidFill>
                          <a:effectLst/>
                          <a:latin typeface="Aptos Narrow" panose="020B0004020202020204" pitchFamily="34" charset="0"/>
                        </a:rPr>
                        <a:t>250'245.76 CHF</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b">
                        <a:buNone/>
                      </a:pPr>
                      <a:endParaRPr lang="fr-CH" sz="1800" b="0" i="0" u="none" strike="noStrike">
                        <a:solidFill>
                          <a:srgbClr val="000000"/>
                        </a:solidFill>
                        <a:effectLst/>
                        <a:latin typeface="Aptos Narrow" panose="020B00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211523024"/>
                  </a:ext>
                </a:extLst>
              </a:tr>
              <a:tr h="485894">
                <a:tc>
                  <a:txBody>
                    <a:bodyPr/>
                    <a:lstStyle/>
                    <a:p>
                      <a:pPr algn="l" fontAlgn="b">
                        <a:buNone/>
                      </a:pPr>
                      <a:r>
                        <a:rPr lang="fr-CH" sz="1800" b="1" i="0" u="none" strike="noStrike" dirty="0">
                          <a:solidFill>
                            <a:srgbClr val="000000"/>
                          </a:solidFill>
                          <a:effectLst/>
                          <a:latin typeface="Aptos Narrow" panose="020B0004020202020204" pitchFamily="34" charset="0"/>
                        </a:rPr>
                        <a:t>Déchets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dirty="0">
                          <a:solidFill>
                            <a:srgbClr val="000000"/>
                          </a:solidFill>
                          <a:effectLst/>
                          <a:latin typeface="Aptos Narrow" panose="020B0004020202020204" pitchFamily="34" charset="0"/>
                        </a:rPr>
                        <a:t>48'296.05 CHF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dirty="0">
                          <a:solidFill>
                            <a:srgbClr val="00B050"/>
                          </a:solidFill>
                          <a:effectLst/>
                          <a:latin typeface="Aptos Narrow" panose="020B0004020202020204" pitchFamily="34" charset="0"/>
                        </a:rPr>
                        <a:t>9'391.94 CHF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fr-CH" sz="1800" b="1" i="0" u="none" strike="noStrike">
                          <a:solidFill>
                            <a:srgbClr val="00B05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dirty="0">
                          <a:solidFill>
                            <a:srgbClr val="000000"/>
                          </a:solidFill>
                          <a:effectLst/>
                          <a:latin typeface="Aptos Narrow" panose="020B0004020202020204" pitchFamily="34" charset="0"/>
                        </a:rPr>
                        <a:t>57'687.99 CHF</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b">
                        <a:buNone/>
                      </a:pPr>
                      <a:endParaRPr lang="fr-CH" sz="18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30905250"/>
                  </a:ext>
                </a:extLst>
              </a:tr>
              <a:tr h="485894">
                <a:tc>
                  <a:txBody>
                    <a:bodyPr/>
                    <a:lstStyle/>
                    <a:p>
                      <a:pPr algn="l" fontAlgn="b">
                        <a:buNone/>
                      </a:pPr>
                      <a:r>
                        <a:rPr lang="fr-CH" sz="1800" b="1" i="0" u="none" strike="noStrike" dirty="0">
                          <a:solidFill>
                            <a:srgbClr val="000000"/>
                          </a:solidFill>
                          <a:effectLst/>
                          <a:latin typeface="Aptos Narrow" panose="020B0004020202020204" pitchFamily="34" charset="0"/>
                        </a:rPr>
                        <a:t>Forêts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a:solidFill>
                            <a:srgbClr val="000000"/>
                          </a:solidFill>
                          <a:effectLst/>
                          <a:latin typeface="Aptos Narrow" panose="020B0004020202020204" pitchFamily="34" charset="0"/>
                        </a:rPr>
                        <a:t>411'732.30 CHF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a:solidFill>
                            <a:srgbClr val="FF0000"/>
                          </a:solidFill>
                          <a:effectLst/>
                          <a:latin typeface="Aptos Narrow" panose="020B0004020202020204" pitchFamily="34" charset="0"/>
                        </a:rPr>
                        <a:t>8'129.15 CHF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fr-CH" sz="18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dirty="0">
                          <a:solidFill>
                            <a:srgbClr val="000000"/>
                          </a:solidFill>
                          <a:effectLst/>
                          <a:latin typeface="Aptos Narrow" panose="020B0004020202020204" pitchFamily="34" charset="0"/>
                        </a:rPr>
                        <a:t>403'603.15 CHF</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b">
                        <a:buNone/>
                      </a:pPr>
                      <a:endParaRPr lang="fr-CH" sz="1800" b="0" i="0" u="none" strike="noStrike">
                        <a:solidFill>
                          <a:srgbClr val="000000"/>
                        </a:solidFill>
                        <a:effectLst/>
                        <a:latin typeface="Aptos Narrow" panose="020B00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199137591"/>
                  </a:ext>
                </a:extLst>
              </a:tr>
              <a:tr h="485894">
                <a:tc>
                  <a:txBody>
                    <a:bodyPr/>
                    <a:lstStyle/>
                    <a:p>
                      <a:pPr algn="l" fontAlgn="b">
                        <a:buNone/>
                      </a:pPr>
                      <a:r>
                        <a:rPr lang="fr-CH" sz="1800" b="1" i="0" u="none" strike="noStrike">
                          <a:solidFill>
                            <a:srgbClr val="000000"/>
                          </a:solidFill>
                          <a:effectLst/>
                          <a:latin typeface="Aptos Narrow" panose="020B0004020202020204" pitchFamily="34" charset="0"/>
                        </a:rPr>
                        <a:t>Efficacité énergétique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a:solidFill>
                            <a:srgbClr val="000000"/>
                          </a:solidFill>
                          <a:effectLst/>
                          <a:latin typeface="Aptos Narrow" panose="020B0004020202020204" pitchFamily="34" charset="0"/>
                        </a:rPr>
                        <a:t>0.00 CHF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a:solidFill>
                            <a:srgbClr val="00B050"/>
                          </a:solidFill>
                          <a:effectLst/>
                          <a:latin typeface="Aptos Narrow" panose="020B0004020202020204" pitchFamily="34" charset="0"/>
                        </a:rPr>
                        <a:t>31'404.45 CHF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fr-CH" sz="18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dirty="0">
                          <a:solidFill>
                            <a:srgbClr val="000000"/>
                          </a:solidFill>
                          <a:effectLst/>
                          <a:latin typeface="Aptos Narrow" panose="020B0004020202020204" pitchFamily="34" charset="0"/>
                        </a:rPr>
                        <a:t>31'404.45 CHF</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b">
                        <a:buNone/>
                      </a:pPr>
                      <a:endParaRPr lang="fr-CH" sz="1800" b="0" i="0" u="none" strike="noStrike">
                        <a:solidFill>
                          <a:srgbClr val="000000"/>
                        </a:solidFill>
                        <a:effectLst/>
                        <a:latin typeface="Aptos Narrow" panose="020B00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40005060"/>
                  </a:ext>
                </a:extLst>
              </a:tr>
              <a:tr h="485894">
                <a:tc>
                  <a:txBody>
                    <a:bodyPr/>
                    <a:lstStyle/>
                    <a:p>
                      <a:pPr algn="l" fontAlgn="b">
                        <a:buNone/>
                      </a:pPr>
                      <a:r>
                        <a:rPr lang="fr-CH" sz="1800" b="1" i="0" u="none" strike="noStrike">
                          <a:solidFill>
                            <a:srgbClr val="000000"/>
                          </a:solidFill>
                          <a:effectLst/>
                          <a:latin typeface="Aptos Narrow" panose="020B0004020202020204" pitchFamily="34" charset="0"/>
                        </a:rPr>
                        <a:t>Estivage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a:solidFill>
                            <a:srgbClr val="000000"/>
                          </a:solidFill>
                          <a:effectLst/>
                          <a:latin typeface="Aptos Narrow" panose="020B0004020202020204" pitchFamily="34" charset="0"/>
                        </a:rPr>
                        <a:t>151'646.70 CHF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a:solidFill>
                            <a:srgbClr val="00B050"/>
                          </a:solidFill>
                          <a:effectLst/>
                          <a:latin typeface="Aptos Narrow" panose="020B0004020202020204" pitchFamily="34" charset="0"/>
                        </a:rPr>
                        <a:t>7'012.15 CHF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fr-CH" sz="1800" b="1" i="0" u="none" strike="noStrike">
                          <a:solidFill>
                            <a:srgbClr val="FF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dirty="0">
                          <a:solidFill>
                            <a:srgbClr val="000000"/>
                          </a:solidFill>
                          <a:effectLst/>
                          <a:latin typeface="Aptos Narrow" panose="020B0004020202020204" pitchFamily="34" charset="0"/>
                        </a:rPr>
                        <a:t>158'658.85 CHF</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b">
                        <a:buNone/>
                      </a:pPr>
                      <a:endParaRPr lang="fr-CH" sz="1800" b="0" i="0" u="none" strike="noStrike">
                        <a:solidFill>
                          <a:srgbClr val="000000"/>
                        </a:solidFill>
                        <a:effectLst/>
                        <a:latin typeface="Aptos Narrow" panose="020B00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245602972"/>
                  </a:ext>
                </a:extLst>
              </a:tr>
              <a:tr h="485894">
                <a:tc>
                  <a:txBody>
                    <a:bodyPr/>
                    <a:lstStyle/>
                    <a:p>
                      <a:pPr algn="l" fontAlgn="b">
                        <a:buNone/>
                      </a:pPr>
                      <a:r>
                        <a:rPr lang="fr-CH" sz="1800" b="1" i="0" u="none" strike="noStrike">
                          <a:solidFill>
                            <a:srgbClr val="000000"/>
                          </a:solidFill>
                          <a:effectLst/>
                          <a:latin typeface="Aptos Narrow" panose="020B0004020202020204" pitchFamily="34" charset="0"/>
                        </a:rPr>
                        <a:t>Entretien des chemins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a:solidFill>
                            <a:srgbClr val="000000"/>
                          </a:solidFill>
                          <a:effectLst/>
                          <a:latin typeface="Aptos Narrow" panose="020B0004020202020204" pitchFamily="34" charset="0"/>
                        </a:rPr>
                        <a:t>247'597.15 CHF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a:solidFill>
                            <a:srgbClr val="000000"/>
                          </a:solidFill>
                          <a:effectLst/>
                          <a:latin typeface="Aptos Narrow" panose="020B0004020202020204" pitchFamily="34" charset="0"/>
                        </a:rPr>
                        <a:t>0.00 CHF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fr-CH" sz="1800" b="1" i="0" u="none" strike="noStrike">
                          <a:solidFill>
                            <a:srgbClr val="00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dirty="0">
                          <a:solidFill>
                            <a:srgbClr val="000000"/>
                          </a:solidFill>
                          <a:effectLst/>
                          <a:latin typeface="Aptos Narrow" panose="020B0004020202020204" pitchFamily="34" charset="0"/>
                        </a:rPr>
                        <a:t>247'597.15 CHF</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b">
                        <a:buNone/>
                      </a:pPr>
                      <a:endParaRPr lang="fr-CH" sz="1800" b="0" i="0" u="none" strike="noStrike">
                        <a:solidFill>
                          <a:srgbClr val="000000"/>
                        </a:solidFill>
                        <a:effectLst/>
                        <a:latin typeface="Aptos Narrow" panose="020B00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73209730"/>
                  </a:ext>
                </a:extLst>
              </a:tr>
              <a:tr h="485894">
                <a:tc>
                  <a:txBody>
                    <a:bodyPr/>
                    <a:lstStyle/>
                    <a:p>
                      <a:pPr algn="l" fontAlgn="b">
                        <a:buNone/>
                      </a:pPr>
                      <a:r>
                        <a:rPr lang="fr-CH" sz="1800" b="1" i="0" u="none" strike="noStrike">
                          <a:solidFill>
                            <a:srgbClr val="000000"/>
                          </a:solidFill>
                          <a:effectLst/>
                          <a:latin typeface="Aptos Narrow" panose="020B0004020202020204" pitchFamily="34" charset="0"/>
                        </a:rPr>
                        <a:t>Maintien valeur eaux usées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a:solidFill>
                            <a:srgbClr val="000000"/>
                          </a:solidFill>
                          <a:effectLst/>
                          <a:latin typeface="Aptos Narrow" panose="020B0004020202020204" pitchFamily="34" charset="0"/>
                        </a:rPr>
                        <a:t>32'364.49 CHF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a:solidFill>
                            <a:srgbClr val="00B050"/>
                          </a:solidFill>
                          <a:effectLst/>
                          <a:latin typeface="Aptos Narrow" panose="020B0004020202020204" pitchFamily="34" charset="0"/>
                        </a:rPr>
                        <a:t>31'396.97 CHF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fr-CH" sz="1800" b="1" i="0" u="none" strike="noStrike">
                          <a:solidFill>
                            <a:srgbClr val="FF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dirty="0">
                          <a:solidFill>
                            <a:srgbClr val="000000"/>
                          </a:solidFill>
                          <a:effectLst/>
                          <a:latin typeface="Aptos Narrow" panose="020B0004020202020204" pitchFamily="34" charset="0"/>
                        </a:rPr>
                        <a:t>63'761.46 CHF</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b">
                        <a:buNone/>
                      </a:pPr>
                      <a:endParaRPr lang="fr-CH" sz="18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796736"/>
                  </a:ext>
                </a:extLst>
              </a:tr>
              <a:tr h="413161">
                <a:tc>
                  <a:txBody>
                    <a:bodyPr/>
                    <a:lstStyle/>
                    <a:p>
                      <a:pPr algn="l" fontAlgn="b">
                        <a:buNone/>
                      </a:pPr>
                      <a:r>
                        <a:rPr lang="fr-CH" sz="1800" b="1" i="0" u="none" strike="noStrike" dirty="0">
                          <a:solidFill>
                            <a:srgbClr val="000000"/>
                          </a:solidFill>
                          <a:effectLst/>
                          <a:latin typeface="Aptos Narrow" panose="020B0004020202020204" pitchFamily="34" charset="0"/>
                        </a:rPr>
                        <a:t>Maintien valeur eau potable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a:solidFill>
                            <a:srgbClr val="000000"/>
                          </a:solidFill>
                          <a:effectLst/>
                          <a:latin typeface="Aptos Narrow" panose="020B0004020202020204" pitchFamily="34" charset="0"/>
                        </a:rPr>
                        <a:t>22'954.77 CHF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a:solidFill>
                            <a:srgbClr val="00B050"/>
                          </a:solidFill>
                          <a:effectLst/>
                          <a:latin typeface="Aptos Narrow" panose="020B0004020202020204" pitchFamily="34" charset="0"/>
                        </a:rPr>
                        <a:t>23'260.92 CHF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fr-CH" sz="1800" b="1" i="0" u="none" strike="noStrike">
                          <a:solidFill>
                            <a:srgbClr val="FF0000"/>
                          </a:solidFill>
                          <a:effectLst/>
                          <a:latin typeface="Aptos Narrow" panose="020B00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fr-CH" sz="1800" b="1" i="0" u="none" strike="noStrike" dirty="0">
                          <a:solidFill>
                            <a:srgbClr val="000000"/>
                          </a:solidFill>
                          <a:effectLst/>
                          <a:latin typeface="Aptos Narrow" panose="020B0004020202020204" pitchFamily="34" charset="0"/>
                        </a:rPr>
                        <a:t>46'215.69 CHF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tc>
                  <a:txBody>
                    <a:bodyPr/>
                    <a:lstStyle/>
                    <a:p>
                      <a:pPr algn="r" fontAlgn="b">
                        <a:buNone/>
                      </a:pPr>
                      <a:r>
                        <a:rPr lang="fr-CH" sz="1800" b="1" i="0" u="none" strike="noStrike" dirty="0">
                          <a:solidFill>
                            <a:srgbClr val="000000"/>
                          </a:solidFill>
                          <a:effectLst/>
                          <a:latin typeface="Aptos Narrow" panose="020B0004020202020204" pitchFamily="34" charset="0"/>
                        </a:rPr>
                        <a:t>1'829'435.50 CHF</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3307463717"/>
                  </a:ext>
                </a:extLst>
              </a:tr>
            </a:tbl>
          </a:graphicData>
        </a:graphic>
      </p:graphicFrame>
    </p:spTree>
    <p:extLst>
      <p:ext uri="{BB962C8B-B14F-4D97-AF65-F5344CB8AC3E}">
        <p14:creationId xmlns:p14="http://schemas.microsoft.com/office/powerpoint/2010/main" val="3895199830"/>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144C05-4DFC-6835-F9AB-030FE1F65C91}"/>
              </a:ext>
            </a:extLst>
          </p:cNvPr>
          <p:cNvSpPr txBox="1"/>
          <p:nvPr/>
        </p:nvSpPr>
        <p:spPr>
          <a:xfrm>
            <a:off x="1740975" y="2228671"/>
            <a:ext cx="8710047" cy="2400657"/>
          </a:xfrm>
          <a:prstGeom prst="rect">
            <a:avLst/>
          </a:prstGeom>
          <a:noFill/>
        </p:spPr>
        <p:txBody>
          <a:bodyPr wrap="square" rtlCol="0">
            <a:spAutoFit/>
          </a:bodyPr>
          <a:lstStyle/>
          <a:p>
            <a:pPr algn="ctr"/>
            <a:r>
              <a:rPr lang="fr-CH" sz="7500" dirty="0">
                <a:latin typeface="Helvetica" pitchFamily="2" charset="0"/>
              </a:rPr>
              <a:t>Avez-vous des questions ?</a:t>
            </a:r>
          </a:p>
        </p:txBody>
      </p:sp>
      <p:pic>
        <p:nvPicPr>
          <p:cNvPr id="9" name="Image 8">
            <a:extLst>
              <a:ext uri="{FF2B5EF4-FFF2-40B4-BE49-F238E27FC236}">
                <a16:creationId xmlns:a16="http://schemas.microsoft.com/office/drawing/2014/main" id="{924A47CE-A5E9-198E-2542-5DA1F6514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1392" y="372516"/>
            <a:ext cx="2269215" cy="1077877"/>
          </a:xfrm>
          <a:prstGeom prst="rect">
            <a:avLst/>
          </a:prstGeom>
        </p:spPr>
      </p:pic>
      <p:sp>
        <p:nvSpPr>
          <p:cNvPr id="11" name="Rectangle 10">
            <a:extLst>
              <a:ext uri="{FF2B5EF4-FFF2-40B4-BE49-F238E27FC236}">
                <a16:creationId xmlns:a16="http://schemas.microsoft.com/office/drawing/2014/main" id="{E7B587C7-5EDC-34AB-FBDF-04C6A09F1E8B}"/>
              </a:ext>
            </a:extLst>
          </p:cNvPr>
          <p:cNvSpPr/>
          <p:nvPr/>
        </p:nvSpPr>
        <p:spPr>
          <a:xfrm rot="16200000">
            <a:off x="5898477" y="582486"/>
            <a:ext cx="390525" cy="12196521"/>
          </a:xfrm>
          <a:prstGeom prst="rect">
            <a:avLst/>
          </a:prstGeom>
          <a:solidFill>
            <a:srgbClr val="ED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a:extLst>
              <a:ext uri="{FF2B5EF4-FFF2-40B4-BE49-F238E27FC236}">
                <a16:creationId xmlns:a16="http://schemas.microsoft.com/office/drawing/2014/main" id="{FA6BCFE7-9F98-1FEF-0D47-A1365B4C0F80}"/>
              </a:ext>
            </a:extLst>
          </p:cNvPr>
          <p:cNvSpPr/>
          <p:nvPr/>
        </p:nvSpPr>
        <p:spPr>
          <a:xfrm rot="16200000">
            <a:off x="11156277" y="5840285"/>
            <a:ext cx="390525" cy="1680921"/>
          </a:xfrm>
          <a:prstGeom prst="rect">
            <a:avLst/>
          </a:prstGeom>
          <a:solidFill>
            <a:srgbClr val="279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Espace réservé du numéro de diapositive 7">
            <a:extLst>
              <a:ext uri="{FF2B5EF4-FFF2-40B4-BE49-F238E27FC236}">
                <a16:creationId xmlns:a16="http://schemas.microsoft.com/office/drawing/2014/main" id="{F76BF4E1-6275-6172-644C-BDCE59D4D763}"/>
              </a:ext>
            </a:extLst>
          </p:cNvPr>
          <p:cNvSpPr>
            <a:spLocks noGrp="1"/>
          </p:cNvSpPr>
          <p:nvPr>
            <p:ph type="sldNum" sz="quarter" idx="12"/>
          </p:nvPr>
        </p:nvSpPr>
        <p:spPr>
          <a:xfrm>
            <a:off x="9448800" y="6485483"/>
            <a:ext cx="2743200" cy="365125"/>
          </a:xfrm>
        </p:spPr>
        <p:txBody>
          <a:bodyPr/>
          <a:lstStyle/>
          <a:p>
            <a:fld id="{E7A5252D-C49C-4006-A947-0F6A3FC24448}" type="slidenum">
              <a:rPr lang="fr-CH" sz="2000" smtClean="0">
                <a:solidFill>
                  <a:schemeClr val="bg1"/>
                </a:solidFill>
                <a:latin typeface="Helvetica" pitchFamily="2" charset="0"/>
              </a:rPr>
              <a:t>27</a:t>
            </a:fld>
            <a:endParaRPr lang="fr-CH" sz="2000" dirty="0">
              <a:solidFill>
                <a:schemeClr val="bg1"/>
              </a:solidFill>
              <a:latin typeface="Helvetica" pitchFamily="2" charset="0"/>
            </a:endParaRPr>
          </a:p>
        </p:txBody>
      </p:sp>
      <p:sp>
        <p:nvSpPr>
          <p:cNvPr id="6" name="ZoneTexte 5">
            <a:extLst>
              <a:ext uri="{FF2B5EF4-FFF2-40B4-BE49-F238E27FC236}">
                <a16:creationId xmlns:a16="http://schemas.microsoft.com/office/drawing/2014/main" id="{986FE591-7624-B50C-9C1C-B56488B0B390}"/>
              </a:ext>
            </a:extLst>
          </p:cNvPr>
          <p:cNvSpPr txBox="1"/>
          <p:nvPr/>
        </p:nvSpPr>
        <p:spPr>
          <a:xfrm>
            <a:off x="4457700" y="6488668"/>
            <a:ext cx="4309782" cy="400110"/>
          </a:xfrm>
          <a:prstGeom prst="rect">
            <a:avLst/>
          </a:prstGeom>
          <a:noFill/>
        </p:spPr>
        <p:txBody>
          <a:bodyPr wrap="square" rtlCol="0">
            <a:spAutoFit/>
          </a:bodyPr>
          <a:lstStyle/>
          <a:p>
            <a:pPr algn="ctr"/>
            <a:r>
              <a:rPr lang="fr-CH" sz="2000" dirty="0">
                <a:solidFill>
                  <a:schemeClr val="bg1"/>
                </a:solidFill>
                <a:latin typeface="Helvetica" pitchFamily="2" charset="0"/>
              </a:rPr>
              <a:t>Assemblée communale 11 juin 2026 </a:t>
            </a:r>
          </a:p>
        </p:txBody>
      </p:sp>
      <p:sp>
        <p:nvSpPr>
          <p:cNvPr id="4" name="ZoneTexte 3">
            <a:extLst>
              <a:ext uri="{FF2B5EF4-FFF2-40B4-BE49-F238E27FC236}">
                <a16:creationId xmlns:a16="http://schemas.microsoft.com/office/drawing/2014/main" id="{DD8BDB91-ECBF-0BBE-71AD-6D099B9C648A}"/>
              </a:ext>
            </a:extLst>
          </p:cNvPr>
          <p:cNvSpPr txBox="1"/>
          <p:nvPr/>
        </p:nvSpPr>
        <p:spPr>
          <a:xfrm>
            <a:off x="0" y="6488668"/>
            <a:ext cx="3276600" cy="400110"/>
          </a:xfrm>
          <a:prstGeom prst="rect">
            <a:avLst/>
          </a:prstGeom>
          <a:noFill/>
        </p:spPr>
        <p:txBody>
          <a:bodyPr wrap="square" rtlCol="0">
            <a:spAutoFit/>
          </a:bodyPr>
          <a:lstStyle/>
          <a:p>
            <a:r>
              <a:rPr lang="fr-CH" sz="2000" dirty="0">
                <a:solidFill>
                  <a:schemeClr val="bg1"/>
                </a:solidFill>
                <a:latin typeface="Helvetica" pitchFamily="2" charset="0"/>
              </a:rPr>
              <a:t>Comptes 2025 </a:t>
            </a:r>
          </a:p>
        </p:txBody>
      </p:sp>
    </p:spTree>
    <p:extLst>
      <p:ext uri="{BB962C8B-B14F-4D97-AF65-F5344CB8AC3E}">
        <p14:creationId xmlns:p14="http://schemas.microsoft.com/office/powerpoint/2010/main" val="22229685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Scale>
                                      <p:cBhvr>
                                        <p:cTn id="1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
                                        </p:tgtEl>
                                        <p:attrNameLst>
                                          <p:attrName>ppt_x</p:attrName>
                                          <p:attrName>ppt_y</p:attrName>
                                        </p:attrNameLst>
                                      </p:cBhvr>
                                    </p:animMotion>
                                    <p:animEffect transition="in" filter="fade">
                                      <p:cBhvr>
                                        <p:cTn id="19" dur="1000"/>
                                        <p:tgtEl>
                                          <p:spTgt spid="2"/>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Scale>
                                      <p:cBhvr>
                                        <p:cTn id="2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2"/>
                                        </p:tgtEl>
                                        <p:attrNameLst>
                                          <p:attrName>ppt_x</p:attrName>
                                          <p:attrName>ppt_y</p:attrName>
                                        </p:attrNameLst>
                                      </p:cBhvr>
                                    </p:animMotion>
                                    <p:animEffect transition="in" filter="fade">
                                      <p:cBhvr>
                                        <p:cTn id="24" dur="1000"/>
                                        <p:tgtEl>
                                          <p:spTgt spid="12"/>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Scale>
                                      <p:cBhvr>
                                        <p:cTn id="2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
                                        </p:tgtEl>
                                        <p:attrNameLst>
                                          <p:attrName>ppt_x</p:attrName>
                                          <p:attrName>ppt_y</p:attrName>
                                        </p:attrNameLst>
                                      </p:cBhvr>
                                    </p:animMotion>
                                    <p:animEffect transition="in" filter="fade">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anim calcmode="lin" valueType="num">
                                      <p:cBhvr>
                                        <p:cTn id="35" dur="2000" fill="hold"/>
                                        <p:tgtEl>
                                          <p:spTgt spid="9"/>
                                        </p:tgtEl>
                                        <p:attrNameLst>
                                          <p:attrName>style.rotation</p:attrName>
                                        </p:attrNameLst>
                                      </p:cBhvr>
                                      <p:tavLst>
                                        <p:tav tm="0">
                                          <p:val>
                                            <p:fltVal val="720"/>
                                          </p:val>
                                        </p:tav>
                                        <p:tav tm="100000">
                                          <p:val>
                                            <p:fltVal val="0"/>
                                          </p:val>
                                        </p:tav>
                                      </p:tavLst>
                                    </p:anim>
                                    <p:anim calcmode="lin" valueType="num">
                                      <p:cBhvr>
                                        <p:cTn id="36" dur="2000" fill="hold"/>
                                        <p:tgtEl>
                                          <p:spTgt spid="9"/>
                                        </p:tgtEl>
                                        <p:attrNameLst>
                                          <p:attrName>ppt_h</p:attrName>
                                        </p:attrNameLst>
                                      </p:cBhvr>
                                      <p:tavLst>
                                        <p:tav tm="0">
                                          <p:val>
                                            <p:fltVal val="0"/>
                                          </p:val>
                                        </p:tav>
                                        <p:tav tm="100000">
                                          <p:val>
                                            <p:strVal val="#ppt_h"/>
                                          </p:val>
                                        </p:tav>
                                      </p:tavLst>
                                    </p:anim>
                                    <p:anim calcmode="lin" valueType="num">
                                      <p:cBhvr>
                                        <p:cTn id="37"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p:bldP spid="6"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24A47CE-A5E9-198E-2542-5DA1F6514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409" y="93117"/>
            <a:ext cx="1568598" cy="745084"/>
          </a:xfrm>
          <a:prstGeom prst="rect">
            <a:avLst/>
          </a:prstGeom>
        </p:spPr>
      </p:pic>
      <p:sp>
        <p:nvSpPr>
          <p:cNvPr id="11" name="Rectangle 10">
            <a:extLst>
              <a:ext uri="{FF2B5EF4-FFF2-40B4-BE49-F238E27FC236}">
                <a16:creationId xmlns:a16="http://schemas.microsoft.com/office/drawing/2014/main" id="{E7B587C7-5EDC-34AB-FBDF-04C6A09F1E8B}"/>
              </a:ext>
            </a:extLst>
          </p:cNvPr>
          <p:cNvSpPr/>
          <p:nvPr/>
        </p:nvSpPr>
        <p:spPr>
          <a:xfrm rot="16200000">
            <a:off x="5902998" y="564477"/>
            <a:ext cx="390525" cy="12196521"/>
          </a:xfrm>
          <a:prstGeom prst="rect">
            <a:avLst/>
          </a:prstGeom>
          <a:solidFill>
            <a:srgbClr val="ED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2" name="Rectangle 11">
            <a:extLst>
              <a:ext uri="{FF2B5EF4-FFF2-40B4-BE49-F238E27FC236}">
                <a16:creationId xmlns:a16="http://schemas.microsoft.com/office/drawing/2014/main" id="{FA6BCFE7-9F98-1FEF-0D47-A1365B4C0F80}"/>
              </a:ext>
            </a:extLst>
          </p:cNvPr>
          <p:cNvSpPr/>
          <p:nvPr/>
        </p:nvSpPr>
        <p:spPr>
          <a:xfrm rot="16200000">
            <a:off x="11156277" y="5822277"/>
            <a:ext cx="390525" cy="1680921"/>
          </a:xfrm>
          <a:prstGeom prst="rect">
            <a:avLst/>
          </a:prstGeom>
          <a:solidFill>
            <a:srgbClr val="279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ZoneTexte 2">
            <a:extLst>
              <a:ext uri="{FF2B5EF4-FFF2-40B4-BE49-F238E27FC236}">
                <a16:creationId xmlns:a16="http://schemas.microsoft.com/office/drawing/2014/main" id="{6ED785E7-FB6D-AFDB-FB35-19BF98089AA1}"/>
              </a:ext>
            </a:extLst>
          </p:cNvPr>
          <p:cNvSpPr txBox="1"/>
          <p:nvPr/>
        </p:nvSpPr>
        <p:spPr>
          <a:xfrm>
            <a:off x="3733799" y="6457890"/>
            <a:ext cx="4876587" cy="400110"/>
          </a:xfrm>
          <a:prstGeom prst="rect">
            <a:avLst/>
          </a:prstGeom>
          <a:noFill/>
        </p:spPr>
        <p:txBody>
          <a:bodyPr wrap="square" rtlCol="0">
            <a:spAutoFit/>
          </a:bodyPr>
          <a:lstStyle/>
          <a:p>
            <a:pPr algn="ctr"/>
            <a:r>
              <a:rPr lang="fr-CH" sz="2000" dirty="0">
                <a:solidFill>
                  <a:schemeClr val="bg1"/>
                </a:solidFill>
                <a:latin typeface="Helvetica" pitchFamily="2" charset="0"/>
              </a:rPr>
              <a:t>Assemblée communale 11 juin 2026 </a:t>
            </a:r>
          </a:p>
        </p:txBody>
      </p:sp>
      <p:sp>
        <p:nvSpPr>
          <p:cNvPr id="8" name="Espace réservé du numéro de diapositive 7">
            <a:extLst>
              <a:ext uri="{FF2B5EF4-FFF2-40B4-BE49-F238E27FC236}">
                <a16:creationId xmlns:a16="http://schemas.microsoft.com/office/drawing/2014/main" id="{8BE9FC28-A9CD-BD67-F37D-404BA11584C7}"/>
              </a:ext>
            </a:extLst>
          </p:cNvPr>
          <p:cNvSpPr>
            <a:spLocks noGrp="1"/>
          </p:cNvSpPr>
          <p:nvPr>
            <p:ph type="sldNum" sz="quarter" idx="12"/>
          </p:nvPr>
        </p:nvSpPr>
        <p:spPr>
          <a:xfrm>
            <a:off x="9338807" y="6467474"/>
            <a:ext cx="2743200" cy="365125"/>
          </a:xfrm>
        </p:spPr>
        <p:txBody>
          <a:bodyPr/>
          <a:lstStyle/>
          <a:p>
            <a:fld id="{E7A5252D-C49C-4006-A947-0F6A3FC24448}" type="slidenum">
              <a:rPr lang="fr-CH" sz="2000" smtClean="0">
                <a:solidFill>
                  <a:schemeClr val="bg1"/>
                </a:solidFill>
                <a:latin typeface="Helvetica" pitchFamily="2" charset="0"/>
              </a:rPr>
              <a:t>3</a:t>
            </a:fld>
            <a:endParaRPr lang="fr-CH" sz="2000" dirty="0">
              <a:solidFill>
                <a:schemeClr val="bg1"/>
              </a:solidFill>
              <a:latin typeface="Helvetica" pitchFamily="2" charset="0"/>
            </a:endParaRPr>
          </a:p>
        </p:txBody>
      </p:sp>
      <p:sp>
        <p:nvSpPr>
          <p:cNvPr id="10" name="ZoneTexte 9">
            <a:extLst>
              <a:ext uri="{FF2B5EF4-FFF2-40B4-BE49-F238E27FC236}">
                <a16:creationId xmlns:a16="http://schemas.microsoft.com/office/drawing/2014/main" id="{FFEC7D56-E129-C8CE-A887-A95133F9976D}"/>
              </a:ext>
            </a:extLst>
          </p:cNvPr>
          <p:cNvSpPr txBox="1"/>
          <p:nvPr/>
        </p:nvSpPr>
        <p:spPr>
          <a:xfrm>
            <a:off x="542924" y="162358"/>
            <a:ext cx="9680575" cy="769441"/>
          </a:xfrm>
          <a:prstGeom prst="rect">
            <a:avLst/>
          </a:prstGeom>
          <a:noFill/>
        </p:spPr>
        <p:txBody>
          <a:bodyPr wrap="square" rtlCol="0">
            <a:spAutoFit/>
          </a:bodyPr>
          <a:lstStyle/>
          <a:p>
            <a:r>
              <a:rPr lang="fr-CH" sz="4400" b="1" dirty="0">
                <a:latin typeface="Helvetica" pitchFamily="2" charset="0"/>
              </a:rPr>
              <a:t>1. Comptes en bref </a:t>
            </a:r>
          </a:p>
        </p:txBody>
      </p:sp>
      <p:sp>
        <p:nvSpPr>
          <p:cNvPr id="5" name="ZoneTexte 4">
            <a:extLst>
              <a:ext uri="{FF2B5EF4-FFF2-40B4-BE49-F238E27FC236}">
                <a16:creationId xmlns:a16="http://schemas.microsoft.com/office/drawing/2014/main" id="{C5F855A8-66B1-53D3-7B25-43CF86F748F5}"/>
              </a:ext>
            </a:extLst>
          </p:cNvPr>
          <p:cNvSpPr txBox="1"/>
          <p:nvPr/>
        </p:nvSpPr>
        <p:spPr>
          <a:xfrm>
            <a:off x="0" y="6488668"/>
            <a:ext cx="3276600" cy="400110"/>
          </a:xfrm>
          <a:prstGeom prst="rect">
            <a:avLst/>
          </a:prstGeom>
          <a:noFill/>
        </p:spPr>
        <p:txBody>
          <a:bodyPr wrap="square" rtlCol="0">
            <a:spAutoFit/>
          </a:bodyPr>
          <a:lstStyle/>
          <a:p>
            <a:r>
              <a:rPr lang="fr-CH" sz="2000" dirty="0">
                <a:solidFill>
                  <a:schemeClr val="bg1"/>
                </a:solidFill>
                <a:latin typeface="Helvetica" pitchFamily="2" charset="0"/>
              </a:rPr>
              <a:t>Comptes 2025</a:t>
            </a:r>
          </a:p>
        </p:txBody>
      </p:sp>
      <p:graphicFrame>
        <p:nvGraphicFramePr>
          <p:cNvPr id="14" name="Tableau 13">
            <a:extLst>
              <a:ext uri="{FF2B5EF4-FFF2-40B4-BE49-F238E27FC236}">
                <a16:creationId xmlns:a16="http://schemas.microsoft.com/office/drawing/2014/main" id="{4D250AAF-37FD-382D-F860-605133FA9AF6}"/>
              </a:ext>
            </a:extLst>
          </p:cNvPr>
          <p:cNvGraphicFramePr>
            <a:graphicFrameLocks noGrp="1"/>
          </p:cNvGraphicFramePr>
          <p:nvPr>
            <p:extLst>
              <p:ext uri="{D42A27DB-BD31-4B8C-83A1-F6EECF244321}">
                <p14:modId xmlns:p14="http://schemas.microsoft.com/office/powerpoint/2010/main" val="1506656867"/>
              </p:ext>
            </p:extLst>
          </p:nvPr>
        </p:nvGraphicFramePr>
        <p:xfrm>
          <a:off x="638356" y="1016861"/>
          <a:ext cx="9872723" cy="3683357"/>
        </p:xfrm>
        <a:graphic>
          <a:graphicData uri="http://schemas.openxmlformats.org/drawingml/2006/table">
            <a:tbl>
              <a:tblPr firstRow="1" bandRow="1">
                <a:tableStyleId>{EB9631B5-78F2-41C9-869B-9F39066F8104}</a:tableStyleId>
              </a:tblPr>
              <a:tblGrid>
                <a:gridCol w="3227287">
                  <a:extLst>
                    <a:ext uri="{9D8B030D-6E8A-4147-A177-3AD203B41FA5}">
                      <a16:colId xmlns:a16="http://schemas.microsoft.com/office/drawing/2014/main" val="2177052855"/>
                    </a:ext>
                  </a:extLst>
                </a:gridCol>
                <a:gridCol w="1661359">
                  <a:extLst>
                    <a:ext uri="{9D8B030D-6E8A-4147-A177-3AD203B41FA5}">
                      <a16:colId xmlns:a16="http://schemas.microsoft.com/office/drawing/2014/main" val="180180794"/>
                    </a:ext>
                  </a:extLst>
                </a:gridCol>
                <a:gridCol w="1661359">
                  <a:extLst>
                    <a:ext uri="{9D8B030D-6E8A-4147-A177-3AD203B41FA5}">
                      <a16:colId xmlns:a16="http://schemas.microsoft.com/office/drawing/2014/main" val="798854804"/>
                    </a:ext>
                  </a:extLst>
                </a:gridCol>
                <a:gridCol w="1661359">
                  <a:extLst>
                    <a:ext uri="{9D8B030D-6E8A-4147-A177-3AD203B41FA5}">
                      <a16:colId xmlns:a16="http://schemas.microsoft.com/office/drawing/2014/main" val="2695852247"/>
                    </a:ext>
                  </a:extLst>
                </a:gridCol>
                <a:gridCol w="1661359">
                  <a:extLst>
                    <a:ext uri="{9D8B030D-6E8A-4147-A177-3AD203B41FA5}">
                      <a16:colId xmlns:a16="http://schemas.microsoft.com/office/drawing/2014/main" val="2954689922"/>
                    </a:ext>
                  </a:extLst>
                </a:gridCol>
              </a:tblGrid>
              <a:tr h="501450">
                <a:tc>
                  <a:txBody>
                    <a:bodyPr/>
                    <a:lstStyle/>
                    <a:p>
                      <a:pPr algn="l"/>
                      <a:r>
                        <a:rPr lang="fr-CH" sz="2400" dirty="0"/>
                        <a:t>Comptes  (CHF)</a:t>
                      </a:r>
                      <a:endParaRPr lang="fr-CH" sz="2400" dirty="0">
                        <a:latin typeface="Helvetica" pitchFamily="2"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CD00"/>
                    </a:solidFill>
                  </a:tcPr>
                </a:tc>
                <a:tc gridSpan="2">
                  <a:txBody>
                    <a:bodyPr/>
                    <a:lstStyle/>
                    <a:p>
                      <a:pPr algn="ctr"/>
                      <a:r>
                        <a:rPr lang="fr-CH" sz="2400" dirty="0"/>
                        <a:t>2025</a:t>
                      </a:r>
                      <a:endParaRPr lang="fr-CH" sz="2400"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CD00"/>
                    </a:solidFill>
                  </a:tcPr>
                </a:tc>
                <a:tc hMerge="1">
                  <a:txBody>
                    <a:bodyPr/>
                    <a:lstStyle/>
                    <a:p>
                      <a:endParaRPr lang="fr-CH"/>
                    </a:p>
                  </a:txBody>
                  <a:tcPr/>
                </a:tc>
                <a:tc gridSpan="2">
                  <a:txBody>
                    <a:bodyPr/>
                    <a:lstStyle/>
                    <a:p>
                      <a:pPr algn="ctr"/>
                      <a:r>
                        <a:rPr lang="fr-CH" sz="2400" dirty="0"/>
                        <a:t>2024</a:t>
                      </a:r>
                      <a:endParaRPr lang="fr-CH" sz="2400" dirty="0">
                        <a:latin typeface="Helvetica" pitchFamily="2"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CD00"/>
                    </a:solidFill>
                  </a:tcPr>
                </a:tc>
                <a:tc hMerge="1">
                  <a:txBody>
                    <a:bodyPr/>
                    <a:lstStyle/>
                    <a:p>
                      <a:endParaRPr lang="fr-CH"/>
                    </a:p>
                  </a:txBody>
                  <a:tcPr/>
                </a:tc>
                <a:extLst>
                  <a:ext uri="{0D108BD9-81ED-4DB2-BD59-A6C34878D82A}">
                    <a16:rowId xmlns:a16="http://schemas.microsoft.com/office/drawing/2014/main" val="289586689"/>
                  </a:ext>
                </a:extLst>
              </a:tr>
              <a:tr h="501450">
                <a:tc rowSpan="2">
                  <a:txBody>
                    <a:bodyPr/>
                    <a:lstStyle/>
                    <a:p>
                      <a:pPr algn="l"/>
                      <a:r>
                        <a:rPr lang="fr-CH" sz="2400" dirty="0">
                          <a:latin typeface="Helvetica" pitchFamily="2" charset="0"/>
                        </a:rPr>
                        <a:t>Résultat </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CH" sz="2000" b="1" dirty="0"/>
                        <a:t>Charges</a:t>
                      </a:r>
                      <a:endParaRPr lang="fr-CH" sz="2000" b="1"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fr-CH" sz="2000" b="1" dirty="0"/>
                        <a:t>Produits</a:t>
                      </a:r>
                      <a:endParaRPr lang="fr-CH" sz="2000" b="1"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fr-CH" sz="2000" b="1" dirty="0"/>
                        <a:t>Charges</a:t>
                      </a:r>
                      <a:endParaRPr lang="fr-CH" sz="2000" b="1"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fr-CH" sz="2000" b="1" dirty="0"/>
                        <a:t>Produits</a:t>
                      </a:r>
                      <a:endParaRPr lang="fr-CH" sz="2000" b="1" dirty="0">
                        <a:latin typeface="Helvetica" pitchFamily="2"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739918611"/>
                  </a:ext>
                </a:extLst>
              </a:tr>
              <a:tr h="395636">
                <a:tc vMerge="1">
                  <a:txBody>
                    <a:bodyPr/>
                    <a:lstStyle/>
                    <a:p>
                      <a:pPr algn="ctr"/>
                      <a:endParaRPr lang="fr-CH" dirty="0"/>
                    </a:p>
                  </a:txBody>
                  <a:tcPr/>
                </a:tc>
                <a:tc>
                  <a:txBody>
                    <a:bodyPr/>
                    <a:lstStyle/>
                    <a:p>
                      <a:pPr algn="ctr"/>
                      <a:r>
                        <a:rPr lang="fr-CH" dirty="0">
                          <a:latin typeface="Helvetica" pitchFamily="2" charset="0"/>
                        </a:rPr>
                        <a:t>3’534’933.61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CH" dirty="0">
                          <a:latin typeface="Helvetica" pitchFamily="2" charset="0"/>
                        </a:rPr>
                        <a:t>3’617’126.81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dirty="0">
                          <a:latin typeface="Helvetica" pitchFamily="2" charset="0"/>
                        </a:rPr>
                        <a:t>3’682’018.-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dirty="0">
                          <a:latin typeface="Helvetica" pitchFamily="2" charset="0"/>
                        </a:rPr>
                        <a:t>3’411’604.83</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98804383"/>
                  </a:ext>
                </a:extLst>
              </a:tr>
              <a:tr h="501450">
                <a:tc>
                  <a:txBody>
                    <a:bodyPr/>
                    <a:lstStyle/>
                    <a:p>
                      <a:pPr algn="l"/>
                      <a:r>
                        <a:rPr lang="fr-CH" sz="2400" dirty="0"/>
                        <a:t>Résultat net</a:t>
                      </a:r>
                      <a:endParaRPr lang="fr-CH" sz="2400" dirty="0">
                        <a:latin typeface="Helvetica" pitchFamily="2"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fr-CH" dirty="0">
                          <a:latin typeface="Helvetica" pitchFamily="2" charset="0"/>
                        </a:rPr>
                        <a:t>82’193.20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dirty="0">
                          <a:latin typeface="Helvetic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dirty="0">
                          <a:solidFill>
                            <a:schemeClr val="tx1"/>
                          </a:solidFill>
                          <a:latin typeface="Helvetic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fr-CH" dirty="0">
                          <a:solidFill>
                            <a:srgbClr val="FF0000"/>
                          </a:solidFill>
                          <a:latin typeface="Helvetica" pitchFamily="2" charset="0"/>
                        </a:rPr>
                        <a:t>- 270’413.17</a:t>
                      </a:r>
                      <a:endParaRPr lang="fr-CH" dirty="0">
                        <a:solidFill>
                          <a:schemeClr val="tx1"/>
                        </a:solidFill>
                        <a:latin typeface="Helvetica" pitchFamily="2"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5781595"/>
                  </a:ext>
                </a:extLst>
              </a:tr>
              <a:tr h="0">
                <a:tc>
                  <a:txBody>
                    <a:bodyPr/>
                    <a:lstStyle/>
                    <a:p>
                      <a:pPr algn="l"/>
                      <a:endParaRPr lang="fr-CH" sz="100" dirty="0">
                        <a:latin typeface="Helvetica" pitchFamily="2" charset="0"/>
                      </a:endParaRPr>
                    </a:p>
                  </a:txBody>
                  <a:tcPr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H" dirty="0">
                        <a:latin typeface="Helvetica"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H" dirty="0">
                        <a:solidFill>
                          <a:srgbClr val="FF0000"/>
                        </a:solidFill>
                        <a:latin typeface="Helvetica"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H" dirty="0">
                        <a:latin typeface="Helvetica"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CH" dirty="0">
                        <a:solidFill>
                          <a:srgbClr val="FF0000"/>
                        </a:solidFill>
                        <a:latin typeface="Helvetica" pitchFamily="2" charset="0"/>
                      </a:endParaRPr>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5961279"/>
                  </a:ext>
                </a:extLst>
              </a:tr>
              <a:tr h="501450">
                <a:tc rowSpan="2">
                  <a:txBody>
                    <a:bodyPr/>
                    <a:lstStyle/>
                    <a:p>
                      <a:pPr algn="l"/>
                      <a:r>
                        <a:rPr lang="fr-CH" sz="2400" dirty="0"/>
                        <a:t>Investissements</a:t>
                      </a:r>
                      <a:endParaRPr lang="fr-CH" sz="2400" dirty="0">
                        <a:latin typeface="Helvetica" pitchFamily="2"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CH" sz="2000" b="1" dirty="0"/>
                        <a:t>Dépenses</a:t>
                      </a:r>
                      <a:endParaRPr lang="fr-CH" sz="2000" b="1"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fr-CH" sz="2000" b="1" dirty="0"/>
                        <a:t>Recettes</a:t>
                      </a:r>
                      <a:endParaRPr lang="fr-CH" sz="2000" b="1"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fr-CH" sz="2000" b="1" dirty="0"/>
                        <a:t>Dépenses</a:t>
                      </a:r>
                      <a:endParaRPr lang="fr-CH" sz="2000" b="1" dirty="0">
                        <a:latin typeface="Helvetic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fr-CH" sz="2000" b="1" dirty="0"/>
                        <a:t>Recettes</a:t>
                      </a:r>
                      <a:endParaRPr lang="fr-CH" sz="2000" b="1" dirty="0">
                        <a:latin typeface="Helvetica" pitchFamily="2"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017926652"/>
                  </a:ext>
                </a:extLst>
              </a:tr>
              <a:tr h="414711">
                <a:tc vMerge="1">
                  <a:txBody>
                    <a:bodyPr/>
                    <a:lstStyle/>
                    <a:p>
                      <a:pPr algn="ctr"/>
                      <a:endParaRPr lang="fr-CH" dirty="0"/>
                    </a:p>
                  </a:txBody>
                  <a:tcPr/>
                </a:tc>
                <a:tc>
                  <a:txBody>
                    <a:bodyPr/>
                    <a:lstStyle/>
                    <a:p>
                      <a:pPr algn="ctr"/>
                      <a:r>
                        <a:rPr lang="fr-CH" dirty="0">
                          <a:latin typeface="Helvetica" pitchFamily="2" charset="0"/>
                        </a:rPr>
                        <a:t>611’134.10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CH" dirty="0">
                          <a:latin typeface="Helvetica" pitchFamily="2" charset="0"/>
                        </a:rPr>
                        <a:t>59’581.10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dirty="0">
                          <a:latin typeface="Helvetica" pitchFamily="2" charset="0"/>
                        </a:rPr>
                        <a:t>1’814031.51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dirty="0">
                          <a:latin typeface="Helvetica" pitchFamily="2" charset="0"/>
                        </a:rPr>
                        <a:t>11’086.45</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36298147"/>
                  </a:ext>
                </a:extLst>
              </a:tr>
              <a:tr h="501450">
                <a:tc>
                  <a:txBody>
                    <a:bodyPr/>
                    <a:lstStyle/>
                    <a:p>
                      <a:pPr algn="l"/>
                      <a:r>
                        <a:rPr lang="fr-CH" sz="2400" dirty="0"/>
                        <a:t>Investissements nets</a:t>
                      </a:r>
                      <a:endParaRPr lang="fr-CH" sz="2400" dirty="0">
                        <a:latin typeface="Helvetica" pitchFamily="2"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fr-CH" dirty="0">
                          <a:latin typeface="Helvetic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l"/>
                      <a:r>
                        <a:rPr lang="fr-CH" dirty="0">
                          <a:solidFill>
                            <a:srgbClr val="FF0000"/>
                          </a:solidFill>
                          <a:latin typeface="Helvetica" pitchFamily="2" charset="0"/>
                        </a:rPr>
                        <a:t>- 551’553.-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fr-CH" dirty="0">
                          <a:latin typeface="Helvetic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fr-CH" dirty="0">
                          <a:solidFill>
                            <a:srgbClr val="FF0000"/>
                          </a:solidFill>
                          <a:latin typeface="Helvetica" pitchFamily="2" charset="0"/>
                        </a:rPr>
                        <a:t>-1’802’945.06</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5245768"/>
                  </a:ext>
                </a:extLst>
              </a:tr>
            </a:tbl>
          </a:graphicData>
        </a:graphic>
      </p:graphicFrame>
      <p:graphicFrame>
        <p:nvGraphicFramePr>
          <p:cNvPr id="2" name="Tableau 1">
            <a:extLst>
              <a:ext uri="{FF2B5EF4-FFF2-40B4-BE49-F238E27FC236}">
                <a16:creationId xmlns:a16="http://schemas.microsoft.com/office/drawing/2014/main" id="{AB61470C-451D-2815-981E-5034D4F15217}"/>
              </a:ext>
            </a:extLst>
          </p:cNvPr>
          <p:cNvGraphicFramePr>
            <a:graphicFrameLocks noGrp="1"/>
          </p:cNvGraphicFramePr>
          <p:nvPr>
            <p:extLst>
              <p:ext uri="{D42A27DB-BD31-4B8C-83A1-F6EECF244321}">
                <p14:modId xmlns:p14="http://schemas.microsoft.com/office/powerpoint/2010/main" val="3470371384"/>
              </p:ext>
            </p:extLst>
          </p:nvPr>
        </p:nvGraphicFramePr>
        <p:xfrm>
          <a:off x="638355" y="4875040"/>
          <a:ext cx="9872723" cy="1417611"/>
        </p:xfrm>
        <a:graphic>
          <a:graphicData uri="http://schemas.openxmlformats.org/drawingml/2006/table">
            <a:tbl>
              <a:tblPr firstRow="1" bandRow="1">
                <a:tableStyleId>{EB9631B5-78F2-41C9-869B-9F39066F8104}</a:tableStyleId>
              </a:tblPr>
              <a:tblGrid>
                <a:gridCol w="3227287">
                  <a:extLst>
                    <a:ext uri="{9D8B030D-6E8A-4147-A177-3AD203B41FA5}">
                      <a16:colId xmlns:a16="http://schemas.microsoft.com/office/drawing/2014/main" val="3559264127"/>
                    </a:ext>
                  </a:extLst>
                </a:gridCol>
                <a:gridCol w="1661359">
                  <a:extLst>
                    <a:ext uri="{9D8B030D-6E8A-4147-A177-3AD203B41FA5}">
                      <a16:colId xmlns:a16="http://schemas.microsoft.com/office/drawing/2014/main" val="4120967343"/>
                    </a:ext>
                  </a:extLst>
                </a:gridCol>
                <a:gridCol w="1661359">
                  <a:extLst>
                    <a:ext uri="{9D8B030D-6E8A-4147-A177-3AD203B41FA5}">
                      <a16:colId xmlns:a16="http://schemas.microsoft.com/office/drawing/2014/main" val="2750471256"/>
                    </a:ext>
                  </a:extLst>
                </a:gridCol>
                <a:gridCol w="1661359">
                  <a:extLst>
                    <a:ext uri="{9D8B030D-6E8A-4147-A177-3AD203B41FA5}">
                      <a16:colId xmlns:a16="http://schemas.microsoft.com/office/drawing/2014/main" val="4227896442"/>
                    </a:ext>
                  </a:extLst>
                </a:gridCol>
                <a:gridCol w="1661359">
                  <a:extLst>
                    <a:ext uri="{9D8B030D-6E8A-4147-A177-3AD203B41FA5}">
                      <a16:colId xmlns:a16="http://schemas.microsoft.com/office/drawing/2014/main" val="3730337836"/>
                    </a:ext>
                  </a:extLst>
                </a:gridCol>
              </a:tblGrid>
              <a:tr h="501450">
                <a:tc rowSpan="2">
                  <a:txBody>
                    <a:bodyPr/>
                    <a:lstStyle/>
                    <a:p>
                      <a:pPr algn="l"/>
                      <a:r>
                        <a:rPr lang="fr-CH" sz="2400" b="0" dirty="0">
                          <a:solidFill>
                            <a:schemeClr val="tx1"/>
                          </a:solidFill>
                          <a:latin typeface="+mn-lt"/>
                        </a:rPr>
                        <a:t>Revenu</a:t>
                      </a:r>
                      <a:r>
                        <a:rPr lang="fr-CH" sz="2400" b="0" dirty="0">
                          <a:solidFill>
                            <a:schemeClr val="tx1"/>
                          </a:solidFill>
                          <a:latin typeface="Helvetica" pitchFamily="2" charset="0"/>
                        </a:rPr>
                        <a:t> </a:t>
                      </a:r>
                      <a:r>
                        <a:rPr lang="fr-CH" sz="2400" b="0" dirty="0">
                          <a:solidFill>
                            <a:schemeClr val="tx1"/>
                          </a:solidFill>
                          <a:latin typeface="+mn-lt"/>
                        </a:rPr>
                        <a:t>fiscal</a:t>
                      </a:r>
                      <a:r>
                        <a:rPr lang="fr-CH" sz="2400" b="0" dirty="0">
                          <a:solidFill>
                            <a:schemeClr val="tx1"/>
                          </a:solidFill>
                          <a:latin typeface="Helvetica" pitchFamily="2" charset="0"/>
                        </a:rPr>
                        <a:t> </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CH" sz="2000" b="1" dirty="0">
                          <a:solidFill>
                            <a:schemeClr val="tx1"/>
                          </a:solidFill>
                          <a:latin typeface="+mn-lt"/>
                        </a:rPr>
                        <a:t>Charges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fr-CH" sz="2000" b="1" dirty="0">
                          <a:solidFill>
                            <a:schemeClr val="tx1"/>
                          </a:solidFill>
                          <a:latin typeface="+mn-lt"/>
                        </a:rPr>
                        <a:t>Produits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fr-CH" sz="2000" b="1" dirty="0">
                          <a:solidFill>
                            <a:schemeClr val="tx1"/>
                          </a:solidFill>
                          <a:latin typeface="+mn-lt"/>
                        </a:rPr>
                        <a:t>Charges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fr-CH" sz="2000" b="1" dirty="0">
                          <a:solidFill>
                            <a:schemeClr val="tx1"/>
                          </a:solidFill>
                          <a:latin typeface="+mn-lt"/>
                        </a:rPr>
                        <a:t>Produits </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990948422"/>
                  </a:ext>
                </a:extLst>
              </a:tr>
              <a:tr h="414711">
                <a:tc vMerge="1">
                  <a:txBody>
                    <a:bodyPr/>
                    <a:lstStyle/>
                    <a:p>
                      <a:pPr algn="ctr"/>
                      <a:endParaRPr lang="fr-CH" dirty="0"/>
                    </a:p>
                  </a:txBody>
                  <a:tcPr/>
                </a:tc>
                <a:tc>
                  <a:txBody>
                    <a:bodyPr/>
                    <a:lstStyle/>
                    <a:p>
                      <a:pPr algn="ctr"/>
                      <a:r>
                        <a:rPr lang="fr-CH" dirty="0">
                          <a:latin typeface="Helvetica" pitchFamily="2" charset="0"/>
                        </a:rPr>
                        <a:t>59’785.28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CH" dirty="0">
                          <a:latin typeface="Helvetica" pitchFamily="2" charset="0"/>
                        </a:rPr>
                        <a:t>2’589’955.51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dirty="0">
                          <a:latin typeface="Helvetica" pitchFamily="2" charset="0"/>
                        </a:rPr>
                        <a:t>56’348.13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dirty="0">
                          <a:latin typeface="Helvetica" pitchFamily="2" charset="0"/>
                        </a:rPr>
                        <a:t>2’471’518.03</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71636460"/>
                  </a:ext>
                </a:extLst>
              </a:tr>
              <a:tr h="501450">
                <a:tc>
                  <a:txBody>
                    <a:bodyPr/>
                    <a:lstStyle/>
                    <a:p>
                      <a:pPr algn="l"/>
                      <a:r>
                        <a:rPr lang="fr-CH" sz="2400" dirty="0">
                          <a:latin typeface="+mn-lt"/>
                        </a:rPr>
                        <a:t>Revenu fiscal net </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fr-CH" dirty="0">
                          <a:latin typeface="Helvetica" pitchFamily="2" charset="0"/>
                        </a:rPr>
                        <a:t>+2’530’170.23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fr-CH" dirty="0">
                          <a:solidFill>
                            <a:schemeClr val="tx1"/>
                          </a:solidFill>
                          <a:latin typeface="Helvetic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fr-CH" dirty="0">
                          <a:latin typeface="Helvetica" pitchFamily="2" charset="0"/>
                        </a:rPr>
                        <a:t>+2’415’169.90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fr-CH" dirty="0">
                          <a:solidFill>
                            <a:schemeClr val="tx1"/>
                          </a:solidFill>
                          <a:latin typeface="Helvetica" pitchFamily="2" charset="0"/>
                        </a:rPr>
                        <a:t>***</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910281"/>
                  </a:ext>
                </a:extLst>
              </a:tr>
            </a:tbl>
          </a:graphicData>
        </a:graphic>
      </p:graphicFrame>
    </p:spTree>
    <p:extLst>
      <p:ext uri="{BB962C8B-B14F-4D97-AF65-F5344CB8AC3E}">
        <p14:creationId xmlns:p14="http://schemas.microsoft.com/office/powerpoint/2010/main" val="10366721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24A47CE-A5E9-198E-2542-5DA1F6514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409" y="93117"/>
            <a:ext cx="1568598" cy="745084"/>
          </a:xfrm>
          <a:prstGeom prst="rect">
            <a:avLst/>
          </a:prstGeom>
        </p:spPr>
      </p:pic>
      <p:sp>
        <p:nvSpPr>
          <p:cNvPr id="11" name="Rectangle 10">
            <a:extLst>
              <a:ext uri="{FF2B5EF4-FFF2-40B4-BE49-F238E27FC236}">
                <a16:creationId xmlns:a16="http://schemas.microsoft.com/office/drawing/2014/main" id="{E7B587C7-5EDC-34AB-FBDF-04C6A09F1E8B}"/>
              </a:ext>
            </a:extLst>
          </p:cNvPr>
          <p:cNvSpPr/>
          <p:nvPr/>
        </p:nvSpPr>
        <p:spPr>
          <a:xfrm rot="16200000">
            <a:off x="5902998" y="564477"/>
            <a:ext cx="390525" cy="12196521"/>
          </a:xfrm>
          <a:prstGeom prst="rect">
            <a:avLst/>
          </a:prstGeom>
          <a:solidFill>
            <a:srgbClr val="ED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a:extLst>
              <a:ext uri="{FF2B5EF4-FFF2-40B4-BE49-F238E27FC236}">
                <a16:creationId xmlns:a16="http://schemas.microsoft.com/office/drawing/2014/main" id="{FA6BCFE7-9F98-1FEF-0D47-A1365B4C0F80}"/>
              </a:ext>
            </a:extLst>
          </p:cNvPr>
          <p:cNvSpPr/>
          <p:nvPr/>
        </p:nvSpPr>
        <p:spPr>
          <a:xfrm rot="16200000">
            <a:off x="11156277" y="5822277"/>
            <a:ext cx="390525" cy="1680921"/>
          </a:xfrm>
          <a:prstGeom prst="rect">
            <a:avLst/>
          </a:prstGeom>
          <a:solidFill>
            <a:srgbClr val="279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ZoneTexte 2">
            <a:extLst>
              <a:ext uri="{FF2B5EF4-FFF2-40B4-BE49-F238E27FC236}">
                <a16:creationId xmlns:a16="http://schemas.microsoft.com/office/drawing/2014/main" id="{6ED785E7-FB6D-AFDB-FB35-19BF98089AA1}"/>
              </a:ext>
            </a:extLst>
          </p:cNvPr>
          <p:cNvSpPr txBox="1"/>
          <p:nvPr/>
        </p:nvSpPr>
        <p:spPr>
          <a:xfrm>
            <a:off x="4457699" y="6488668"/>
            <a:ext cx="4581526" cy="400110"/>
          </a:xfrm>
          <a:prstGeom prst="rect">
            <a:avLst/>
          </a:prstGeom>
          <a:noFill/>
        </p:spPr>
        <p:txBody>
          <a:bodyPr wrap="square" rtlCol="0">
            <a:spAutoFit/>
          </a:bodyPr>
          <a:lstStyle/>
          <a:p>
            <a:pPr algn="ctr"/>
            <a:r>
              <a:rPr lang="fr-CH" sz="2000" dirty="0">
                <a:solidFill>
                  <a:schemeClr val="bg1"/>
                </a:solidFill>
                <a:latin typeface="Helvetica" pitchFamily="2" charset="0"/>
              </a:rPr>
              <a:t>Assemblée communale 11 juin 2026 </a:t>
            </a:r>
          </a:p>
        </p:txBody>
      </p:sp>
      <p:sp>
        <p:nvSpPr>
          <p:cNvPr id="8" name="Espace réservé du numéro de diapositive 7">
            <a:extLst>
              <a:ext uri="{FF2B5EF4-FFF2-40B4-BE49-F238E27FC236}">
                <a16:creationId xmlns:a16="http://schemas.microsoft.com/office/drawing/2014/main" id="{8BE9FC28-A9CD-BD67-F37D-404BA11584C7}"/>
              </a:ext>
            </a:extLst>
          </p:cNvPr>
          <p:cNvSpPr>
            <a:spLocks noGrp="1"/>
          </p:cNvSpPr>
          <p:nvPr>
            <p:ph type="sldNum" sz="quarter" idx="12"/>
          </p:nvPr>
        </p:nvSpPr>
        <p:spPr>
          <a:xfrm>
            <a:off x="9338807" y="6467474"/>
            <a:ext cx="2743200" cy="365125"/>
          </a:xfrm>
        </p:spPr>
        <p:txBody>
          <a:bodyPr/>
          <a:lstStyle/>
          <a:p>
            <a:fld id="{E7A5252D-C49C-4006-A947-0F6A3FC24448}" type="slidenum">
              <a:rPr lang="fr-CH" sz="2000" smtClean="0">
                <a:solidFill>
                  <a:schemeClr val="bg1"/>
                </a:solidFill>
                <a:latin typeface="Helvetica" pitchFamily="2" charset="0"/>
              </a:rPr>
              <a:t>4</a:t>
            </a:fld>
            <a:endParaRPr lang="fr-CH" sz="2000" dirty="0">
              <a:solidFill>
                <a:schemeClr val="bg1"/>
              </a:solidFill>
              <a:latin typeface="Helvetica" pitchFamily="2" charset="0"/>
            </a:endParaRPr>
          </a:p>
        </p:txBody>
      </p:sp>
      <p:sp>
        <p:nvSpPr>
          <p:cNvPr id="4" name="Espace réservé du contenu 2">
            <a:extLst>
              <a:ext uri="{FF2B5EF4-FFF2-40B4-BE49-F238E27FC236}">
                <a16:creationId xmlns:a16="http://schemas.microsoft.com/office/drawing/2014/main" id="{CC9C8412-6D96-EB98-3A90-E53BF196EFC4}"/>
              </a:ext>
            </a:extLst>
          </p:cNvPr>
          <p:cNvSpPr txBox="1">
            <a:spLocks/>
          </p:cNvSpPr>
          <p:nvPr/>
        </p:nvSpPr>
        <p:spPr>
          <a:xfrm>
            <a:off x="603309" y="644746"/>
            <a:ext cx="9968155" cy="1158175"/>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spcAft>
                <a:spcPts val="1800"/>
              </a:spcAft>
            </a:pPr>
            <a:r>
              <a:rPr lang="fr-CH" sz="2800" b="1" dirty="0">
                <a:latin typeface="Helvetica" pitchFamily="2" charset="0"/>
              </a:rPr>
              <a:t>Financements spéciaux</a:t>
            </a:r>
          </a:p>
        </p:txBody>
      </p:sp>
      <p:sp>
        <p:nvSpPr>
          <p:cNvPr id="5" name="ZoneTexte 4">
            <a:extLst>
              <a:ext uri="{FF2B5EF4-FFF2-40B4-BE49-F238E27FC236}">
                <a16:creationId xmlns:a16="http://schemas.microsoft.com/office/drawing/2014/main" id="{0F6B5BD1-542D-70E1-9229-B4A3E5B69587}"/>
              </a:ext>
            </a:extLst>
          </p:cNvPr>
          <p:cNvSpPr txBox="1"/>
          <p:nvPr/>
        </p:nvSpPr>
        <p:spPr>
          <a:xfrm>
            <a:off x="-1" y="6519446"/>
            <a:ext cx="3276600" cy="400110"/>
          </a:xfrm>
          <a:prstGeom prst="rect">
            <a:avLst/>
          </a:prstGeom>
          <a:noFill/>
        </p:spPr>
        <p:txBody>
          <a:bodyPr wrap="square" rtlCol="0">
            <a:spAutoFit/>
          </a:bodyPr>
          <a:lstStyle/>
          <a:p>
            <a:r>
              <a:rPr lang="fr-CH" sz="2000" dirty="0">
                <a:solidFill>
                  <a:schemeClr val="bg1"/>
                </a:solidFill>
                <a:latin typeface="Helvetica" pitchFamily="2" charset="0"/>
              </a:rPr>
              <a:t>Comptes 2025 </a:t>
            </a:r>
          </a:p>
        </p:txBody>
      </p:sp>
      <p:graphicFrame>
        <p:nvGraphicFramePr>
          <p:cNvPr id="2" name="Tableau 1">
            <a:extLst>
              <a:ext uri="{FF2B5EF4-FFF2-40B4-BE49-F238E27FC236}">
                <a16:creationId xmlns:a16="http://schemas.microsoft.com/office/drawing/2014/main" id="{89D35C67-1D05-EBE7-C350-E642565E96C1}"/>
              </a:ext>
            </a:extLst>
          </p:cNvPr>
          <p:cNvGraphicFramePr>
            <a:graphicFrameLocks noGrp="1"/>
          </p:cNvGraphicFramePr>
          <p:nvPr>
            <p:extLst>
              <p:ext uri="{D42A27DB-BD31-4B8C-83A1-F6EECF244321}">
                <p14:modId xmlns:p14="http://schemas.microsoft.com/office/powerpoint/2010/main" val="688001922"/>
              </p:ext>
            </p:extLst>
          </p:nvPr>
        </p:nvGraphicFramePr>
        <p:xfrm>
          <a:off x="693801" y="1223833"/>
          <a:ext cx="6693581" cy="3370260"/>
        </p:xfrm>
        <a:graphic>
          <a:graphicData uri="http://schemas.openxmlformats.org/drawingml/2006/table">
            <a:tbl>
              <a:tblPr firstRow="1" bandRow="1">
                <a:tableStyleId>{0505E3EF-67EA-436B-97B2-0124C06EBD24}</a:tableStyleId>
              </a:tblPr>
              <a:tblGrid>
                <a:gridCol w="4124553">
                  <a:extLst>
                    <a:ext uri="{9D8B030D-6E8A-4147-A177-3AD203B41FA5}">
                      <a16:colId xmlns:a16="http://schemas.microsoft.com/office/drawing/2014/main" val="1852318658"/>
                    </a:ext>
                  </a:extLst>
                </a:gridCol>
                <a:gridCol w="2569028">
                  <a:extLst>
                    <a:ext uri="{9D8B030D-6E8A-4147-A177-3AD203B41FA5}">
                      <a16:colId xmlns:a16="http://schemas.microsoft.com/office/drawing/2014/main" val="2058763812"/>
                    </a:ext>
                  </a:extLst>
                </a:gridCol>
              </a:tblGrid>
              <a:tr h="674052">
                <a:tc>
                  <a:txBody>
                    <a:bodyPr/>
                    <a:lstStyle/>
                    <a:p>
                      <a:pPr algn="l"/>
                      <a:r>
                        <a:rPr lang="fr-CH" sz="2400" b="1" dirty="0">
                          <a:latin typeface="Helvetica" pitchFamily="2" charset="0"/>
                        </a:rPr>
                        <a:t>Eau potable </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H" sz="2400" b="0" dirty="0">
                          <a:solidFill>
                            <a:srgbClr val="FF0000"/>
                          </a:solidFill>
                          <a:latin typeface="Helvetica" pitchFamily="2" charset="0"/>
                        </a:rPr>
                        <a:t> -26’389.24 CHF</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0678170"/>
                  </a:ext>
                </a:extLst>
              </a:tr>
              <a:tr h="674052">
                <a:tc>
                  <a:txBody>
                    <a:bodyPr/>
                    <a:lstStyle/>
                    <a:p>
                      <a:pPr algn="l"/>
                      <a:r>
                        <a:rPr lang="fr-CH" sz="2400" b="1" dirty="0">
                          <a:latin typeface="Helvetica" pitchFamily="2" charset="0"/>
                        </a:rPr>
                        <a:t>Eaux usées</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H" sz="2400" b="0" dirty="0">
                          <a:solidFill>
                            <a:srgbClr val="00B050"/>
                          </a:solidFill>
                          <a:latin typeface="Helvetica" pitchFamily="2" charset="0"/>
                        </a:rPr>
                        <a:t>+ 3’007.60 CHF</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0715695"/>
                  </a:ext>
                </a:extLst>
              </a:tr>
              <a:tr h="674052">
                <a:tc>
                  <a:txBody>
                    <a:bodyPr/>
                    <a:lstStyle/>
                    <a:p>
                      <a:pPr algn="l"/>
                      <a:r>
                        <a:rPr lang="fr-CH" sz="2400" b="1" dirty="0">
                          <a:latin typeface="Helvetica" pitchFamily="2" charset="0"/>
                        </a:rPr>
                        <a:t>Déchets </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H" sz="2400" b="0" dirty="0">
                          <a:solidFill>
                            <a:srgbClr val="00B050"/>
                          </a:solidFill>
                          <a:latin typeface="Helvetica" pitchFamily="2" charset="0"/>
                        </a:rPr>
                        <a:t>+ 9’391.94 CHF</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0595477"/>
                  </a:ext>
                </a:extLst>
              </a:tr>
              <a:tr h="674052">
                <a:tc>
                  <a:txBody>
                    <a:bodyPr/>
                    <a:lstStyle/>
                    <a:p>
                      <a:pPr algn="l"/>
                      <a:r>
                        <a:rPr lang="fr-CH" sz="2400" b="1" dirty="0">
                          <a:latin typeface="Helvetica" pitchFamily="2" charset="0"/>
                        </a:rPr>
                        <a:t>Efficacité énergétique </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H" sz="2400" b="0" dirty="0">
                          <a:solidFill>
                            <a:srgbClr val="00B050"/>
                          </a:solidFill>
                          <a:latin typeface="Helvetica" pitchFamily="2" charset="0"/>
                        </a:rPr>
                        <a:t>+31’404.45 CHF</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8342268"/>
                  </a:ext>
                </a:extLst>
              </a:tr>
              <a:tr h="674052">
                <a:tc>
                  <a:txBody>
                    <a:bodyPr/>
                    <a:lstStyle/>
                    <a:p>
                      <a:pPr algn="l"/>
                      <a:r>
                        <a:rPr lang="fr-CH" sz="2400" b="1" dirty="0">
                          <a:latin typeface="Helvetica" pitchFamily="2" charset="0"/>
                        </a:rPr>
                        <a:t>Estivage (Pâturage </a:t>
                      </a:r>
                      <a:r>
                        <a:rPr lang="fr-CH" sz="2400" b="1" dirty="0" err="1">
                          <a:latin typeface="Helvetica" pitchFamily="2" charset="0"/>
                        </a:rPr>
                        <a:t>Pilay</a:t>
                      </a:r>
                      <a:r>
                        <a:rPr lang="fr-CH" sz="2400" b="1" dirty="0">
                          <a:latin typeface="Helvetica" pitchFamily="2" charset="0"/>
                        </a:rPr>
                        <a:t>)</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fr-CH" sz="2400" b="0" dirty="0">
                          <a:solidFill>
                            <a:srgbClr val="FF0000"/>
                          </a:solidFill>
                          <a:latin typeface="Helvetica" pitchFamily="2" charset="0"/>
                        </a:rPr>
                        <a:t>  - 6’496.85 CHF</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7431650"/>
                  </a:ext>
                </a:extLst>
              </a:tr>
            </a:tbl>
          </a:graphicData>
        </a:graphic>
      </p:graphicFrame>
      <p:sp>
        <p:nvSpPr>
          <p:cNvPr id="6" name="ZoneTexte 5">
            <a:extLst>
              <a:ext uri="{FF2B5EF4-FFF2-40B4-BE49-F238E27FC236}">
                <a16:creationId xmlns:a16="http://schemas.microsoft.com/office/drawing/2014/main" id="{E575A77D-A73D-F959-7075-41B15B50749A}"/>
              </a:ext>
            </a:extLst>
          </p:cNvPr>
          <p:cNvSpPr txBox="1"/>
          <p:nvPr/>
        </p:nvSpPr>
        <p:spPr>
          <a:xfrm>
            <a:off x="603309" y="4753155"/>
            <a:ext cx="11042351" cy="1477328"/>
          </a:xfrm>
          <a:prstGeom prst="rect">
            <a:avLst/>
          </a:prstGeom>
          <a:noFill/>
        </p:spPr>
        <p:txBody>
          <a:bodyPr wrap="square" rtlCol="0">
            <a:spAutoFit/>
          </a:bodyPr>
          <a:lstStyle/>
          <a:p>
            <a:pPr algn="just"/>
            <a:r>
              <a:rPr lang="fr-CH" dirty="0"/>
              <a:t>Le financement spécial de l’efficacité énergétique est présent pour la première année. Les financements spéciaux des eaux usées, des déchets et de l’efficacité énergétique bouclent avec un bénéfice alors que l’eau potable et l’estivage présentent des pertes. La situation 2026 sera encore observée par le conseil communal et si nécessaire des ajustements de taxes seront proposés lors du prochain budget. </a:t>
            </a:r>
          </a:p>
          <a:p>
            <a:r>
              <a:rPr lang="fr-CH" dirty="0"/>
              <a:t>Le bénéfice total 2025 des financements spéciaux s’élève à </a:t>
            </a:r>
            <a:r>
              <a:rPr lang="fr-CH" dirty="0">
                <a:solidFill>
                  <a:srgbClr val="00B050"/>
                </a:solidFill>
              </a:rPr>
              <a:t>+ 10’917.90 CHF. </a:t>
            </a:r>
          </a:p>
        </p:txBody>
      </p:sp>
    </p:spTree>
    <p:extLst>
      <p:ext uri="{BB962C8B-B14F-4D97-AF65-F5344CB8AC3E}">
        <p14:creationId xmlns:p14="http://schemas.microsoft.com/office/powerpoint/2010/main" val="141950324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608031-ED4F-545C-415E-C7AAB91CA654}"/>
              </a:ext>
            </a:extLst>
          </p:cNvPr>
          <p:cNvSpPr>
            <a:spLocks noGrp="1"/>
          </p:cNvSpPr>
          <p:nvPr>
            <p:ph type="title"/>
          </p:nvPr>
        </p:nvSpPr>
        <p:spPr>
          <a:xfrm>
            <a:off x="1013703" y="92963"/>
            <a:ext cx="7131424" cy="656851"/>
          </a:xfrm>
        </p:spPr>
        <p:txBody>
          <a:bodyPr>
            <a:normAutofit fontScale="90000"/>
          </a:bodyPr>
          <a:lstStyle/>
          <a:p>
            <a:r>
              <a:rPr lang="fr-CH" b="1" dirty="0">
                <a:latin typeface="+mn-lt"/>
              </a:rPr>
              <a:t>2. Compte de résultat</a:t>
            </a:r>
            <a:endParaRPr lang="fr-CH" dirty="0"/>
          </a:p>
        </p:txBody>
      </p:sp>
      <p:sp>
        <p:nvSpPr>
          <p:cNvPr id="3" name="Espace réservé du contenu 2">
            <a:extLst>
              <a:ext uri="{FF2B5EF4-FFF2-40B4-BE49-F238E27FC236}">
                <a16:creationId xmlns:a16="http://schemas.microsoft.com/office/drawing/2014/main" id="{E481457D-2D48-D500-7BD8-FB91649C1C8A}"/>
              </a:ext>
            </a:extLst>
          </p:cNvPr>
          <p:cNvSpPr>
            <a:spLocks noGrp="1"/>
          </p:cNvSpPr>
          <p:nvPr>
            <p:ph idx="1"/>
          </p:nvPr>
        </p:nvSpPr>
        <p:spPr>
          <a:xfrm>
            <a:off x="381000" y="734216"/>
            <a:ext cx="11240999" cy="5717189"/>
          </a:xfrm>
        </p:spPr>
        <p:txBody>
          <a:bodyPr/>
          <a:lstStyle/>
          <a:p>
            <a:pPr>
              <a:buFont typeface="Wingdings" panose="05000000000000000000" pitchFamily="2" charset="2"/>
              <a:buChar char="v"/>
            </a:pPr>
            <a:r>
              <a:rPr lang="fr-CH" sz="2000" b="1" dirty="0"/>
              <a:t> Administration </a:t>
            </a:r>
            <a:r>
              <a:rPr lang="fr-CH" dirty="0"/>
              <a:t>								</a:t>
            </a:r>
            <a:r>
              <a:rPr lang="fr-CH" sz="2000" b="1" dirty="0"/>
              <a:t>pages 1,2 et 3</a:t>
            </a:r>
          </a:p>
          <a:p>
            <a:pPr>
              <a:buFont typeface="Wingdings" panose="05000000000000000000" pitchFamily="2" charset="2"/>
              <a:buChar char="§"/>
            </a:pPr>
            <a:r>
              <a:rPr lang="fr-CH" sz="1800" dirty="0"/>
              <a:t>0120 Exécutif : économie de CHF 26’000.- (vacations)</a:t>
            </a:r>
          </a:p>
          <a:p>
            <a:pPr>
              <a:buFont typeface="Wingdings" panose="05000000000000000000" pitchFamily="2" charset="2"/>
              <a:buChar char="§"/>
            </a:pPr>
            <a:r>
              <a:rPr lang="fr-CH" sz="1800" dirty="0"/>
              <a:t>0220 Services généraux : économie de CHF 69’000.-  (salaires, GED, site internet)</a:t>
            </a:r>
          </a:p>
          <a:p>
            <a:pPr>
              <a:buFont typeface="Wingdings" panose="05000000000000000000" pitchFamily="2" charset="2"/>
              <a:buChar char="§"/>
            </a:pPr>
            <a:r>
              <a:rPr lang="fr-CH" sz="1800" dirty="0"/>
              <a:t>0292 Immeubles : augmentation charges de CHF 10’000.- (charges diverses non prévues au budget)</a:t>
            </a:r>
          </a:p>
          <a:p>
            <a:pPr>
              <a:buFont typeface="Wingdings" panose="05000000000000000000" pitchFamily="2" charset="2"/>
              <a:buChar char="§"/>
            </a:pPr>
            <a:r>
              <a:rPr lang="fr-CH" sz="1800" b="1" dirty="0"/>
              <a:t>0 Administration générale </a:t>
            </a:r>
            <a:r>
              <a:rPr lang="fr-CH" sz="1800" dirty="0"/>
              <a:t>: économie de CHF 85’000.- par rapport au budget. </a:t>
            </a:r>
          </a:p>
        </p:txBody>
      </p:sp>
      <p:pic>
        <p:nvPicPr>
          <p:cNvPr id="4" name="Image 3">
            <a:extLst>
              <a:ext uri="{FF2B5EF4-FFF2-40B4-BE49-F238E27FC236}">
                <a16:creationId xmlns:a16="http://schemas.microsoft.com/office/drawing/2014/main" id="{64A5D605-B8B0-EEF6-9C80-6D613D4F825E}"/>
              </a:ext>
            </a:extLst>
          </p:cNvPr>
          <p:cNvPicPr>
            <a:picLocks noChangeAspect="1"/>
          </p:cNvPicPr>
          <p:nvPr/>
        </p:nvPicPr>
        <p:blipFill>
          <a:blip r:embed="rId2"/>
          <a:stretch>
            <a:fillRect/>
          </a:stretch>
        </p:blipFill>
        <p:spPr>
          <a:xfrm>
            <a:off x="10458337" y="149499"/>
            <a:ext cx="1566808" cy="749873"/>
          </a:xfrm>
          <a:prstGeom prst="rect">
            <a:avLst/>
          </a:prstGeom>
        </p:spPr>
      </p:pic>
      <p:sp>
        <p:nvSpPr>
          <p:cNvPr id="8" name="ZoneTexte 7">
            <a:extLst>
              <a:ext uri="{FF2B5EF4-FFF2-40B4-BE49-F238E27FC236}">
                <a16:creationId xmlns:a16="http://schemas.microsoft.com/office/drawing/2014/main" id="{9695AA78-E64A-3D2B-67B2-3928ED65E8D4}"/>
              </a:ext>
            </a:extLst>
          </p:cNvPr>
          <p:cNvSpPr txBox="1"/>
          <p:nvPr/>
        </p:nvSpPr>
        <p:spPr>
          <a:xfrm>
            <a:off x="0" y="6472252"/>
            <a:ext cx="10458337" cy="369332"/>
          </a:xfrm>
          <a:prstGeom prst="rect">
            <a:avLst/>
          </a:prstGeom>
          <a:noFill/>
        </p:spPr>
        <p:txBody>
          <a:bodyPr wrap="square" rtlCol="0">
            <a:spAutoFit/>
          </a:bodyPr>
          <a:lstStyle/>
          <a:p>
            <a:r>
              <a:rPr lang="fr-CH" sz="1600" dirty="0">
                <a:solidFill>
                  <a:schemeClr val="bg1"/>
                </a:solidFill>
                <a:latin typeface="Helvetica" panose="020B0604020202020204" pitchFamily="34" charset="0"/>
                <a:cs typeface="Helvetica" panose="020B0604020202020204" pitchFamily="34" charset="0"/>
              </a:rPr>
              <a:t>Comptes</a:t>
            </a:r>
            <a:r>
              <a:rPr lang="fr-CH" dirty="0">
                <a:solidFill>
                  <a:schemeClr val="bg1"/>
                </a:solidFill>
              </a:rPr>
              <a:t> 2025                                                                      Assemblée communale 11 juin 2026</a:t>
            </a:r>
          </a:p>
        </p:txBody>
      </p:sp>
      <p:grpSp>
        <p:nvGrpSpPr>
          <p:cNvPr id="41" name="Groupe 40">
            <a:extLst>
              <a:ext uri="{FF2B5EF4-FFF2-40B4-BE49-F238E27FC236}">
                <a16:creationId xmlns:a16="http://schemas.microsoft.com/office/drawing/2014/main" id="{AA2DFB78-6617-368F-03EB-AFF7C4C027BD}"/>
              </a:ext>
            </a:extLst>
          </p:cNvPr>
          <p:cNvGrpSpPr/>
          <p:nvPr/>
        </p:nvGrpSpPr>
        <p:grpSpPr>
          <a:xfrm>
            <a:off x="381000" y="2762491"/>
            <a:ext cx="10959243" cy="3728030"/>
            <a:chOff x="880333" y="2629349"/>
            <a:chExt cx="10488489" cy="3688915"/>
          </a:xfrm>
        </p:grpSpPr>
        <p:pic>
          <p:nvPicPr>
            <p:cNvPr id="14" name="Image 13">
              <a:extLst>
                <a:ext uri="{FF2B5EF4-FFF2-40B4-BE49-F238E27FC236}">
                  <a16:creationId xmlns:a16="http://schemas.microsoft.com/office/drawing/2014/main" id="{1C85C3A0-755A-7901-625E-DC82BDE361E2}"/>
                </a:ext>
              </a:extLst>
            </p:cNvPr>
            <p:cNvPicPr>
              <a:picLocks noChangeAspect="1"/>
            </p:cNvPicPr>
            <p:nvPr/>
          </p:nvPicPr>
          <p:blipFill>
            <a:blip r:embed="rId3"/>
            <a:stretch>
              <a:fillRect/>
            </a:stretch>
          </p:blipFill>
          <p:spPr>
            <a:xfrm>
              <a:off x="1074015" y="2629349"/>
              <a:ext cx="10145541" cy="1124107"/>
            </a:xfrm>
            <a:prstGeom prst="rect">
              <a:avLst/>
            </a:prstGeom>
          </p:spPr>
        </p:pic>
        <p:pic>
          <p:nvPicPr>
            <p:cNvPr id="19" name="Image 18">
              <a:extLst>
                <a:ext uri="{FF2B5EF4-FFF2-40B4-BE49-F238E27FC236}">
                  <a16:creationId xmlns:a16="http://schemas.microsoft.com/office/drawing/2014/main" id="{ACF95C00-D219-31D5-5FF1-4C2017AC9D41}"/>
                </a:ext>
              </a:extLst>
            </p:cNvPr>
            <p:cNvPicPr>
              <a:picLocks noChangeAspect="1"/>
            </p:cNvPicPr>
            <p:nvPr/>
          </p:nvPicPr>
          <p:blipFill>
            <a:blip r:embed="rId4"/>
            <a:stretch>
              <a:fillRect/>
            </a:stretch>
          </p:blipFill>
          <p:spPr>
            <a:xfrm>
              <a:off x="1074015" y="3838155"/>
              <a:ext cx="10155067" cy="238158"/>
            </a:xfrm>
            <a:prstGeom prst="rect">
              <a:avLst/>
            </a:prstGeom>
          </p:spPr>
        </p:pic>
        <p:pic>
          <p:nvPicPr>
            <p:cNvPr id="21" name="Image 20">
              <a:extLst>
                <a:ext uri="{FF2B5EF4-FFF2-40B4-BE49-F238E27FC236}">
                  <a16:creationId xmlns:a16="http://schemas.microsoft.com/office/drawing/2014/main" id="{EAC39C46-807E-C778-B494-DBBEA42217BE}"/>
                </a:ext>
              </a:extLst>
            </p:cNvPr>
            <p:cNvPicPr>
              <a:picLocks noChangeAspect="1"/>
            </p:cNvPicPr>
            <p:nvPr/>
          </p:nvPicPr>
          <p:blipFill>
            <a:blip r:embed="rId5"/>
            <a:stretch>
              <a:fillRect/>
            </a:stretch>
          </p:blipFill>
          <p:spPr>
            <a:xfrm>
              <a:off x="1040672" y="4194093"/>
              <a:ext cx="10212225" cy="257211"/>
            </a:xfrm>
            <a:prstGeom prst="rect">
              <a:avLst/>
            </a:prstGeom>
          </p:spPr>
        </p:pic>
        <p:pic>
          <p:nvPicPr>
            <p:cNvPr id="23" name="Image 22">
              <a:extLst>
                <a:ext uri="{FF2B5EF4-FFF2-40B4-BE49-F238E27FC236}">
                  <a16:creationId xmlns:a16="http://schemas.microsoft.com/office/drawing/2014/main" id="{9D605C1D-9AB3-230B-F002-1BF24EEC439C}"/>
                </a:ext>
              </a:extLst>
            </p:cNvPr>
            <p:cNvPicPr>
              <a:picLocks noChangeAspect="1"/>
            </p:cNvPicPr>
            <p:nvPr/>
          </p:nvPicPr>
          <p:blipFill>
            <a:blip r:embed="rId6"/>
            <a:stretch>
              <a:fillRect/>
            </a:stretch>
          </p:blipFill>
          <p:spPr>
            <a:xfrm>
              <a:off x="880333" y="4491746"/>
              <a:ext cx="10431331" cy="295316"/>
            </a:xfrm>
            <a:prstGeom prst="rect">
              <a:avLst/>
            </a:prstGeom>
          </p:spPr>
        </p:pic>
        <p:pic>
          <p:nvPicPr>
            <p:cNvPr id="29" name="Image 28">
              <a:extLst>
                <a:ext uri="{FF2B5EF4-FFF2-40B4-BE49-F238E27FC236}">
                  <a16:creationId xmlns:a16="http://schemas.microsoft.com/office/drawing/2014/main" id="{4F769077-C269-87E9-8D48-3A3366C189B1}"/>
                </a:ext>
              </a:extLst>
            </p:cNvPr>
            <p:cNvPicPr>
              <a:picLocks noChangeAspect="1"/>
            </p:cNvPicPr>
            <p:nvPr/>
          </p:nvPicPr>
          <p:blipFill>
            <a:blip r:embed="rId7"/>
            <a:stretch>
              <a:fillRect/>
            </a:stretch>
          </p:blipFill>
          <p:spPr>
            <a:xfrm>
              <a:off x="986649" y="4757036"/>
              <a:ext cx="10240804" cy="390580"/>
            </a:xfrm>
            <a:prstGeom prst="rect">
              <a:avLst/>
            </a:prstGeom>
          </p:spPr>
        </p:pic>
        <p:pic>
          <p:nvPicPr>
            <p:cNvPr id="31" name="Image 30">
              <a:extLst>
                <a:ext uri="{FF2B5EF4-FFF2-40B4-BE49-F238E27FC236}">
                  <a16:creationId xmlns:a16="http://schemas.microsoft.com/office/drawing/2014/main" id="{0D5BDEB8-D355-3577-9C5A-AE2FD12D3327}"/>
                </a:ext>
              </a:extLst>
            </p:cNvPr>
            <p:cNvPicPr>
              <a:picLocks noChangeAspect="1"/>
            </p:cNvPicPr>
            <p:nvPr/>
          </p:nvPicPr>
          <p:blipFill>
            <a:blip r:embed="rId8"/>
            <a:stretch>
              <a:fillRect/>
            </a:stretch>
          </p:blipFill>
          <p:spPr>
            <a:xfrm>
              <a:off x="961309" y="5557456"/>
              <a:ext cx="10240804" cy="371527"/>
            </a:xfrm>
            <a:prstGeom prst="rect">
              <a:avLst/>
            </a:prstGeom>
          </p:spPr>
        </p:pic>
        <p:pic>
          <p:nvPicPr>
            <p:cNvPr id="33" name="Image 32">
              <a:extLst>
                <a:ext uri="{FF2B5EF4-FFF2-40B4-BE49-F238E27FC236}">
                  <a16:creationId xmlns:a16="http://schemas.microsoft.com/office/drawing/2014/main" id="{1D11A738-677E-00A0-DB5C-FE4729349A07}"/>
                </a:ext>
              </a:extLst>
            </p:cNvPr>
            <p:cNvPicPr>
              <a:picLocks noChangeAspect="1"/>
            </p:cNvPicPr>
            <p:nvPr/>
          </p:nvPicPr>
          <p:blipFill>
            <a:blip r:embed="rId9"/>
            <a:stretch>
              <a:fillRect/>
            </a:stretch>
          </p:blipFill>
          <p:spPr>
            <a:xfrm>
              <a:off x="947018" y="5832421"/>
              <a:ext cx="10364646" cy="485843"/>
            </a:xfrm>
            <a:prstGeom prst="rect">
              <a:avLst/>
            </a:prstGeom>
          </p:spPr>
        </p:pic>
        <p:pic>
          <p:nvPicPr>
            <p:cNvPr id="40" name="Image 39">
              <a:extLst>
                <a:ext uri="{FF2B5EF4-FFF2-40B4-BE49-F238E27FC236}">
                  <a16:creationId xmlns:a16="http://schemas.microsoft.com/office/drawing/2014/main" id="{21FBAF8D-D943-1415-01FD-6540A6A13A62}"/>
                </a:ext>
              </a:extLst>
            </p:cNvPr>
            <p:cNvPicPr>
              <a:picLocks noChangeAspect="1"/>
            </p:cNvPicPr>
            <p:nvPr/>
          </p:nvPicPr>
          <p:blipFill>
            <a:blip r:embed="rId10"/>
            <a:stretch>
              <a:fillRect/>
            </a:stretch>
          </p:blipFill>
          <p:spPr>
            <a:xfrm>
              <a:off x="880333" y="5194702"/>
              <a:ext cx="10488489" cy="295316"/>
            </a:xfrm>
            <a:prstGeom prst="rect">
              <a:avLst/>
            </a:prstGeom>
          </p:spPr>
        </p:pic>
      </p:grpSp>
      <p:sp>
        <p:nvSpPr>
          <p:cNvPr id="5" name="Rectangle 4">
            <a:extLst>
              <a:ext uri="{FF2B5EF4-FFF2-40B4-BE49-F238E27FC236}">
                <a16:creationId xmlns:a16="http://schemas.microsoft.com/office/drawing/2014/main" id="{02453BB1-9922-ECDA-C944-C08AD4EF94DB}"/>
              </a:ext>
            </a:extLst>
          </p:cNvPr>
          <p:cNvSpPr/>
          <p:nvPr/>
        </p:nvSpPr>
        <p:spPr>
          <a:xfrm rot="16200000">
            <a:off x="5902998" y="564477"/>
            <a:ext cx="390525" cy="12196521"/>
          </a:xfrm>
          <a:prstGeom prst="rect">
            <a:avLst/>
          </a:prstGeom>
          <a:solidFill>
            <a:srgbClr val="ED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6" name="Rectangle 5">
            <a:extLst>
              <a:ext uri="{FF2B5EF4-FFF2-40B4-BE49-F238E27FC236}">
                <a16:creationId xmlns:a16="http://schemas.microsoft.com/office/drawing/2014/main" id="{FC49262F-8375-B594-C183-C4F078DCD366}"/>
              </a:ext>
            </a:extLst>
          </p:cNvPr>
          <p:cNvSpPr/>
          <p:nvPr/>
        </p:nvSpPr>
        <p:spPr>
          <a:xfrm rot="16200000">
            <a:off x="11203549" y="5825592"/>
            <a:ext cx="390525" cy="1680921"/>
          </a:xfrm>
          <a:prstGeom prst="rect">
            <a:avLst/>
          </a:prstGeom>
          <a:solidFill>
            <a:srgbClr val="279CB9"/>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fr-CH" dirty="0">
                <a:solidFill>
                  <a:schemeClr val="bg1"/>
                </a:solidFill>
              </a:rPr>
              <a:t>                       </a:t>
            </a:r>
            <a:r>
              <a:rPr lang="fr-CH" sz="2000" dirty="0">
                <a:solidFill>
                  <a:schemeClr val="bg1"/>
                </a:solidFill>
              </a:rPr>
              <a:t> 5</a:t>
            </a:r>
          </a:p>
        </p:txBody>
      </p:sp>
      <p:sp>
        <p:nvSpPr>
          <p:cNvPr id="9" name="ZoneTexte 8">
            <a:extLst>
              <a:ext uri="{FF2B5EF4-FFF2-40B4-BE49-F238E27FC236}">
                <a16:creationId xmlns:a16="http://schemas.microsoft.com/office/drawing/2014/main" id="{60CBB866-142E-9AC9-EAC7-44D90F8B5416}"/>
              </a:ext>
            </a:extLst>
          </p:cNvPr>
          <p:cNvSpPr txBox="1"/>
          <p:nvPr/>
        </p:nvSpPr>
        <p:spPr>
          <a:xfrm>
            <a:off x="0" y="6488668"/>
            <a:ext cx="3276600" cy="400110"/>
          </a:xfrm>
          <a:prstGeom prst="rect">
            <a:avLst/>
          </a:prstGeom>
          <a:noFill/>
        </p:spPr>
        <p:txBody>
          <a:bodyPr wrap="square" rtlCol="0">
            <a:spAutoFit/>
          </a:bodyPr>
          <a:lstStyle/>
          <a:p>
            <a:r>
              <a:rPr lang="fr-CH" sz="2000" dirty="0">
                <a:solidFill>
                  <a:schemeClr val="bg1"/>
                </a:solidFill>
                <a:latin typeface="Helvetica" pitchFamily="2" charset="0"/>
              </a:rPr>
              <a:t>Comptes 2025</a:t>
            </a:r>
          </a:p>
        </p:txBody>
      </p:sp>
      <p:sp>
        <p:nvSpPr>
          <p:cNvPr id="11" name="ZoneTexte 10">
            <a:extLst>
              <a:ext uri="{FF2B5EF4-FFF2-40B4-BE49-F238E27FC236}">
                <a16:creationId xmlns:a16="http://schemas.microsoft.com/office/drawing/2014/main" id="{E37A51B1-D8FE-F483-DA64-878CAC813A86}"/>
              </a:ext>
            </a:extLst>
          </p:cNvPr>
          <p:cNvSpPr txBox="1"/>
          <p:nvPr/>
        </p:nvSpPr>
        <p:spPr>
          <a:xfrm>
            <a:off x="4457699" y="6488668"/>
            <a:ext cx="4457703" cy="400110"/>
          </a:xfrm>
          <a:prstGeom prst="rect">
            <a:avLst/>
          </a:prstGeom>
          <a:noFill/>
        </p:spPr>
        <p:txBody>
          <a:bodyPr wrap="square" rtlCol="0">
            <a:spAutoFit/>
          </a:bodyPr>
          <a:lstStyle/>
          <a:p>
            <a:pPr algn="ctr"/>
            <a:r>
              <a:rPr lang="fr-CH" sz="2000" dirty="0">
                <a:solidFill>
                  <a:schemeClr val="bg1"/>
                </a:solidFill>
                <a:latin typeface="Helvetica" pitchFamily="2" charset="0"/>
              </a:rPr>
              <a:t>Assemblée communale 11 juin 2026 </a:t>
            </a:r>
          </a:p>
        </p:txBody>
      </p:sp>
    </p:spTree>
    <p:extLst>
      <p:ext uri="{BB962C8B-B14F-4D97-AF65-F5344CB8AC3E}">
        <p14:creationId xmlns:p14="http://schemas.microsoft.com/office/powerpoint/2010/main" val="214151859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1211E23-C7D8-19B5-36FC-8CEC56D9950E}"/>
              </a:ext>
            </a:extLst>
          </p:cNvPr>
          <p:cNvPicPr>
            <a:picLocks noChangeAspect="1"/>
          </p:cNvPicPr>
          <p:nvPr/>
        </p:nvPicPr>
        <p:blipFill>
          <a:blip r:embed="rId2"/>
          <a:stretch>
            <a:fillRect/>
          </a:stretch>
        </p:blipFill>
        <p:spPr>
          <a:xfrm>
            <a:off x="0" y="6468051"/>
            <a:ext cx="12192000" cy="389949"/>
          </a:xfrm>
          <a:prstGeom prst="rect">
            <a:avLst/>
          </a:prstGeom>
        </p:spPr>
      </p:pic>
      <p:pic>
        <p:nvPicPr>
          <p:cNvPr id="3" name="Image 2">
            <a:extLst>
              <a:ext uri="{FF2B5EF4-FFF2-40B4-BE49-F238E27FC236}">
                <a16:creationId xmlns:a16="http://schemas.microsoft.com/office/drawing/2014/main" id="{4C6D6052-0EEB-FF9B-DC37-76B163D9ACB1}"/>
              </a:ext>
            </a:extLst>
          </p:cNvPr>
          <p:cNvPicPr>
            <a:picLocks noChangeAspect="1"/>
          </p:cNvPicPr>
          <p:nvPr/>
        </p:nvPicPr>
        <p:blipFill>
          <a:blip r:embed="rId3"/>
          <a:stretch>
            <a:fillRect/>
          </a:stretch>
        </p:blipFill>
        <p:spPr>
          <a:xfrm>
            <a:off x="10556948" y="86745"/>
            <a:ext cx="1566808" cy="749873"/>
          </a:xfrm>
          <a:prstGeom prst="rect">
            <a:avLst/>
          </a:prstGeom>
        </p:spPr>
      </p:pic>
      <p:pic>
        <p:nvPicPr>
          <p:cNvPr id="6" name="Image 5">
            <a:extLst>
              <a:ext uri="{FF2B5EF4-FFF2-40B4-BE49-F238E27FC236}">
                <a16:creationId xmlns:a16="http://schemas.microsoft.com/office/drawing/2014/main" id="{D15FF587-AD96-5887-D12B-A485E5E0FC4A}"/>
              </a:ext>
            </a:extLst>
          </p:cNvPr>
          <p:cNvPicPr>
            <a:picLocks noChangeAspect="1"/>
          </p:cNvPicPr>
          <p:nvPr/>
        </p:nvPicPr>
        <p:blipFill>
          <a:blip r:embed="rId4"/>
          <a:stretch>
            <a:fillRect/>
          </a:stretch>
        </p:blipFill>
        <p:spPr>
          <a:xfrm>
            <a:off x="10512479" y="6468051"/>
            <a:ext cx="1682642" cy="401391"/>
          </a:xfrm>
          <a:prstGeom prst="rect">
            <a:avLst/>
          </a:prstGeom>
        </p:spPr>
      </p:pic>
      <p:sp>
        <p:nvSpPr>
          <p:cNvPr id="7" name="Titre 6">
            <a:extLst>
              <a:ext uri="{FF2B5EF4-FFF2-40B4-BE49-F238E27FC236}">
                <a16:creationId xmlns:a16="http://schemas.microsoft.com/office/drawing/2014/main" id="{12C90066-9350-E5DB-A106-EE26DD7D1CDA}"/>
              </a:ext>
            </a:extLst>
          </p:cNvPr>
          <p:cNvSpPr>
            <a:spLocks noGrp="1"/>
          </p:cNvSpPr>
          <p:nvPr>
            <p:ph type="title"/>
          </p:nvPr>
        </p:nvSpPr>
        <p:spPr>
          <a:xfrm>
            <a:off x="838200" y="365126"/>
            <a:ext cx="10515600" cy="857388"/>
          </a:xfrm>
        </p:spPr>
        <p:txBody>
          <a:bodyPr>
            <a:normAutofit/>
          </a:bodyPr>
          <a:lstStyle/>
          <a:p>
            <a:r>
              <a:rPr lang="fr-CH" sz="4000" b="1" dirty="0">
                <a:latin typeface="+mn-lt"/>
              </a:rPr>
              <a:t>Compte de résultat  </a:t>
            </a:r>
          </a:p>
        </p:txBody>
      </p:sp>
      <p:sp>
        <p:nvSpPr>
          <p:cNvPr id="8" name="Espace réservé du contenu 7">
            <a:extLst>
              <a:ext uri="{FF2B5EF4-FFF2-40B4-BE49-F238E27FC236}">
                <a16:creationId xmlns:a16="http://schemas.microsoft.com/office/drawing/2014/main" id="{C64E09C9-8F1E-CEB2-8FC9-15D09CC9B16C}"/>
              </a:ext>
            </a:extLst>
          </p:cNvPr>
          <p:cNvSpPr>
            <a:spLocks noGrp="1"/>
          </p:cNvSpPr>
          <p:nvPr>
            <p:ph idx="1"/>
          </p:nvPr>
        </p:nvSpPr>
        <p:spPr>
          <a:xfrm>
            <a:off x="542925" y="1141465"/>
            <a:ext cx="11012060" cy="5192660"/>
          </a:xfrm>
        </p:spPr>
        <p:txBody>
          <a:bodyPr/>
          <a:lstStyle/>
          <a:p>
            <a:pPr>
              <a:buFont typeface="Wingdings" panose="05000000000000000000" pitchFamily="2" charset="2"/>
              <a:buChar char="v"/>
            </a:pPr>
            <a:r>
              <a:rPr lang="fr-CH" sz="2000" dirty="0"/>
              <a:t> </a:t>
            </a:r>
            <a:r>
              <a:rPr lang="fr-CH" sz="2000" b="1" dirty="0"/>
              <a:t>Ordre – sécurité – défense</a:t>
            </a:r>
            <a:r>
              <a:rPr lang="fr-CH" dirty="0"/>
              <a:t>						</a:t>
            </a:r>
            <a:r>
              <a:rPr lang="fr-CH" sz="2000" b="1" dirty="0"/>
              <a:t>pages 4 et 5</a:t>
            </a:r>
          </a:p>
          <a:p>
            <a:pPr>
              <a:buFont typeface="Wingdings" panose="05000000000000000000" pitchFamily="2" charset="2"/>
              <a:buChar char="§"/>
            </a:pPr>
            <a:r>
              <a:rPr lang="fr-CH" sz="1800" dirty="0"/>
              <a:t>1400 Questions juridiques (police des constructions, contrôle des habitants, commission conciliation baux à loyer, PV scellés) : CHF 20’000.- de bénéfice contre CHF 15’000.- prévus au budget</a:t>
            </a:r>
          </a:p>
          <a:p>
            <a:pPr>
              <a:buFont typeface="Wingdings" panose="05000000000000000000" pitchFamily="2" charset="2"/>
              <a:buChar char="§"/>
            </a:pPr>
            <a:r>
              <a:rPr lang="fr-CH" sz="1800" dirty="0"/>
              <a:t>1500 SIS : environ CHF 3’000.- de charges en moins que prévus. </a:t>
            </a:r>
          </a:p>
          <a:p>
            <a:pPr>
              <a:buFont typeface="Wingdings" panose="05000000000000000000" pitchFamily="2" charset="2"/>
              <a:buChar char="§"/>
            </a:pPr>
            <a:r>
              <a:rPr lang="fr-CH" sz="1800" b="1" dirty="0"/>
              <a:t>1 Total ordre et sécurité publique : </a:t>
            </a:r>
            <a:r>
              <a:rPr lang="fr-CH" sz="1800" dirty="0"/>
              <a:t>CHF 3’500.- de bénéfice alors que CHF 6’000.- de charges étaient prévus au budget </a:t>
            </a:r>
          </a:p>
        </p:txBody>
      </p:sp>
      <p:pic>
        <p:nvPicPr>
          <p:cNvPr id="26" name="Image 25">
            <a:extLst>
              <a:ext uri="{FF2B5EF4-FFF2-40B4-BE49-F238E27FC236}">
                <a16:creationId xmlns:a16="http://schemas.microsoft.com/office/drawing/2014/main" id="{A460B5AD-2C9F-18F9-D9E5-AAB3EE9FCE73}"/>
              </a:ext>
            </a:extLst>
          </p:cNvPr>
          <p:cNvPicPr>
            <a:picLocks noChangeAspect="1"/>
          </p:cNvPicPr>
          <p:nvPr/>
        </p:nvPicPr>
        <p:blipFill>
          <a:blip r:embed="rId5"/>
          <a:stretch>
            <a:fillRect/>
          </a:stretch>
        </p:blipFill>
        <p:spPr>
          <a:xfrm>
            <a:off x="5894814" y="3179042"/>
            <a:ext cx="402371" cy="499915"/>
          </a:xfrm>
          <a:prstGeom prst="rect">
            <a:avLst/>
          </a:prstGeom>
        </p:spPr>
      </p:pic>
      <p:sp>
        <p:nvSpPr>
          <p:cNvPr id="30" name="Espace réservé du numéro de diapositive 29">
            <a:extLst>
              <a:ext uri="{FF2B5EF4-FFF2-40B4-BE49-F238E27FC236}">
                <a16:creationId xmlns:a16="http://schemas.microsoft.com/office/drawing/2014/main" id="{28A93850-F467-3172-5EBE-1CB7F30B5525}"/>
              </a:ext>
            </a:extLst>
          </p:cNvPr>
          <p:cNvSpPr>
            <a:spLocks noGrp="1"/>
          </p:cNvSpPr>
          <p:nvPr>
            <p:ph type="sldNum" sz="quarter" idx="12"/>
          </p:nvPr>
        </p:nvSpPr>
        <p:spPr>
          <a:xfrm>
            <a:off x="9448800" y="6468051"/>
            <a:ext cx="2743200" cy="365125"/>
          </a:xfrm>
        </p:spPr>
        <p:txBody>
          <a:bodyPr/>
          <a:lstStyle/>
          <a:p>
            <a:fld id="{E7A5252D-C49C-4006-A947-0F6A3FC24448}" type="slidenum">
              <a:rPr lang="fr-CH" sz="2000" smtClean="0">
                <a:solidFill>
                  <a:schemeClr val="bg1"/>
                </a:solidFill>
              </a:rPr>
              <a:t>6</a:t>
            </a:fld>
            <a:endParaRPr lang="fr-CH" sz="2000" dirty="0">
              <a:solidFill>
                <a:schemeClr val="bg1"/>
              </a:solidFill>
            </a:endParaRPr>
          </a:p>
        </p:txBody>
      </p:sp>
      <p:sp>
        <p:nvSpPr>
          <p:cNvPr id="4" name="ZoneTexte 3">
            <a:extLst>
              <a:ext uri="{FF2B5EF4-FFF2-40B4-BE49-F238E27FC236}">
                <a16:creationId xmlns:a16="http://schemas.microsoft.com/office/drawing/2014/main" id="{7926FAB0-31A9-4CE9-7BB5-4ADC622F4846}"/>
              </a:ext>
            </a:extLst>
          </p:cNvPr>
          <p:cNvSpPr txBox="1"/>
          <p:nvPr/>
        </p:nvSpPr>
        <p:spPr>
          <a:xfrm>
            <a:off x="-1" y="6519446"/>
            <a:ext cx="3276600" cy="400110"/>
          </a:xfrm>
          <a:prstGeom prst="rect">
            <a:avLst/>
          </a:prstGeom>
          <a:noFill/>
        </p:spPr>
        <p:txBody>
          <a:bodyPr wrap="square" rtlCol="0">
            <a:spAutoFit/>
          </a:bodyPr>
          <a:lstStyle/>
          <a:p>
            <a:r>
              <a:rPr lang="fr-CH" sz="2000" dirty="0">
                <a:solidFill>
                  <a:schemeClr val="bg1"/>
                </a:solidFill>
                <a:latin typeface="Helvetica" pitchFamily="2" charset="0"/>
              </a:rPr>
              <a:t>Comptes 2025 </a:t>
            </a:r>
          </a:p>
        </p:txBody>
      </p:sp>
      <p:sp>
        <p:nvSpPr>
          <p:cNvPr id="5" name="ZoneTexte 4">
            <a:extLst>
              <a:ext uri="{FF2B5EF4-FFF2-40B4-BE49-F238E27FC236}">
                <a16:creationId xmlns:a16="http://schemas.microsoft.com/office/drawing/2014/main" id="{D2246818-C977-1085-6F13-91B8BCDB0AA7}"/>
              </a:ext>
            </a:extLst>
          </p:cNvPr>
          <p:cNvSpPr txBox="1"/>
          <p:nvPr/>
        </p:nvSpPr>
        <p:spPr>
          <a:xfrm>
            <a:off x="4457699" y="6488668"/>
            <a:ext cx="4457704" cy="400110"/>
          </a:xfrm>
          <a:prstGeom prst="rect">
            <a:avLst/>
          </a:prstGeom>
          <a:noFill/>
        </p:spPr>
        <p:txBody>
          <a:bodyPr wrap="square" rtlCol="0">
            <a:spAutoFit/>
          </a:bodyPr>
          <a:lstStyle/>
          <a:p>
            <a:pPr algn="ctr"/>
            <a:r>
              <a:rPr lang="fr-CH" sz="2000" dirty="0">
                <a:solidFill>
                  <a:schemeClr val="bg1"/>
                </a:solidFill>
                <a:latin typeface="Helvetica" pitchFamily="2" charset="0"/>
              </a:rPr>
              <a:t>Assemblée communale 11 juin 2026 </a:t>
            </a:r>
          </a:p>
        </p:txBody>
      </p:sp>
      <p:grpSp>
        <p:nvGrpSpPr>
          <p:cNvPr id="24" name="Groupe 23">
            <a:extLst>
              <a:ext uri="{FF2B5EF4-FFF2-40B4-BE49-F238E27FC236}">
                <a16:creationId xmlns:a16="http://schemas.microsoft.com/office/drawing/2014/main" id="{D6B3E1D3-A3E0-CAFF-EB01-8417C77C147F}"/>
              </a:ext>
            </a:extLst>
          </p:cNvPr>
          <p:cNvGrpSpPr/>
          <p:nvPr/>
        </p:nvGrpSpPr>
        <p:grpSpPr>
          <a:xfrm>
            <a:off x="816985" y="3345252"/>
            <a:ext cx="10463939" cy="2655498"/>
            <a:chOff x="874251" y="3407841"/>
            <a:chExt cx="10463939" cy="2290233"/>
          </a:xfrm>
        </p:grpSpPr>
        <p:pic>
          <p:nvPicPr>
            <p:cNvPr id="22" name="Image 21">
              <a:extLst>
                <a:ext uri="{FF2B5EF4-FFF2-40B4-BE49-F238E27FC236}">
                  <a16:creationId xmlns:a16="http://schemas.microsoft.com/office/drawing/2014/main" id="{5764C8A0-7EBE-7941-E160-F49D07D18F92}"/>
                </a:ext>
              </a:extLst>
            </p:cNvPr>
            <p:cNvPicPr>
              <a:picLocks noChangeAspect="1"/>
            </p:cNvPicPr>
            <p:nvPr/>
          </p:nvPicPr>
          <p:blipFill>
            <a:blip r:embed="rId5"/>
            <a:stretch>
              <a:fillRect/>
            </a:stretch>
          </p:blipFill>
          <p:spPr>
            <a:xfrm>
              <a:off x="7329167" y="3702820"/>
              <a:ext cx="402371" cy="499915"/>
            </a:xfrm>
            <a:prstGeom prst="rect">
              <a:avLst/>
            </a:prstGeom>
          </p:spPr>
        </p:pic>
        <p:pic>
          <p:nvPicPr>
            <p:cNvPr id="12" name="Image 11">
              <a:extLst>
                <a:ext uri="{FF2B5EF4-FFF2-40B4-BE49-F238E27FC236}">
                  <a16:creationId xmlns:a16="http://schemas.microsoft.com/office/drawing/2014/main" id="{28CF7FB1-761E-B146-9232-711C544F1A58}"/>
                </a:ext>
              </a:extLst>
            </p:cNvPr>
            <p:cNvPicPr>
              <a:picLocks noChangeAspect="1"/>
            </p:cNvPicPr>
            <p:nvPr/>
          </p:nvPicPr>
          <p:blipFill>
            <a:blip r:embed="rId6"/>
            <a:stretch>
              <a:fillRect/>
            </a:stretch>
          </p:blipFill>
          <p:spPr>
            <a:xfrm>
              <a:off x="1026672" y="3407841"/>
              <a:ext cx="10107436" cy="971686"/>
            </a:xfrm>
            <a:prstGeom prst="rect">
              <a:avLst/>
            </a:prstGeom>
          </p:spPr>
        </p:pic>
        <p:pic>
          <p:nvPicPr>
            <p:cNvPr id="15" name="Image 14">
              <a:extLst>
                <a:ext uri="{FF2B5EF4-FFF2-40B4-BE49-F238E27FC236}">
                  <a16:creationId xmlns:a16="http://schemas.microsoft.com/office/drawing/2014/main" id="{29D09384-3BA0-FC90-6A70-DE99F04A7374}"/>
                </a:ext>
              </a:extLst>
            </p:cNvPr>
            <p:cNvPicPr>
              <a:picLocks noChangeAspect="1"/>
            </p:cNvPicPr>
            <p:nvPr/>
          </p:nvPicPr>
          <p:blipFill>
            <a:blip r:embed="rId7"/>
            <a:stretch>
              <a:fillRect/>
            </a:stretch>
          </p:blipFill>
          <p:spPr>
            <a:xfrm>
              <a:off x="979624" y="4345336"/>
              <a:ext cx="10240804" cy="447737"/>
            </a:xfrm>
            <a:prstGeom prst="rect">
              <a:avLst/>
            </a:prstGeom>
          </p:spPr>
        </p:pic>
        <p:pic>
          <p:nvPicPr>
            <p:cNvPr id="18" name="Image 17">
              <a:extLst>
                <a:ext uri="{FF2B5EF4-FFF2-40B4-BE49-F238E27FC236}">
                  <a16:creationId xmlns:a16="http://schemas.microsoft.com/office/drawing/2014/main" id="{7458A95F-A656-4BC2-B9D7-D87476E3A542}"/>
                </a:ext>
              </a:extLst>
            </p:cNvPr>
            <p:cNvPicPr>
              <a:picLocks noChangeAspect="1"/>
            </p:cNvPicPr>
            <p:nvPr/>
          </p:nvPicPr>
          <p:blipFill>
            <a:blip r:embed="rId8"/>
            <a:stretch>
              <a:fillRect/>
            </a:stretch>
          </p:blipFill>
          <p:spPr>
            <a:xfrm>
              <a:off x="944965" y="4793073"/>
              <a:ext cx="10393225" cy="400106"/>
            </a:xfrm>
            <a:prstGeom prst="rect">
              <a:avLst/>
            </a:prstGeom>
          </p:spPr>
        </p:pic>
        <p:pic>
          <p:nvPicPr>
            <p:cNvPr id="21" name="Image 20">
              <a:extLst>
                <a:ext uri="{FF2B5EF4-FFF2-40B4-BE49-F238E27FC236}">
                  <a16:creationId xmlns:a16="http://schemas.microsoft.com/office/drawing/2014/main" id="{BD52DB64-AF91-FB3C-B844-761462BA9280}"/>
                </a:ext>
              </a:extLst>
            </p:cNvPr>
            <p:cNvPicPr>
              <a:picLocks noChangeAspect="1"/>
            </p:cNvPicPr>
            <p:nvPr/>
          </p:nvPicPr>
          <p:blipFill>
            <a:blip r:embed="rId9"/>
            <a:stretch>
              <a:fillRect/>
            </a:stretch>
          </p:blipFill>
          <p:spPr>
            <a:xfrm>
              <a:off x="874251" y="5193179"/>
              <a:ext cx="10412278" cy="504895"/>
            </a:xfrm>
            <a:prstGeom prst="rect">
              <a:avLst/>
            </a:prstGeom>
          </p:spPr>
        </p:pic>
      </p:grpSp>
    </p:spTree>
    <p:extLst>
      <p:ext uri="{BB962C8B-B14F-4D97-AF65-F5344CB8AC3E}">
        <p14:creationId xmlns:p14="http://schemas.microsoft.com/office/powerpoint/2010/main" val="147691041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24A47CE-A5E9-198E-2542-5DA1F6514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409" y="93117"/>
            <a:ext cx="1568598" cy="745084"/>
          </a:xfrm>
          <a:prstGeom prst="rect">
            <a:avLst/>
          </a:prstGeom>
        </p:spPr>
      </p:pic>
      <p:sp>
        <p:nvSpPr>
          <p:cNvPr id="11" name="Rectangle 10">
            <a:extLst>
              <a:ext uri="{FF2B5EF4-FFF2-40B4-BE49-F238E27FC236}">
                <a16:creationId xmlns:a16="http://schemas.microsoft.com/office/drawing/2014/main" id="{E7B587C7-5EDC-34AB-FBDF-04C6A09F1E8B}"/>
              </a:ext>
            </a:extLst>
          </p:cNvPr>
          <p:cNvSpPr/>
          <p:nvPr/>
        </p:nvSpPr>
        <p:spPr>
          <a:xfrm rot="16200000">
            <a:off x="5902998" y="564477"/>
            <a:ext cx="390525" cy="12196521"/>
          </a:xfrm>
          <a:prstGeom prst="rect">
            <a:avLst/>
          </a:prstGeom>
          <a:solidFill>
            <a:srgbClr val="EDCD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a:extLst>
              <a:ext uri="{FF2B5EF4-FFF2-40B4-BE49-F238E27FC236}">
                <a16:creationId xmlns:a16="http://schemas.microsoft.com/office/drawing/2014/main" id="{FA6BCFE7-9F98-1FEF-0D47-A1365B4C0F80}"/>
              </a:ext>
            </a:extLst>
          </p:cNvPr>
          <p:cNvSpPr/>
          <p:nvPr/>
        </p:nvSpPr>
        <p:spPr>
          <a:xfrm rot="16200000">
            <a:off x="11156277" y="5822277"/>
            <a:ext cx="390525" cy="1680921"/>
          </a:xfrm>
          <a:prstGeom prst="rect">
            <a:avLst/>
          </a:prstGeom>
          <a:solidFill>
            <a:srgbClr val="279C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3" name="ZoneTexte 2">
            <a:extLst>
              <a:ext uri="{FF2B5EF4-FFF2-40B4-BE49-F238E27FC236}">
                <a16:creationId xmlns:a16="http://schemas.microsoft.com/office/drawing/2014/main" id="{6ED785E7-FB6D-AFDB-FB35-19BF98089AA1}"/>
              </a:ext>
            </a:extLst>
          </p:cNvPr>
          <p:cNvSpPr txBox="1"/>
          <p:nvPr/>
        </p:nvSpPr>
        <p:spPr>
          <a:xfrm>
            <a:off x="4120403" y="6528827"/>
            <a:ext cx="4690222" cy="400110"/>
          </a:xfrm>
          <a:prstGeom prst="rect">
            <a:avLst/>
          </a:prstGeom>
          <a:noFill/>
        </p:spPr>
        <p:txBody>
          <a:bodyPr wrap="square" rtlCol="0">
            <a:spAutoFit/>
          </a:bodyPr>
          <a:lstStyle/>
          <a:p>
            <a:pPr algn="ctr"/>
            <a:r>
              <a:rPr lang="fr-CH" sz="2000" dirty="0">
                <a:solidFill>
                  <a:schemeClr val="bg1"/>
                </a:solidFill>
                <a:latin typeface="Helvetica" pitchFamily="2" charset="0"/>
              </a:rPr>
              <a:t>Assemblée communale 11 juin 2026</a:t>
            </a:r>
          </a:p>
        </p:txBody>
      </p:sp>
      <p:sp>
        <p:nvSpPr>
          <p:cNvPr id="8" name="Espace réservé du numéro de diapositive 7">
            <a:extLst>
              <a:ext uri="{FF2B5EF4-FFF2-40B4-BE49-F238E27FC236}">
                <a16:creationId xmlns:a16="http://schemas.microsoft.com/office/drawing/2014/main" id="{8BE9FC28-A9CD-BD67-F37D-404BA11584C7}"/>
              </a:ext>
            </a:extLst>
          </p:cNvPr>
          <p:cNvSpPr>
            <a:spLocks noGrp="1"/>
          </p:cNvSpPr>
          <p:nvPr>
            <p:ph type="sldNum" sz="quarter" idx="12"/>
          </p:nvPr>
        </p:nvSpPr>
        <p:spPr>
          <a:xfrm>
            <a:off x="9338807" y="6467474"/>
            <a:ext cx="2743200" cy="365125"/>
          </a:xfrm>
        </p:spPr>
        <p:txBody>
          <a:bodyPr/>
          <a:lstStyle/>
          <a:p>
            <a:r>
              <a:rPr lang="fr-CH" sz="2000" dirty="0">
                <a:solidFill>
                  <a:schemeClr val="bg1"/>
                </a:solidFill>
                <a:latin typeface="Helvetica" pitchFamily="2" charset="0"/>
              </a:rPr>
              <a:t>7</a:t>
            </a:r>
          </a:p>
        </p:txBody>
      </p:sp>
      <p:sp>
        <p:nvSpPr>
          <p:cNvPr id="10" name="ZoneTexte 9">
            <a:extLst>
              <a:ext uri="{FF2B5EF4-FFF2-40B4-BE49-F238E27FC236}">
                <a16:creationId xmlns:a16="http://schemas.microsoft.com/office/drawing/2014/main" id="{FFEC7D56-E129-C8CE-A887-A95133F9976D}"/>
              </a:ext>
            </a:extLst>
          </p:cNvPr>
          <p:cNvSpPr txBox="1"/>
          <p:nvPr/>
        </p:nvSpPr>
        <p:spPr>
          <a:xfrm>
            <a:off x="643968" y="130113"/>
            <a:ext cx="9667876" cy="769441"/>
          </a:xfrm>
          <a:prstGeom prst="rect">
            <a:avLst/>
          </a:prstGeom>
          <a:noFill/>
        </p:spPr>
        <p:txBody>
          <a:bodyPr wrap="square" rtlCol="0">
            <a:spAutoFit/>
          </a:bodyPr>
          <a:lstStyle/>
          <a:p>
            <a:pPr algn="just"/>
            <a:r>
              <a:rPr lang="fr-CH" sz="4400" b="1" dirty="0"/>
              <a:t>Compte de résultat</a:t>
            </a:r>
          </a:p>
        </p:txBody>
      </p:sp>
      <p:sp>
        <p:nvSpPr>
          <p:cNvPr id="5" name="ZoneTexte 4">
            <a:extLst>
              <a:ext uri="{FF2B5EF4-FFF2-40B4-BE49-F238E27FC236}">
                <a16:creationId xmlns:a16="http://schemas.microsoft.com/office/drawing/2014/main" id="{AFF30994-D8F7-46E1-D533-7E20E21BE45B}"/>
              </a:ext>
            </a:extLst>
          </p:cNvPr>
          <p:cNvSpPr txBox="1"/>
          <p:nvPr/>
        </p:nvSpPr>
        <p:spPr>
          <a:xfrm>
            <a:off x="0" y="6488668"/>
            <a:ext cx="3276600" cy="400110"/>
          </a:xfrm>
          <a:prstGeom prst="rect">
            <a:avLst/>
          </a:prstGeom>
          <a:noFill/>
        </p:spPr>
        <p:txBody>
          <a:bodyPr wrap="square" rtlCol="0">
            <a:spAutoFit/>
          </a:bodyPr>
          <a:lstStyle/>
          <a:p>
            <a:r>
              <a:rPr lang="fr-CH" sz="2000" dirty="0">
                <a:solidFill>
                  <a:schemeClr val="bg1"/>
                </a:solidFill>
                <a:latin typeface="Helvetica" pitchFamily="2" charset="0"/>
              </a:rPr>
              <a:t>Comptes 2025 </a:t>
            </a:r>
          </a:p>
        </p:txBody>
      </p:sp>
      <p:sp>
        <p:nvSpPr>
          <p:cNvPr id="2" name="ZoneTexte 1">
            <a:extLst>
              <a:ext uri="{FF2B5EF4-FFF2-40B4-BE49-F238E27FC236}">
                <a16:creationId xmlns:a16="http://schemas.microsoft.com/office/drawing/2014/main" id="{77B2F62F-25E8-4AC1-E750-2BDE00741E6B}"/>
              </a:ext>
            </a:extLst>
          </p:cNvPr>
          <p:cNvSpPr txBox="1"/>
          <p:nvPr/>
        </p:nvSpPr>
        <p:spPr>
          <a:xfrm>
            <a:off x="688792" y="826570"/>
            <a:ext cx="10608916" cy="2339102"/>
          </a:xfrm>
          <a:prstGeom prst="rect">
            <a:avLst/>
          </a:prstGeom>
          <a:noFill/>
        </p:spPr>
        <p:txBody>
          <a:bodyPr wrap="square" rtlCol="0">
            <a:spAutoFit/>
          </a:bodyPr>
          <a:lstStyle/>
          <a:p>
            <a:pPr marL="342900" indent="-342900" algn="just">
              <a:buFont typeface="Wingdings" panose="05000000000000000000" pitchFamily="2" charset="2"/>
              <a:buChar char="v"/>
            </a:pPr>
            <a:r>
              <a:rPr lang="fr-CH" sz="2000" b="1" dirty="0"/>
              <a:t>Formation 								pages 6,7 et 8</a:t>
            </a:r>
          </a:p>
          <a:p>
            <a:pPr algn="just"/>
            <a:r>
              <a:rPr lang="fr-CH" b="1" dirty="0"/>
              <a:t>2120 Degré primaire </a:t>
            </a:r>
          </a:p>
          <a:p>
            <a:pPr algn="just"/>
            <a:r>
              <a:rPr lang="fr-CH" dirty="0"/>
              <a:t>2122 Enseignement : moins de charges que prévues (- CHF 18’000.-)</a:t>
            </a:r>
          </a:p>
          <a:p>
            <a:pPr algn="just"/>
            <a:r>
              <a:rPr lang="fr-CH" dirty="0"/>
              <a:t>2125 Transports : grande hausse des frais (+CHF 36’000.-)</a:t>
            </a:r>
          </a:p>
          <a:p>
            <a:pPr algn="just"/>
            <a:r>
              <a:rPr lang="fr-CH" dirty="0"/>
              <a:t>2128 Immeubles</a:t>
            </a:r>
            <a:r>
              <a:rPr lang="fr-CH" dirty="0">
                <a:latin typeface="Helvetica" pitchFamily="2" charset="0"/>
              </a:rPr>
              <a:t> : diminution des charges de CHF 25’000.-</a:t>
            </a:r>
          </a:p>
          <a:p>
            <a:pPr algn="just"/>
            <a:r>
              <a:rPr lang="fr-CH" b="1" dirty="0"/>
              <a:t>2130 Degré secondaire : </a:t>
            </a:r>
            <a:r>
              <a:rPr lang="fr-CH" dirty="0"/>
              <a:t>mis à part les transports scolaires, rien à signaler </a:t>
            </a:r>
          </a:p>
          <a:p>
            <a:pPr algn="just"/>
            <a:endParaRPr lang="fr-CH" b="1" dirty="0"/>
          </a:p>
          <a:p>
            <a:pPr algn="just"/>
            <a:r>
              <a:rPr lang="fr-CH" b="1" dirty="0"/>
              <a:t>2 Total formation : </a:t>
            </a:r>
            <a:r>
              <a:rPr lang="fr-CH" dirty="0"/>
              <a:t>CHF 40’000.- en moins de dépenses que budgétisées </a:t>
            </a:r>
          </a:p>
        </p:txBody>
      </p:sp>
      <p:grpSp>
        <p:nvGrpSpPr>
          <p:cNvPr id="30" name="Groupe 29">
            <a:extLst>
              <a:ext uri="{FF2B5EF4-FFF2-40B4-BE49-F238E27FC236}">
                <a16:creationId xmlns:a16="http://schemas.microsoft.com/office/drawing/2014/main" id="{3654E9BC-8048-BF21-CD40-815D03ACB491}"/>
              </a:ext>
            </a:extLst>
          </p:cNvPr>
          <p:cNvGrpSpPr/>
          <p:nvPr/>
        </p:nvGrpSpPr>
        <p:grpSpPr>
          <a:xfrm>
            <a:off x="564966" y="3185815"/>
            <a:ext cx="10732741" cy="2967335"/>
            <a:chOff x="674502" y="2888673"/>
            <a:chExt cx="10369410" cy="2585079"/>
          </a:xfrm>
        </p:grpSpPr>
        <p:pic>
          <p:nvPicPr>
            <p:cNvPr id="19" name="Image 18">
              <a:extLst>
                <a:ext uri="{FF2B5EF4-FFF2-40B4-BE49-F238E27FC236}">
                  <a16:creationId xmlns:a16="http://schemas.microsoft.com/office/drawing/2014/main" id="{A5EBD09D-8CFE-91F6-66B9-6F795DCBFAC5}"/>
                </a:ext>
              </a:extLst>
            </p:cNvPr>
            <p:cNvPicPr>
              <a:picLocks noChangeAspect="1"/>
            </p:cNvPicPr>
            <p:nvPr/>
          </p:nvPicPr>
          <p:blipFill>
            <a:blip r:embed="rId3"/>
            <a:stretch>
              <a:fillRect/>
            </a:stretch>
          </p:blipFill>
          <p:spPr>
            <a:xfrm>
              <a:off x="688792" y="2888673"/>
              <a:ext cx="10307488" cy="981212"/>
            </a:xfrm>
            <a:prstGeom prst="rect">
              <a:avLst/>
            </a:prstGeom>
          </p:spPr>
        </p:pic>
        <p:pic>
          <p:nvPicPr>
            <p:cNvPr id="21" name="Image 20">
              <a:extLst>
                <a:ext uri="{FF2B5EF4-FFF2-40B4-BE49-F238E27FC236}">
                  <a16:creationId xmlns:a16="http://schemas.microsoft.com/office/drawing/2014/main" id="{138EE412-B2ED-0ADB-106E-638BFEE4F30A}"/>
                </a:ext>
              </a:extLst>
            </p:cNvPr>
            <p:cNvPicPr>
              <a:picLocks noChangeAspect="1"/>
            </p:cNvPicPr>
            <p:nvPr/>
          </p:nvPicPr>
          <p:blipFill>
            <a:blip r:embed="rId4"/>
            <a:stretch>
              <a:fillRect/>
            </a:stretch>
          </p:blipFill>
          <p:spPr>
            <a:xfrm>
              <a:off x="674502" y="3862592"/>
              <a:ext cx="10336067" cy="276264"/>
            </a:xfrm>
            <a:prstGeom prst="rect">
              <a:avLst/>
            </a:prstGeom>
          </p:spPr>
        </p:pic>
        <p:pic>
          <p:nvPicPr>
            <p:cNvPr id="23" name="Image 22">
              <a:extLst>
                <a:ext uri="{FF2B5EF4-FFF2-40B4-BE49-F238E27FC236}">
                  <a16:creationId xmlns:a16="http://schemas.microsoft.com/office/drawing/2014/main" id="{914FA84F-407E-20DA-39C3-5202620257ED}"/>
                </a:ext>
              </a:extLst>
            </p:cNvPr>
            <p:cNvPicPr>
              <a:picLocks noChangeAspect="1"/>
            </p:cNvPicPr>
            <p:nvPr/>
          </p:nvPicPr>
          <p:blipFill>
            <a:blip r:embed="rId5"/>
            <a:stretch>
              <a:fillRect/>
            </a:stretch>
          </p:blipFill>
          <p:spPr>
            <a:xfrm>
              <a:off x="717371" y="4162726"/>
              <a:ext cx="10278909" cy="247685"/>
            </a:xfrm>
            <a:prstGeom prst="rect">
              <a:avLst/>
            </a:prstGeom>
          </p:spPr>
        </p:pic>
        <p:pic>
          <p:nvPicPr>
            <p:cNvPr id="25" name="Image 24">
              <a:extLst>
                <a:ext uri="{FF2B5EF4-FFF2-40B4-BE49-F238E27FC236}">
                  <a16:creationId xmlns:a16="http://schemas.microsoft.com/office/drawing/2014/main" id="{CD97450B-5AF8-B64F-3169-E4B50B23DF31}"/>
                </a:ext>
              </a:extLst>
            </p:cNvPr>
            <p:cNvPicPr>
              <a:picLocks noChangeAspect="1"/>
            </p:cNvPicPr>
            <p:nvPr/>
          </p:nvPicPr>
          <p:blipFill>
            <a:blip r:embed="rId6"/>
            <a:stretch>
              <a:fillRect/>
            </a:stretch>
          </p:blipFill>
          <p:spPr>
            <a:xfrm>
              <a:off x="688792" y="4417002"/>
              <a:ext cx="10288436" cy="276264"/>
            </a:xfrm>
            <a:prstGeom prst="rect">
              <a:avLst/>
            </a:prstGeom>
          </p:spPr>
        </p:pic>
        <p:pic>
          <p:nvPicPr>
            <p:cNvPr id="27" name="Image 26">
              <a:extLst>
                <a:ext uri="{FF2B5EF4-FFF2-40B4-BE49-F238E27FC236}">
                  <a16:creationId xmlns:a16="http://schemas.microsoft.com/office/drawing/2014/main" id="{6F87AF0B-5EAE-4B99-8026-ADEE8F4031C0}"/>
                </a:ext>
              </a:extLst>
            </p:cNvPr>
            <p:cNvPicPr>
              <a:picLocks noChangeAspect="1"/>
            </p:cNvPicPr>
            <p:nvPr/>
          </p:nvPicPr>
          <p:blipFill>
            <a:blip r:embed="rId7"/>
            <a:stretch>
              <a:fillRect/>
            </a:stretch>
          </p:blipFill>
          <p:spPr>
            <a:xfrm>
              <a:off x="693554" y="4712150"/>
              <a:ext cx="10317015" cy="428685"/>
            </a:xfrm>
            <a:prstGeom prst="rect">
              <a:avLst/>
            </a:prstGeom>
          </p:spPr>
        </p:pic>
        <p:pic>
          <p:nvPicPr>
            <p:cNvPr id="29" name="Image 28">
              <a:extLst>
                <a:ext uri="{FF2B5EF4-FFF2-40B4-BE49-F238E27FC236}">
                  <a16:creationId xmlns:a16="http://schemas.microsoft.com/office/drawing/2014/main" id="{2B425F70-DC1C-3D6E-E566-8A4AEA9CD65A}"/>
                </a:ext>
              </a:extLst>
            </p:cNvPr>
            <p:cNvPicPr>
              <a:picLocks noChangeAspect="1"/>
            </p:cNvPicPr>
            <p:nvPr/>
          </p:nvPicPr>
          <p:blipFill>
            <a:blip r:embed="rId8"/>
            <a:stretch>
              <a:fillRect/>
            </a:stretch>
          </p:blipFill>
          <p:spPr>
            <a:xfrm>
              <a:off x="717371" y="5121278"/>
              <a:ext cx="10326541" cy="352474"/>
            </a:xfrm>
            <a:prstGeom prst="rect">
              <a:avLst/>
            </a:prstGeom>
          </p:spPr>
        </p:pic>
      </p:grpSp>
    </p:spTree>
    <p:extLst>
      <p:ext uri="{BB962C8B-B14F-4D97-AF65-F5344CB8AC3E}">
        <p14:creationId xmlns:p14="http://schemas.microsoft.com/office/powerpoint/2010/main" val="217147530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6DCEEF1-D472-7242-60EB-ED36E9AFD6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3409" y="93117"/>
            <a:ext cx="1568598" cy="745084"/>
          </a:xfrm>
          <a:prstGeom prst="rect">
            <a:avLst/>
          </a:prstGeom>
        </p:spPr>
      </p:pic>
      <p:sp>
        <p:nvSpPr>
          <p:cNvPr id="2" name="Titre 1">
            <a:extLst>
              <a:ext uri="{FF2B5EF4-FFF2-40B4-BE49-F238E27FC236}">
                <a16:creationId xmlns:a16="http://schemas.microsoft.com/office/drawing/2014/main" id="{4B824825-9811-22D8-27A6-E5E587D54AF6}"/>
              </a:ext>
            </a:extLst>
          </p:cNvPr>
          <p:cNvSpPr>
            <a:spLocks noGrp="1"/>
          </p:cNvSpPr>
          <p:nvPr>
            <p:ph type="title"/>
          </p:nvPr>
        </p:nvSpPr>
        <p:spPr>
          <a:xfrm>
            <a:off x="838200" y="365126"/>
            <a:ext cx="10515600" cy="860104"/>
          </a:xfrm>
        </p:spPr>
        <p:txBody>
          <a:bodyPr>
            <a:normAutofit/>
          </a:bodyPr>
          <a:lstStyle/>
          <a:p>
            <a:r>
              <a:rPr lang="fr-CH" sz="4000" b="1" dirty="0">
                <a:latin typeface="+mn-lt"/>
              </a:rPr>
              <a:t>Compte de résultat </a:t>
            </a:r>
          </a:p>
        </p:txBody>
      </p:sp>
      <p:pic>
        <p:nvPicPr>
          <p:cNvPr id="7" name="Image 6">
            <a:extLst>
              <a:ext uri="{FF2B5EF4-FFF2-40B4-BE49-F238E27FC236}">
                <a16:creationId xmlns:a16="http://schemas.microsoft.com/office/drawing/2014/main" id="{2CAC53D0-5A0E-1736-B80F-845E17427109}"/>
              </a:ext>
            </a:extLst>
          </p:cNvPr>
          <p:cNvPicPr>
            <a:picLocks noChangeAspect="1"/>
          </p:cNvPicPr>
          <p:nvPr/>
        </p:nvPicPr>
        <p:blipFill>
          <a:blip r:embed="rId4"/>
          <a:stretch>
            <a:fillRect/>
          </a:stretch>
        </p:blipFill>
        <p:spPr>
          <a:xfrm>
            <a:off x="0" y="6470680"/>
            <a:ext cx="10513409" cy="390144"/>
          </a:xfrm>
          <a:prstGeom prst="rect">
            <a:avLst/>
          </a:prstGeom>
        </p:spPr>
      </p:pic>
      <p:sp>
        <p:nvSpPr>
          <p:cNvPr id="16" name="Espace réservé du contenu 15">
            <a:extLst>
              <a:ext uri="{FF2B5EF4-FFF2-40B4-BE49-F238E27FC236}">
                <a16:creationId xmlns:a16="http://schemas.microsoft.com/office/drawing/2014/main" id="{1BCE8DCB-C915-59C9-5F54-C398A2E01AFD}"/>
              </a:ext>
            </a:extLst>
          </p:cNvPr>
          <p:cNvSpPr>
            <a:spLocks noGrp="1"/>
          </p:cNvSpPr>
          <p:nvPr>
            <p:ph idx="1"/>
          </p:nvPr>
        </p:nvSpPr>
        <p:spPr>
          <a:xfrm>
            <a:off x="657225" y="1480838"/>
            <a:ext cx="10915650" cy="4919869"/>
          </a:xfrm>
        </p:spPr>
        <p:txBody>
          <a:bodyPr>
            <a:normAutofit/>
          </a:bodyPr>
          <a:lstStyle/>
          <a:p>
            <a:pPr>
              <a:buFont typeface="Wingdings" panose="05000000000000000000" pitchFamily="2" charset="2"/>
              <a:buChar char="v"/>
            </a:pPr>
            <a:r>
              <a:rPr lang="fr-CH" sz="2000" dirty="0"/>
              <a:t>  </a:t>
            </a:r>
            <a:r>
              <a:rPr lang="fr-CH" sz="2000" b="1" dirty="0"/>
              <a:t>Culture, sport, loisirs, Eglises						pages 9 et 10 </a:t>
            </a:r>
          </a:p>
          <a:p>
            <a:pPr>
              <a:buFont typeface="Wingdings" panose="05000000000000000000" pitchFamily="2" charset="2"/>
              <a:buChar char="§"/>
            </a:pPr>
            <a:r>
              <a:rPr lang="fr-CH" sz="1800" b="1" dirty="0"/>
              <a:t>3 </a:t>
            </a:r>
            <a:r>
              <a:rPr lang="fr-CH" sz="1800" dirty="0"/>
              <a:t>Environ CHF 10’000.- de charges en moins (entretien sentiers pédestres, parcours Vita, place de jeux)</a:t>
            </a:r>
          </a:p>
          <a:p>
            <a:pPr>
              <a:buFont typeface="Wingdings" panose="05000000000000000000" pitchFamily="2" charset="2"/>
              <a:buChar char="§"/>
            </a:pPr>
            <a:endParaRPr lang="fr-CH" sz="2000" b="1" dirty="0"/>
          </a:p>
          <a:p>
            <a:pPr marL="0" indent="0">
              <a:buNone/>
            </a:pPr>
            <a:endParaRPr lang="fr-CH" sz="2000" b="1" dirty="0"/>
          </a:p>
          <a:p>
            <a:pPr marL="0" indent="0">
              <a:buNone/>
            </a:pPr>
            <a:endParaRPr lang="fr-CH" sz="2000" b="1" dirty="0"/>
          </a:p>
          <a:p>
            <a:pPr marL="0" indent="0">
              <a:buNone/>
            </a:pPr>
            <a:endParaRPr lang="fr-CH" sz="2000" b="1" dirty="0"/>
          </a:p>
          <a:p>
            <a:pPr>
              <a:buFont typeface="Wingdings" panose="05000000000000000000" pitchFamily="2" charset="2"/>
              <a:buChar char="v"/>
            </a:pPr>
            <a:r>
              <a:rPr lang="fr-CH" sz="2000" b="1" dirty="0"/>
              <a:t> Santé 									          page 11</a:t>
            </a:r>
          </a:p>
          <a:p>
            <a:pPr>
              <a:buFont typeface="Wingdings" panose="05000000000000000000" pitchFamily="2" charset="2"/>
              <a:buChar char="§"/>
            </a:pPr>
            <a:r>
              <a:rPr lang="fr-CH" sz="1800" b="1" dirty="0"/>
              <a:t>4 </a:t>
            </a:r>
            <a:r>
              <a:rPr lang="fr-CH" sz="1800" dirty="0"/>
              <a:t>Rien de particulier à dire sur ce compte qui présente un résultat très proche du budget </a:t>
            </a:r>
          </a:p>
        </p:txBody>
      </p:sp>
      <p:pic>
        <p:nvPicPr>
          <p:cNvPr id="25" name="Image 24">
            <a:extLst>
              <a:ext uri="{FF2B5EF4-FFF2-40B4-BE49-F238E27FC236}">
                <a16:creationId xmlns:a16="http://schemas.microsoft.com/office/drawing/2014/main" id="{4916DE60-7933-22FE-EAC2-C4F542599B6C}"/>
              </a:ext>
            </a:extLst>
          </p:cNvPr>
          <p:cNvPicPr>
            <a:picLocks noChangeAspect="1"/>
          </p:cNvPicPr>
          <p:nvPr/>
        </p:nvPicPr>
        <p:blipFill>
          <a:blip r:embed="rId5"/>
          <a:stretch>
            <a:fillRect/>
          </a:stretch>
        </p:blipFill>
        <p:spPr>
          <a:xfrm>
            <a:off x="10513409" y="6464434"/>
            <a:ext cx="1692038" cy="390178"/>
          </a:xfrm>
          <a:prstGeom prst="rect">
            <a:avLst/>
          </a:prstGeom>
        </p:spPr>
      </p:pic>
      <p:sp>
        <p:nvSpPr>
          <p:cNvPr id="26" name="Espace réservé du numéro de diapositive 25">
            <a:extLst>
              <a:ext uri="{FF2B5EF4-FFF2-40B4-BE49-F238E27FC236}">
                <a16:creationId xmlns:a16="http://schemas.microsoft.com/office/drawing/2014/main" id="{057ACA91-D4FB-07E7-7F93-F150E1D349B8}"/>
              </a:ext>
            </a:extLst>
          </p:cNvPr>
          <p:cNvSpPr>
            <a:spLocks noGrp="1"/>
          </p:cNvSpPr>
          <p:nvPr>
            <p:ph type="sldNum" sz="quarter" idx="12"/>
          </p:nvPr>
        </p:nvSpPr>
        <p:spPr>
          <a:xfrm>
            <a:off x="9462247" y="6537232"/>
            <a:ext cx="2743200" cy="257041"/>
          </a:xfrm>
        </p:spPr>
        <p:txBody>
          <a:bodyPr/>
          <a:lstStyle/>
          <a:p>
            <a:fld id="{E7A5252D-C49C-4006-A947-0F6A3FC24448}" type="slidenum">
              <a:rPr lang="fr-CH" sz="2000" smtClean="0">
                <a:solidFill>
                  <a:schemeClr val="bg1"/>
                </a:solidFill>
              </a:rPr>
              <a:t>8</a:t>
            </a:fld>
            <a:endParaRPr lang="fr-CH" sz="2000" dirty="0">
              <a:solidFill>
                <a:schemeClr val="bg1"/>
              </a:solidFill>
            </a:endParaRPr>
          </a:p>
        </p:txBody>
      </p:sp>
      <p:sp>
        <p:nvSpPr>
          <p:cNvPr id="4" name="ZoneTexte 3">
            <a:extLst>
              <a:ext uri="{FF2B5EF4-FFF2-40B4-BE49-F238E27FC236}">
                <a16:creationId xmlns:a16="http://schemas.microsoft.com/office/drawing/2014/main" id="{194CF04F-792E-BCCB-229A-C39EBAAD39C6}"/>
              </a:ext>
            </a:extLst>
          </p:cNvPr>
          <p:cNvSpPr txBox="1"/>
          <p:nvPr/>
        </p:nvSpPr>
        <p:spPr>
          <a:xfrm>
            <a:off x="0" y="6488668"/>
            <a:ext cx="3276600" cy="400110"/>
          </a:xfrm>
          <a:prstGeom prst="rect">
            <a:avLst/>
          </a:prstGeom>
          <a:noFill/>
        </p:spPr>
        <p:txBody>
          <a:bodyPr wrap="square" rtlCol="0">
            <a:spAutoFit/>
          </a:bodyPr>
          <a:lstStyle/>
          <a:p>
            <a:r>
              <a:rPr lang="fr-CH" sz="2000" dirty="0">
                <a:solidFill>
                  <a:schemeClr val="bg1"/>
                </a:solidFill>
                <a:latin typeface="Helvetica" pitchFamily="2" charset="0"/>
              </a:rPr>
              <a:t>Comptes 2025 </a:t>
            </a:r>
          </a:p>
        </p:txBody>
      </p:sp>
      <p:sp>
        <p:nvSpPr>
          <p:cNvPr id="5" name="ZoneTexte 4">
            <a:extLst>
              <a:ext uri="{FF2B5EF4-FFF2-40B4-BE49-F238E27FC236}">
                <a16:creationId xmlns:a16="http://schemas.microsoft.com/office/drawing/2014/main" id="{7057F1C9-1472-9EF9-FD8C-0A1B44566944}"/>
              </a:ext>
            </a:extLst>
          </p:cNvPr>
          <p:cNvSpPr txBox="1"/>
          <p:nvPr/>
        </p:nvSpPr>
        <p:spPr>
          <a:xfrm>
            <a:off x="4457699" y="6488668"/>
            <a:ext cx="4506873" cy="400110"/>
          </a:xfrm>
          <a:prstGeom prst="rect">
            <a:avLst/>
          </a:prstGeom>
          <a:noFill/>
        </p:spPr>
        <p:txBody>
          <a:bodyPr wrap="square" rtlCol="0">
            <a:spAutoFit/>
          </a:bodyPr>
          <a:lstStyle/>
          <a:p>
            <a:pPr algn="ctr"/>
            <a:r>
              <a:rPr lang="fr-CH" sz="2000" dirty="0">
                <a:solidFill>
                  <a:schemeClr val="bg1"/>
                </a:solidFill>
                <a:latin typeface="Helvetica" pitchFamily="2" charset="0"/>
              </a:rPr>
              <a:t>Assemblée communale 11 juin 2026</a:t>
            </a:r>
          </a:p>
        </p:txBody>
      </p:sp>
      <p:grpSp>
        <p:nvGrpSpPr>
          <p:cNvPr id="11" name="Groupe 10">
            <a:extLst>
              <a:ext uri="{FF2B5EF4-FFF2-40B4-BE49-F238E27FC236}">
                <a16:creationId xmlns:a16="http://schemas.microsoft.com/office/drawing/2014/main" id="{C60DF6B9-130D-8872-897A-BB39EE21302B}"/>
              </a:ext>
            </a:extLst>
          </p:cNvPr>
          <p:cNvGrpSpPr/>
          <p:nvPr/>
        </p:nvGrpSpPr>
        <p:grpSpPr>
          <a:xfrm>
            <a:off x="732608" y="2350957"/>
            <a:ext cx="10631518" cy="1414660"/>
            <a:chOff x="732608" y="2236657"/>
            <a:chExt cx="10631518" cy="1414660"/>
          </a:xfrm>
        </p:grpSpPr>
        <p:pic>
          <p:nvPicPr>
            <p:cNvPr id="8" name="Image 7">
              <a:extLst>
                <a:ext uri="{FF2B5EF4-FFF2-40B4-BE49-F238E27FC236}">
                  <a16:creationId xmlns:a16="http://schemas.microsoft.com/office/drawing/2014/main" id="{1BF795E3-8367-78D8-21A3-A28683B42FED}"/>
                </a:ext>
              </a:extLst>
            </p:cNvPr>
            <p:cNvPicPr>
              <a:picLocks noChangeAspect="1"/>
            </p:cNvPicPr>
            <p:nvPr/>
          </p:nvPicPr>
          <p:blipFill>
            <a:blip r:embed="rId6"/>
            <a:stretch>
              <a:fillRect/>
            </a:stretch>
          </p:blipFill>
          <p:spPr>
            <a:xfrm>
              <a:off x="980427" y="2236657"/>
              <a:ext cx="10383699" cy="943107"/>
            </a:xfrm>
            <a:prstGeom prst="rect">
              <a:avLst/>
            </a:prstGeom>
          </p:spPr>
        </p:pic>
        <p:pic>
          <p:nvPicPr>
            <p:cNvPr id="10" name="Image 9">
              <a:extLst>
                <a:ext uri="{FF2B5EF4-FFF2-40B4-BE49-F238E27FC236}">
                  <a16:creationId xmlns:a16="http://schemas.microsoft.com/office/drawing/2014/main" id="{E068262D-209D-53AF-A4C1-3231E6E4ED0B}"/>
                </a:ext>
              </a:extLst>
            </p:cNvPr>
            <p:cNvPicPr>
              <a:picLocks noChangeAspect="1"/>
            </p:cNvPicPr>
            <p:nvPr/>
          </p:nvPicPr>
          <p:blipFill>
            <a:blip r:embed="rId7"/>
            <a:stretch>
              <a:fillRect/>
            </a:stretch>
          </p:blipFill>
          <p:spPr>
            <a:xfrm>
              <a:off x="732608" y="3194053"/>
              <a:ext cx="10498015" cy="457264"/>
            </a:xfrm>
            <a:prstGeom prst="rect">
              <a:avLst/>
            </a:prstGeom>
          </p:spPr>
        </p:pic>
      </p:grpSp>
      <p:grpSp>
        <p:nvGrpSpPr>
          <p:cNvPr id="17" name="Groupe 16">
            <a:extLst>
              <a:ext uri="{FF2B5EF4-FFF2-40B4-BE49-F238E27FC236}">
                <a16:creationId xmlns:a16="http://schemas.microsoft.com/office/drawing/2014/main" id="{5B667980-D336-FD03-5803-3E41153DB0CC}"/>
              </a:ext>
            </a:extLst>
          </p:cNvPr>
          <p:cNvGrpSpPr/>
          <p:nvPr/>
        </p:nvGrpSpPr>
        <p:grpSpPr>
          <a:xfrm>
            <a:off x="838199" y="4762321"/>
            <a:ext cx="10249528" cy="1428950"/>
            <a:chOff x="838199" y="4762321"/>
            <a:chExt cx="10249528" cy="1428950"/>
          </a:xfrm>
        </p:grpSpPr>
        <p:pic>
          <p:nvPicPr>
            <p:cNvPr id="13" name="Image 12">
              <a:extLst>
                <a:ext uri="{FF2B5EF4-FFF2-40B4-BE49-F238E27FC236}">
                  <a16:creationId xmlns:a16="http://schemas.microsoft.com/office/drawing/2014/main" id="{FA8241DF-C114-6A48-C769-029F716D75DF}"/>
                </a:ext>
              </a:extLst>
            </p:cNvPr>
            <p:cNvPicPr>
              <a:picLocks noChangeAspect="1"/>
            </p:cNvPicPr>
            <p:nvPr/>
          </p:nvPicPr>
          <p:blipFill>
            <a:blip r:embed="rId8"/>
            <a:stretch>
              <a:fillRect/>
            </a:stretch>
          </p:blipFill>
          <p:spPr>
            <a:xfrm>
              <a:off x="875502" y="4762321"/>
              <a:ext cx="10212225" cy="914528"/>
            </a:xfrm>
            <a:prstGeom prst="rect">
              <a:avLst/>
            </a:prstGeom>
          </p:spPr>
        </p:pic>
        <p:pic>
          <p:nvPicPr>
            <p:cNvPr id="15" name="Image 14">
              <a:extLst>
                <a:ext uri="{FF2B5EF4-FFF2-40B4-BE49-F238E27FC236}">
                  <a16:creationId xmlns:a16="http://schemas.microsoft.com/office/drawing/2014/main" id="{220AB3D6-3DE5-D8C0-2ED8-D399BB8D4597}"/>
                </a:ext>
              </a:extLst>
            </p:cNvPr>
            <p:cNvPicPr>
              <a:picLocks noChangeAspect="1"/>
            </p:cNvPicPr>
            <p:nvPr/>
          </p:nvPicPr>
          <p:blipFill>
            <a:blip r:embed="rId9"/>
            <a:stretch>
              <a:fillRect/>
            </a:stretch>
          </p:blipFill>
          <p:spPr>
            <a:xfrm>
              <a:off x="838199" y="5676849"/>
              <a:ext cx="10212225" cy="514422"/>
            </a:xfrm>
            <a:prstGeom prst="rect">
              <a:avLst/>
            </a:prstGeom>
          </p:spPr>
        </p:pic>
      </p:grpSp>
    </p:spTree>
    <p:extLst>
      <p:ext uri="{BB962C8B-B14F-4D97-AF65-F5344CB8AC3E}">
        <p14:creationId xmlns:p14="http://schemas.microsoft.com/office/powerpoint/2010/main" val="54486989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CC0B2DD-C551-0AE6-EC8E-1336FEDAB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3409" y="93117"/>
            <a:ext cx="1568598" cy="745084"/>
          </a:xfrm>
          <a:prstGeom prst="rect">
            <a:avLst/>
          </a:prstGeom>
        </p:spPr>
      </p:pic>
      <p:sp>
        <p:nvSpPr>
          <p:cNvPr id="2" name="Titre 1">
            <a:extLst>
              <a:ext uri="{FF2B5EF4-FFF2-40B4-BE49-F238E27FC236}">
                <a16:creationId xmlns:a16="http://schemas.microsoft.com/office/drawing/2014/main" id="{1506133C-9CF1-102C-086A-F625456417A4}"/>
              </a:ext>
            </a:extLst>
          </p:cNvPr>
          <p:cNvSpPr>
            <a:spLocks noGrp="1"/>
          </p:cNvSpPr>
          <p:nvPr>
            <p:ph type="title"/>
          </p:nvPr>
        </p:nvSpPr>
        <p:spPr>
          <a:xfrm>
            <a:off x="894292" y="93117"/>
            <a:ext cx="9014012" cy="655508"/>
          </a:xfrm>
        </p:spPr>
        <p:txBody>
          <a:bodyPr>
            <a:normAutofit/>
          </a:bodyPr>
          <a:lstStyle/>
          <a:p>
            <a:r>
              <a:rPr lang="fr-CH" sz="4000" b="1" dirty="0">
                <a:latin typeface="+mn-lt"/>
              </a:rPr>
              <a:t>Compte de résultat</a:t>
            </a:r>
          </a:p>
        </p:txBody>
      </p:sp>
      <p:pic>
        <p:nvPicPr>
          <p:cNvPr id="11" name="Image 10">
            <a:extLst>
              <a:ext uri="{FF2B5EF4-FFF2-40B4-BE49-F238E27FC236}">
                <a16:creationId xmlns:a16="http://schemas.microsoft.com/office/drawing/2014/main" id="{947094E5-1A26-68A8-EAED-81D4A316360E}"/>
              </a:ext>
            </a:extLst>
          </p:cNvPr>
          <p:cNvPicPr>
            <a:picLocks noChangeAspect="1"/>
          </p:cNvPicPr>
          <p:nvPr/>
        </p:nvPicPr>
        <p:blipFill>
          <a:blip r:embed="rId4"/>
          <a:stretch>
            <a:fillRect/>
          </a:stretch>
        </p:blipFill>
        <p:spPr>
          <a:xfrm>
            <a:off x="0" y="6529724"/>
            <a:ext cx="12192000" cy="328276"/>
          </a:xfrm>
          <a:prstGeom prst="rect">
            <a:avLst/>
          </a:prstGeom>
        </p:spPr>
      </p:pic>
      <p:pic>
        <p:nvPicPr>
          <p:cNvPr id="12" name="Image 11">
            <a:extLst>
              <a:ext uri="{FF2B5EF4-FFF2-40B4-BE49-F238E27FC236}">
                <a16:creationId xmlns:a16="http://schemas.microsoft.com/office/drawing/2014/main" id="{94B27C47-3E37-5FD4-3B36-0FB9999768EB}"/>
              </a:ext>
            </a:extLst>
          </p:cNvPr>
          <p:cNvPicPr>
            <a:picLocks noChangeAspect="1"/>
          </p:cNvPicPr>
          <p:nvPr/>
        </p:nvPicPr>
        <p:blipFill>
          <a:blip r:embed="rId5"/>
          <a:stretch>
            <a:fillRect/>
          </a:stretch>
        </p:blipFill>
        <p:spPr>
          <a:xfrm>
            <a:off x="10429876" y="6529724"/>
            <a:ext cx="1762124" cy="359392"/>
          </a:xfrm>
          <a:prstGeom prst="rect">
            <a:avLst/>
          </a:prstGeom>
        </p:spPr>
      </p:pic>
      <p:sp>
        <p:nvSpPr>
          <p:cNvPr id="18" name="Espace réservé du contenu 17">
            <a:extLst>
              <a:ext uri="{FF2B5EF4-FFF2-40B4-BE49-F238E27FC236}">
                <a16:creationId xmlns:a16="http://schemas.microsoft.com/office/drawing/2014/main" id="{272816CA-8064-1B8B-A8D5-C1DC0BCEFC86}"/>
              </a:ext>
            </a:extLst>
          </p:cNvPr>
          <p:cNvSpPr>
            <a:spLocks noGrp="1"/>
          </p:cNvSpPr>
          <p:nvPr>
            <p:ph idx="1"/>
          </p:nvPr>
        </p:nvSpPr>
        <p:spPr>
          <a:xfrm>
            <a:off x="485775" y="755221"/>
            <a:ext cx="10865090" cy="5684927"/>
          </a:xfrm>
        </p:spPr>
        <p:txBody>
          <a:bodyPr>
            <a:normAutofit/>
          </a:bodyPr>
          <a:lstStyle/>
          <a:p>
            <a:pPr marL="0">
              <a:buFont typeface="Wingdings" panose="05000000000000000000" pitchFamily="2" charset="2"/>
              <a:buChar char="v"/>
            </a:pPr>
            <a:r>
              <a:rPr lang="fr-CH" sz="2000" dirty="0"/>
              <a:t>  </a:t>
            </a:r>
            <a:r>
              <a:rPr lang="fr-CH" sz="2000" b="1" dirty="0"/>
              <a:t>Prévoyance sociale </a:t>
            </a:r>
            <a:r>
              <a:rPr lang="fr-CH" sz="2000" dirty="0"/>
              <a:t>							</a:t>
            </a:r>
            <a:r>
              <a:rPr lang="fr-CH" sz="2000" b="1" dirty="0"/>
              <a:t>pages 12 et 13</a:t>
            </a:r>
          </a:p>
          <a:p>
            <a:pPr marL="0">
              <a:buFont typeface="Wingdings" panose="05000000000000000000" pitchFamily="2" charset="2"/>
              <a:buChar char="§"/>
            </a:pPr>
            <a:r>
              <a:rPr lang="fr-CH" sz="1800" b="1" dirty="0"/>
              <a:t>53 </a:t>
            </a:r>
            <a:r>
              <a:rPr lang="fr-CH" sz="1800" dirty="0"/>
              <a:t>Vieillesse et survivants : charges presque identiques au budget </a:t>
            </a:r>
          </a:p>
          <a:p>
            <a:pPr>
              <a:buFont typeface="Wingdings" panose="05000000000000000000" pitchFamily="2" charset="2"/>
              <a:buChar char="§"/>
              <a:tabLst>
                <a:tab pos="180975" algn="l"/>
              </a:tabLst>
            </a:pPr>
            <a:r>
              <a:rPr lang="fr-CH" sz="1800" b="1" dirty="0"/>
              <a:t>54 </a:t>
            </a:r>
            <a:r>
              <a:rPr lang="fr-CH" sz="1800" dirty="0"/>
              <a:t>Famille et jeunesse : très peu de différences de charges. Augmentation des charges UAPE de CHF         8’000.- par rapport aux comptes 2024. </a:t>
            </a:r>
          </a:p>
          <a:p>
            <a:pPr>
              <a:buFont typeface="Wingdings" panose="05000000000000000000" pitchFamily="2" charset="2"/>
              <a:buChar char="§"/>
            </a:pPr>
            <a:r>
              <a:rPr lang="fr-CH" sz="1800" b="1" dirty="0"/>
              <a:t>5722 </a:t>
            </a:r>
            <a:r>
              <a:rPr lang="fr-CH" sz="1800" dirty="0"/>
              <a:t>Aide sociale : moins d’aides versées dans le courant de l’année que prévues (-CHF 59’000.-) mais de ce fait plus grande somme à reverser au décompte de l’Etat (+22’000.-) </a:t>
            </a:r>
            <a:r>
              <a:rPr lang="fr-CH" sz="1800" b="1" dirty="0"/>
              <a:t>(5799)</a:t>
            </a:r>
          </a:p>
          <a:p>
            <a:pPr>
              <a:buFont typeface="Wingdings" panose="05000000000000000000" pitchFamily="2" charset="2"/>
              <a:buChar char="§"/>
              <a:tabLst>
                <a:tab pos="266700" algn="l"/>
              </a:tabLst>
            </a:pPr>
            <a:r>
              <a:rPr lang="fr-CH" sz="1800" b="1" dirty="0"/>
              <a:t>5 Total prévoyance sociale : </a:t>
            </a:r>
            <a:r>
              <a:rPr lang="fr-CH" sz="1800" dirty="0"/>
              <a:t>CHF 621’500.- de charges soit CHF 43’000.- de charges en moins qu’au      budget.</a:t>
            </a:r>
          </a:p>
        </p:txBody>
      </p:sp>
      <p:sp>
        <p:nvSpPr>
          <p:cNvPr id="31" name="Espace réservé du numéro de diapositive 30">
            <a:extLst>
              <a:ext uri="{FF2B5EF4-FFF2-40B4-BE49-F238E27FC236}">
                <a16:creationId xmlns:a16="http://schemas.microsoft.com/office/drawing/2014/main" id="{97077EDD-CA7D-3148-6C47-890BD46B1B6B}"/>
              </a:ext>
            </a:extLst>
          </p:cNvPr>
          <p:cNvSpPr>
            <a:spLocks noGrp="1"/>
          </p:cNvSpPr>
          <p:nvPr>
            <p:ph type="sldNum" sz="quarter" idx="12"/>
          </p:nvPr>
        </p:nvSpPr>
        <p:spPr>
          <a:xfrm>
            <a:off x="9448799" y="6529724"/>
            <a:ext cx="2743200" cy="309853"/>
          </a:xfrm>
        </p:spPr>
        <p:txBody>
          <a:bodyPr/>
          <a:lstStyle/>
          <a:p>
            <a:fld id="{E7A5252D-C49C-4006-A947-0F6A3FC24448}" type="slidenum">
              <a:rPr lang="fr-CH" sz="2000" smtClean="0">
                <a:solidFill>
                  <a:schemeClr val="bg1"/>
                </a:solidFill>
              </a:rPr>
              <a:t>9</a:t>
            </a:fld>
            <a:endParaRPr lang="fr-CH" sz="2000" dirty="0">
              <a:solidFill>
                <a:schemeClr val="bg1"/>
              </a:solidFill>
            </a:endParaRPr>
          </a:p>
        </p:txBody>
      </p:sp>
      <p:sp>
        <p:nvSpPr>
          <p:cNvPr id="13" name="ZoneTexte 12">
            <a:extLst>
              <a:ext uri="{FF2B5EF4-FFF2-40B4-BE49-F238E27FC236}">
                <a16:creationId xmlns:a16="http://schemas.microsoft.com/office/drawing/2014/main" id="{7692CA4E-7987-07A3-D7AA-E9E5F7077926}"/>
              </a:ext>
            </a:extLst>
          </p:cNvPr>
          <p:cNvSpPr txBox="1"/>
          <p:nvPr/>
        </p:nvSpPr>
        <p:spPr>
          <a:xfrm>
            <a:off x="0" y="6488668"/>
            <a:ext cx="3276600" cy="400110"/>
          </a:xfrm>
          <a:prstGeom prst="rect">
            <a:avLst/>
          </a:prstGeom>
          <a:noFill/>
        </p:spPr>
        <p:txBody>
          <a:bodyPr wrap="square" rtlCol="0">
            <a:spAutoFit/>
          </a:bodyPr>
          <a:lstStyle/>
          <a:p>
            <a:r>
              <a:rPr lang="fr-CH" sz="2000" dirty="0">
                <a:solidFill>
                  <a:schemeClr val="bg1"/>
                </a:solidFill>
                <a:latin typeface="Helvetica" pitchFamily="2" charset="0"/>
              </a:rPr>
              <a:t>Comptes 2025 </a:t>
            </a:r>
          </a:p>
        </p:txBody>
      </p:sp>
      <p:sp>
        <p:nvSpPr>
          <p:cNvPr id="14" name="ZoneTexte 13">
            <a:extLst>
              <a:ext uri="{FF2B5EF4-FFF2-40B4-BE49-F238E27FC236}">
                <a16:creationId xmlns:a16="http://schemas.microsoft.com/office/drawing/2014/main" id="{CAE391A0-0248-E67A-0B66-95B66F3E56FE}"/>
              </a:ext>
            </a:extLst>
          </p:cNvPr>
          <p:cNvSpPr txBox="1"/>
          <p:nvPr/>
        </p:nvSpPr>
        <p:spPr>
          <a:xfrm>
            <a:off x="4152901" y="6529724"/>
            <a:ext cx="4421756" cy="400110"/>
          </a:xfrm>
          <a:prstGeom prst="rect">
            <a:avLst/>
          </a:prstGeom>
          <a:noFill/>
        </p:spPr>
        <p:txBody>
          <a:bodyPr wrap="square" rtlCol="0">
            <a:spAutoFit/>
          </a:bodyPr>
          <a:lstStyle/>
          <a:p>
            <a:pPr algn="ctr"/>
            <a:r>
              <a:rPr lang="fr-CH" sz="2000" dirty="0">
                <a:solidFill>
                  <a:schemeClr val="bg1"/>
                </a:solidFill>
                <a:latin typeface="Helvetica" pitchFamily="2" charset="0"/>
              </a:rPr>
              <a:t>Assemblée communale 11 juin 2026 </a:t>
            </a:r>
          </a:p>
        </p:txBody>
      </p:sp>
      <p:pic>
        <p:nvPicPr>
          <p:cNvPr id="21" name="Image 20">
            <a:extLst>
              <a:ext uri="{FF2B5EF4-FFF2-40B4-BE49-F238E27FC236}">
                <a16:creationId xmlns:a16="http://schemas.microsoft.com/office/drawing/2014/main" id="{3320EFA7-54D1-ADB2-065D-A47392812E07}"/>
              </a:ext>
            </a:extLst>
          </p:cNvPr>
          <p:cNvPicPr>
            <a:picLocks noChangeAspect="1"/>
          </p:cNvPicPr>
          <p:nvPr/>
        </p:nvPicPr>
        <p:blipFill>
          <a:blip r:embed="rId6"/>
          <a:stretch>
            <a:fillRect/>
          </a:stretch>
        </p:blipFill>
        <p:spPr>
          <a:xfrm>
            <a:off x="563308" y="5236671"/>
            <a:ext cx="10517068" cy="257211"/>
          </a:xfrm>
          <a:prstGeom prst="rect">
            <a:avLst/>
          </a:prstGeom>
        </p:spPr>
      </p:pic>
      <p:grpSp>
        <p:nvGrpSpPr>
          <p:cNvPr id="34" name="Groupe 33">
            <a:extLst>
              <a:ext uri="{FF2B5EF4-FFF2-40B4-BE49-F238E27FC236}">
                <a16:creationId xmlns:a16="http://schemas.microsoft.com/office/drawing/2014/main" id="{4A9B33AB-D763-7484-C6BC-F73A5DF0368D}"/>
              </a:ext>
            </a:extLst>
          </p:cNvPr>
          <p:cNvGrpSpPr/>
          <p:nvPr/>
        </p:nvGrpSpPr>
        <p:grpSpPr>
          <a:xfrm>
            <a:off x="712531" y="3266988"/>
            <a:ext cx="10317015" cy="2690868"/>
            <a:chOff x="712531" y="3266988"/>
            <a:chExt cx="10317015" cy="2690868"/>
          </a:xfrm>
        </p:grpSpPr>
        <p:sp>
          <p:nvSpPr>
            <p:cNvPr id="7" name="ZoneTexte 6">
              <a:extLst>
                <a:ext uri="{FF2B5EF4-FFF2-40B4-BE49-F238E27FC236}">
                  <a16:creationId xmlns:a16="http://schemas.microsoft.com/office/drawing/2014/main" id="{DFCC93B1-48CA-210F-C4E7-0B6F9F5BA6E8}"/>
                </a:ext>
              </a:extLst>
            </p:cNvPr>
            <p:cNvSpPr txBox="1"/>
            <p:nvPr/>
          </p:nvSpPr>
          <p:spPr>
            <a:xfrm>
              <a:off x="3021227" y="3266988"/>
              <a:ext cx="6157784" cy="369332"/>
            </a:xfrm>
            <a:prstGeom prst="rect">
              <a:avLst/>
            </a:prstGeom>
            <a:noFill/>
          </p:spPr>
          <p:txBody>
            <a:bodyPr wrap="square">
              <a:spAutoFit/>
            </a:bodyPr>
            <a:lstStyle/>
            <a:p>
              <a:r>
                <a:rPr lang="fr-CH" sz="1800" dirty="0">
                  <a:solidFill>
                    <a:schemeClr val="bg1"/>
                  </a:solidFill>
                  <a:latin typeface="Helvetica" pitchFamily="2" charset="0"/>
                </a:rPr>
                <a:t>Comptes</a:t>
              </a:r>
              <a:endParaRPr lang="fr-CH" dirty="0"/>
            </a:p>
          </p:txBody>
        </p:sp>
        <p:sp>
          <p:nvSpPr>
            <p:cNvPr id="9" name="ZoneTexte 8">
              <a:extLst>
                <a:ext uri="{FF2B5EF4-FFF2-40B4-BE49-F238E27FC236}">
                  <a16:creationId xmlns:a16="http://schemas.microsoft.com/office/drawing/2014/main" id="{EAC43016-3069-4DBA-6FE7-CA2E88D3CBDD}"/>
                </a:ext>
              </a:extLst>
            </p:cNvPr>
            <p:cNvSpPr txBox="1"/>
            <p:nvPr/>
          </p:nvSpPr>
          <p:spPr>
            <a:xfrm>
              <a:off x="3021227" y="3266988"/>
              <a:ext cx="6157784" cy="369332"/>
            </a:xfrm>
            <a:prstGeom prst="rect">
              <a:avLst/>
            </a:prstGeom>
            <a:noFill/>
          </p:spPr>
          <p:txBody>
            <a:bodyPr wrap="square">
              <a:spAutoFit/>
            </a:bodyPr>
            <a:lstStyle/>
            <a:p>
              <a:r>
                <a:rPr lang="fr-CH" sz="1800" dirty="0">
                  <a:solidFill>
                    <a:schemeClr val="bg1"/>
                  </a:solidFill>
                  <a:latin typeface="Helvetica" pitchFamily="2" charset="0"/>
                </a:rPr>
                <a:t>Comptes</a:t>
              </a:r>
              <a:endParaRPr lang="fr-CH" dirty="0"/>
            </a:p>
          </p:txBody>
        </p:sp>
        <p:pic>
          <p:nvPicPr>
            <p:cNvPr id="5" name="Image 4">
              <a:extLst>
                <a:ext uri="{FF2B5EF4-FFF2-40B4-BE49-F238E27FC236}">
                  <a16:creationId xmlns:a16="http://schemas.microsoft.com/office/drawing/2014/main" id="{C7FCDDDB-6A23-3FA8-FD37-424DFEF19F81}"/>
                </a:ext>
              </a:extLst>
            </p:cNvPr>
            <p:cNvPicPr>
              <a:picLocks noChangeAspect="1"/>
            </p:cNvPicPr>
            <p:nvPr/>
          </p:nvPicPr>
          <p:blipFill>
            <a:blip r:embed="rId7"/>
            <a:stretch>
              <a:fillRect/>
            </a:stretch>
          </p:blipFill>
          <p:spPr>
            <a:xfrm>
              <a:off x="841135" y="3336265"/>
              <a:ext cx="10088383" cy="962159"/>
            </a:xfrm>
            <a:prstGeom prst="rect">
              <a:avLst/>
            </a:prstGeom>
          </p:spPr>
        </p:pic>
        <p:pic>
          <p:nvPicPr>
            <p:cNvPr id="8" name="Image 7">
              <a:extLst>
                <a:ext uri="{FF2B5EF4-FFF2-40B4-BE49-F238E27FC236}">
                  <a16:creationId xmlns:a16="http://schemas.microsoft.com/office/drawing/2014/main" id="{58F7B490-222C-D7DB-7E3A-A8353C094052}"/>
                </a:ext>
              </a:extLst>
            </p:cNvPr>
            <p:cNvPicPr>
              <a:picLocks noChangeAspect="1"/>
            </p:cNvPicPr>
            <p:nvPr/>
          </p:nvPicPr>
          <p:blipFill>
            <a:blip r:embed="rId8"/>
            <a:stretch>
              <a:fillRect/>
            </a:stretch>
          </p:blipFill>
          <p:spPr>
            <a:xfrm>
              <a:off x="779215" y="4241693"/>
              <a:ext cx="10212225" cy="485843"/>
            </a:xfrm>
            <a:prstGeom prst="rect">
              <a:avLst/>
            </a:prstGeom>
          </p:spPr>
        </p:pic>
        <p:pic>
          <p:nvPicPr>
            <p:cNvPr id="16" name="Image 15">
              <a:extLst>
                <a:ext uri="{FF2B5EF4-FFF2-40B4-BE49-F238E27FC236}">
                  <a16:creationId xmlns:a16="http://schemas.microsoft.com/office/drawing/2014/main" id="{65388C3A-5476-E595-7787-BE2EAD805E2A}"/>
                </a:ext>
              </a:extLst>
            </p:cNvPr>
            <p:cNvPicPr>
              <a:picLocks noChangeAspect="1"/>
            </p:cNvPicPr>
            <p:nvPr/>
          </p:nvPicPr>
          <p:blipFill>
            <a:blip r:embed="rId9"/>
            <a:stretch>
              <a:fillRect/>
            </a:stretch>
          </p:blipFill>
          <p:spPr>
            <a:xfrm>
              <a:off x="712531" y="4643210"/>
              <a:ext cx="10278909" cy="371527"/>
            </a:xfrm>
            <a:prstGeom prst="rect">
              <a:avLst/>
            </a:prstGeom>
          </p:spPr>
        </p:pic>
        <p:pic>
          <p:nvPicPr>
            <p:cNvPr id="19" name="Image 18">
              <a:extLst>
                <a:ext uri="{FF2B5EF4-FFF2-40B4-BE49-F238E27FC236}">
                  <a16:creationId xmlns:a16="http://schemas.microsoft.com/office/drawing/2014/main" id="{003B3D71-36D2-91B8-D7DF-0F9DDA2BB0E7}"/>
                </a:ext>
              </a:extLst>
            </p:cNvPr>
            <p:cNvPicPr>
              <a:picLocks noChangeAspect="1"/>
            </p:cNvPicPr>
            <p:nvPr/>
          </p:nvPicPr>
          <p:blipFill>
            <a:blip r:embed="rId10"/>
            <a:stretch>
              <a:fillRect/>
            </a:stretch>
          </p:blipFill>
          <p:spPr>
            <a:xfrm>
              <a:off x="793752" y="4954774"/>
              <a:ext cx="10221751" cy="314369"/>
            </a:xfrm>
            <a:prstGeom prst="rect">
              <a:avLst/>
            </a:prstGeom>
          </p:spPr>
        </p:pic>
        <p:pic>
          <p:nvPicPr>
            <p:cNvPr id="29" name="Image 28">
              <a:extLst>
                <a:ext uri="{FF2B5EF4-FFF2-40B4-BE49-F238E27FC236}">
                  <a16:creationId xmlns:a16="http://schemas.microsoft.com/office/drawing/2014/main" id="{34807419-C63F-AD36-AEBB-21AB8A76722D}"/>
                </a:ext>
              </a:extLst>
            </p:cNvPr>
            <p:cNvPicPr>
              <a:picLocks noChangeAspect="1"/>
            </p:cNvPicPr>
            <p:nvPr/>
          </p:nvPicPr>
          <p:blipFill>
            <a:blip r:embed="rId11"/>
            <a:stretch>
              <a:fillRect/>
            </a:stretch>
          </p:blipFill>
          <p:spPr>
            <a:xfrm>
              <a:off x="6857909" y="5214802"/>
              <a:ext cx="1295581" cy="333422"/>
            </a:xfrm>
            <a:prstGeom prst="rect">
              <a:avLst/>
            </a:prstGeom>
          </p:spPr>
        </p:pic>
        <p:pic>
          <p:nvPicPr>
            <p:cNvPr id="33" name="Image 32">
              <a:extLst>
                <a:ext uri="{FF2B5EF4-FFF2-40B4-BE49-F238E27FC236}">
                  <a16:creationId xmlns:a16="http://schemas.microsoft.com/office/drawing/2014/main" id="{1101ABD3-0E06-5271-B555-4E71D3110AD3}"/>
                </a:ext>
              </a:extLst>
            </p:cNvPr>
            <p:cNvPicPr>
              <a:picLocks noChangeAspect="1"/>
            </p:cNvPicPr>
            <p:nvPr/>
          </p:nvPicPr>
          <p:blipFill>
            <a:blip r:embed="rId12"/>
            <a:stretch>
              <a:fillRect/>
            </a:stretch>
          </p:blipFill>
          <p:spPr>
            <a:xfrm>
              <a:off x="712531" y="5548224"/>
              <a:ext cx="10317015" cy="409632"/>
            </a:xfrm>
            <a:prstGeom prst="rect">
              <a:avLst/>
            </a:prstGeom>
          </p:spPr>
        </p:pic>
      </p:grpSp>
    </p:spTree>
    <p:extLst>
      <p:ext uri="{BB962C8B-B14F-4D97-AF65-F5344CB8AC3E}">
        <p14:creationId xmlns:p14="http://schemas.microsoft.com/office/powerpoint/2010/main" val="3335063900"/>
      </p:ext>
    </p:extLst>
  </p:cSld>
  <p:clrMapOvr>
    <a:masterClrMapping/>
  </p:clrMapOvr>
  <p:transition spd="slow">
    <p:wipe/>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1352</TotalTime>
  <Words>2433</Words>
  <Application>Microsoft Office PowerPoint</Application>
  <PresentationFormat>Grand écran</PresentationFormat>
  <Paragraphs>386</Paragraphs>
  <Slides>27</Slides>
  <Notes>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27</vt:i4>
      </vt:variant>
    </vt:vector>
  </HeadingPairs>
  <TitlesOfParts>
    <vt:vector size="37" baseType="lpstr">
      <vt:lpstr>Aptos</vt:lpstr>
      <vt:lpstr>Aptos Display</vt:lpstr>
      <vt:lpstr>Aptos Light</vt:lpstr>
      <vt:lpstr>Aptos Narrow</vt:lpstr>
      <vt:lpstr>Aptos(Corps)</vt:lpstr>
      <vt:lpstr>Arial</vt:lpstr>
      <vt:lpstr>Calibri</vt:lpstr>
      <vt:lpstr>Helvetica</vt:lpstr>
      <vt:lpstr>Wingdings</vt:lpstr>
      <vt:lpstr>Thème Office</vt:lpstr>
      <vt:lpstr>Présentation PowerPoint</vt:lpstr>
      <vt:lpstr>Présentation PowerPoint</vt:lpstr>
      <vt:lpstr>Présentation PowerPoint</vt:lpstr>
      <vt:lpstr>Présentation PowerPoint</vt:lpstr>
      <vt:lpstr>2. Compte de résultat</vt:lpstr>
      <vt:lpstr>Compte de résultat  </vt:lpstr>
      <vt:lpstr>Présentation PowerPoint</vt:lpstr>
      <vt:lpstr>Compte de résultat </vt:lpstr>
      <vt:lpstr>Compte de résultat</vt:lpstr>
      <vt:lpstr>Présentation PowerPoint</vt:lpstr>
      <vt:lpstr>Présentation PowerPoint</vt:lpstr>
      <vt:lpstr> Compte de résultat  </vt:lpstr>
      <vt:lpstr>Compte de résultat </vt:lpstr>
      <vt:lpstr>Compte de résultat </vt:lpstr>
      <vt:lpstr>Compte de résultat </vt:lpstr>
      <vt:lpstr>Compte de résultat</vt:lpstr>
      <vt:lpstr>Compte de résultat</vt:lpstr>
      <vt:lpstr>Compte de résultat</vt:lpstr>
      <vt:lpstr>Compte de résultat</vt:lpstr>
      <vt:lpstr>Présentation PowerPoint</vt:lpstr>
      <vt:lpstr> 3. Compte d’investissements </vt:lpstr>
      <vt:lpstr>Compte d’investissements </vt:lpstr>
      <vt:lpstr>4. Bilan </vt:lpstr>
      <vt:lpstr>Bilan </vt:lpstr>
      <vt:lpstr>4. Bilan </vt:lpstr>
      <vt:lpstr>  Etat des fonds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Valerie Jeannerat</dc:creator>
  <cp:lastModifiedBy>Valerie Jeannerat</cp:lastModifiedBy>
  <cp:revision>69</cp:revision>
  <dcterms:created xsi:type="dcterms:W3CDTF">2026-03-16T14:54:08Z</dcterms:created>
  <dcterms:modified xsi:type="dcterms:W3CDTF">2026-06-10T15:44:38Z</dcterms:modified>
</cp:coreProperties>
</file>